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1" r:id="rId2"/>
  </p:sldMasterIdLst>
  <p:notesMasterIdLst>
    <p:notesMasterId r:id="rId23"/>
  </p:notesMasterIdLst>
  <p:handoutMasterIdLst>
    <p:handoutMasterId r:id="rId24"/>
  </p:handoutMasterIdLst>
  <p:sldIdLst>
    <p:sldId id="256" r:id="rId3"/>
    <p:sldId id="310" r:id="rId4"/>
    <p:sldId id="353" r:id="rId5"/>
    <p:sldId id="734" r:id="rId6"/>
    <p:sldId id="356" r:id="rId7"/>
    <p:sldId id="723" r:id="rId8"/>
    <p:sldId id="724" r:id="rId9"/>
    <p:sldId id="725" r:id="rId10"/>
    <p:sldId id="726" r:id="rId11"/>
    <p:sldId id="727" r:id="rId12"/>
    <p:sldId id="728" r:id="rId13"/>
    <p:sldId id="729" r:id="rId14"/>
    <p:sldId id="730" r:id="rId15"/>
    <p:sldId id="733" r:id="rId16"/>
    <p:sldId id="732" r:id="rId17"/>
    <p:sldId id="351" r:id="rId18"/>
    <p:sldId id="367" r:id="rId19"/>
    <p:sldId id="366" r:id="rId20"/>
    <p:sldId id="260" r:id="rId21"/>
    <p:sldId id="717" r:id="rId22"/>
  </p:sldIdLst>
  <p:sldSz cx="9144000" cy="6858000" type="screen4x3"/>
  <p:notesSz cx="6669088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36699"/>
    <a:srgbClr val="4D4D4D"/>
    <a:srgbClr val="3333FF"/>
    <a:srgbClr val="3366CC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47" autoAdjust="0"/>
  </p:normalViewPr>
  <p:slideViewPr>
    <p:cSldViewPr showGuides="1">
      <p:cViewPr varScale="1">
        <p:scale>
          <a:sx n="100" d="100"/>
          <a:sy n="100" d="100"/>
        </p:scale>
        <p:origin x="187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Kopfzeilenplatzhalter 2355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t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23555" name="Datumsplatzhalter 23554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23556" name="Fußzeilenplatzhalter 23555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b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56325" name="Foliennummernplatzhalter 56324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070E81E-FF33-40A1-9A06-00782FB80141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23134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Kopfzeilenplatzhalter 13313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t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13315" name="Datumsplatzhalter 13314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9220" name="Rechteck 13315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5700" cy="3724275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Notizenplatzhalter 1024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Textmasterformate durch Klicken bearbeiten</a:t>
            </a:r>
            <a:endParaRPr lang="de-DE" noProof="0"/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13318" name="Fußzeilenplatzhalter 13317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9083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b" anchorCtr="0" compatLnSpc="1">
            <a:prstTxWarp prst="textNoShape">
              <a:avLst/>
            </a:prstTxWarp>
          </a:bodyPr>
          <a:lstStyle>
            <a:lvl1pPr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CH" dirty="0"/>
          </a:p>
        </p:txBody>
      </p:sp>
      <p:sp>
        <p:nvSpPr>
          <p:cNvPr id="10247" name="Foliennummernplatzhalter 1024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29750"/>
            <a:ext cx="289083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09" tIns="46205" rIns="92409" bIns="46205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0E48070-F3B9-4FD7-AB8E-B58084AA13F8}" type="slidenum">
              <a:rPr lang="de-CH"/>
              <a:pPr>
                <a:defRPr/>
              </a:pPr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8382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55 Roman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55 Roman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55 Roman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55 Roman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Frutiger 55 Roman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hteck 14336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0243" name="Rechteck 14337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0244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26C36D-B5DE-4E22-AB95-000379DFD8B7}" type="slidenum">
              <a:rPr lang="de-CH" smtClean="0"/>
              <a:pPr eaLnBrk="1" hangingPunct="1"/>
              <a:t>1</a:t>
            </a:fld>
            <a:endParaRPr lang="de-C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12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6735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13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191861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14</a:t>
            </a:fld>
            <a:endParaRPr lang="de-C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15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9567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18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957339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hteck 2252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3315" name="Rechteck 2252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3316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D8295B5-F514-4A39-A913-0EFF4F018A50}" type="slidenum">
              <a:rPr lang="de-CH" smtClean="0"/>
              <a:pPr eaLnBrk="1" hangingPunct="1"/>
              <a:t>19</a:t>
            </a:fld>
            <a:endParaRPr lang="de-CH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20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3220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2</a:t>
            </a:fld>
            <a:endParaRPr lang="de-C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4</a:t>
            </a:fld>
            <a:endParaRPr lang="de-CH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83795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7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01973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8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138403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851910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8025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hteck 17408"/>
          <p:cNvSpPr>
            <a:spLocks noGrp="1" noRot="1" noChangeAspect="1" noTextEdit="1"/>
          </p:cNvSpPr>
          <p:nvPr>
            <p:ph type="sldImg"/>
          </p:nvPr>
        </p:nvSpPr>
        <p:spPr>
          <a:noFill/>
          <a:ln cap="flat">
            <a:headEnd type="none" w="med" len="med"/>
            <a:tailEnd type="none" w="med" len="med"/>
          </a:ln>
        </p:spPr>
      </p:sp>
      <p:sp>
        <p:nvSpPr>
          <p:cNvPr id="12291" name="Rechteck 17409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CH" dirty="0">
              <a:latin typeface="Calibri" pitchFamily="34" charset="0"/>
            </a:endParaRPr>
          </a:p>
        </p:txBody>
      </p:sp>
      <p:sp>
        <p:nvSpPr>
          <p:cNvPr id="12292" name="Form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260F6C9-D8F0-4004-8B14-CC0EC8890232}" type="slidenum">
              <a:rPr lang="de-CH" smtClean="0"/>
              <a:pPr eaLnBrk="1" hangingPunct="1"/>
              <a:t>11</a:t>
            </a:fld>
            <a:endParaRPr lang="de-C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drje49@gmail.com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chtec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evisana AG JPEG (mittelgross)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17463"/>
            <a:ext cx="230028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Titel 6145"/>
          <p:cNvSpPr>
            <a:spLocks noGrp="1" noChangeArrowheads="1"/>
          </p:cNvSpPr>
          <p:nvPr>
            <p:ph type="ctrTitle"/>
          </p:nvPr>
        </p:nvSpPr>
        <p:spPr>
          <a:xfrm>
            <a:off x="1042988" y="1628775"/>
            <a:ext cx="7812087" cy="1470025"/>
          </a:xfrm>
        </p:spPr>
        <p:txBody>
          <a:bodyPr/>
          <a:lstStyle>
            <a:lvl1pPr>
              <a:defRPr sz="2600" baseline="0">
                <a:solidFill>
                  <a:schemeClr val="tx1"/>
                </a:solidFill>
              </a:defRPr>
            </a:lvl1pPr>
          </a:lstStyle>
          <a:p>
            <a:r>
              <a:rPr lang="de-CH" dirty="0"/>
              <a:t>Titelmasterformat durch Klicken bearbeiten</a:t>
            </a:r>
            <a:endParaRPr lang="de-DE" dirty="0"/>
          </a:p>
        </p:txBody>
      </p:sp>
      <p:sp>
        <p:nvSpPr>
          <p:cNvPr id="6147" name="Untertitel 6146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3189288"/>
            <a:ext cx="7850187" cy="1752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CH" dirty="0"/>
              <a:t>Formatvorlage des Untertitelmasters durch Klicken bearbeiten</a:t>
            </a:r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13777F4-FDFE-4672-87A9-D0B54A58BAA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584" y="6613949"/>
            <a:ext cx="7416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800" dirty="0"/>
              <a:t>©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Dr. med. et Dr. scient. med. Jürg Eichhorn ¦ www.ever.ch ¦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drje49@gmail.com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¦ CH-9100 Herisau</a:t>
            </a:r>
          </a:p>
        </p:txBody>
      </p:sp>
    </p:spTree>
    <p:extLst>
      <p:ext uri="{BB962C8B-B14F-4D97-AF65-F5344CB8AC3E}">
        <p14:creationId xmlns:p14="http://schemas.microsoft.com/office/powerpoint/2010/main" val="282240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283064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48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hyperlink" Target="mailto:drje49@gmail.com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theme" Target="../theme/theme2.xml"/><Relationship Id="rId4" Type="http://schemas.openxmlformats.org/officeDocument/2006/relationships/hyperlink" Target="mailto:drje49@gmail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chteck 10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elplatzhalter 1026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-52388"/>
            <a:ext cx="6769100" cy="720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Titel</a:t>
            </a:r>
          </a:p>
        </p:txBody>
      </p:sp>
      <p:sp>
        <p:nvSpPr>
          <p:cNvPr id="1028" name="Textplatzhalter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908050"/>
            <a:ext cx="7859712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Textmasterformate durch Klicken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1030" name="Textfeld 1029"/>
          <p:cNvSpPr txBox="1">
            <a:spLocks noChangeArrowheads="1"/>
          </p:cNvSpPr>
          <p:nvPr/>
        </p:nvSpPr>
        <p:spPr bwMode="auto">
          <a:xfrm>
            <a:off x="8280400" y="6629400"/>
            <a:ext cx="8636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de-CH" sz="1200" b="1" dirty="0">
                <a:latin typeface="Calibri" panose="020F0502020204030204" pitchFamily="34" charset="0"/>
                <a:cs typeface="Calibri" panose="020F0502020204030204" pitchFamily="34" charset="0"/>
              </a:rPr>
              <a:t>Folie</a:t>
            </a:r>
            <a:r>
              <a:rPr lang="de-CH" sz="800" b="1" dirty="0"/>
              <a:t> </a:t>
            </a:r>
            <a:fld id="{F1F29FF0-4833-4731-910D-BB0EEB60E82D}" type="slidenum">
              <a:rPr lang="de-CH" sz="1200" b="1" smtClean="0">
                <a:latin typeface="Calibri" panose="020F0502020204030204" pitchFamily="34" charset="0"/>
                <a:cs typeface="Calibri" panose="020F0502020204030204" pitchFamily="34" charset="0"/>
              </a:rPr>
              <a:pPr eaLnBrk="1" hangingPunct="1">
                <a:defRPr/>
              </a:pPr>
              <a:t>‹Nr.›</a:t>
            </a:fld>
            <a:endParaRPr lang="de-CH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1" name="Picture 7" descr="Sevisana AG JPEG (mittelgross)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17463"/>
            <a:ext cx="230028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DA233A4-5C63-450F-A6FE-0C1154E9C3E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088" y="6596469"/>
            <a:ext cx="7416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800" dirty="0"/>
              <a:t>©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Dr. med. et Dr. scient. med. Jürg Eichhorn ¦ www.ever.ch ¦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drje49@gmail.com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¦ CH-9100 Herisau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68" r:id="rId2"/>
    <p:sldLayoutId id="2147483670" r:id="rId3"/>
  </p:sldLayoutIdLst>
  <p:txStyles>
    <p:titleStyle>
      <a:lvl1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6699CC"/>
          </a:solidFill>
          <a:latin typeface="Arial" pitchFamily="34" charset="0"/>
        </a:defRPr>
      </a:lvl2pPr>
      <a:lvl3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6699CC"/>
          </a:solidFill>
          <a:latin typeface="Arial" pitchFamily="34" charset="0"/>
        </a:defRPr>
      </a:lvl3pPr>
      <a:lvl4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6699CC"/>
          </a:solidFill>
          <a:latin typeface="Arial" pitchFamily="34" charset="0"/>
        </a:defRPr>
      </a:lvl4pPr>
      <a:lvl5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6699CC"/>
          </a:solidFill>
          <a:latin typeface="Arial" pitchFamily="34" charset="0"/>
        </a:defRPr>
      </a:lvl5pPr>
      <a:lvl6pPr marL="457200" algn="l" fontAlgn="base">
        <a:spcBef>
          <a:spcPct val="0"/>
        </a:spcBef>
        <a:spcAft>
          <a:spcPct val="0"/>
        </a:spcAft>
        <a:defRPr sz="2200" b="1">
          <a:solidFill>
            <a:srgbClr val="336699">
              <a:alpha val="100000"/>
            </a:srgbClr>
          </a:solidFill>
          <a:latin typeface="Frutiger 45 Light"/>
        </a:defRPr>
      </a:lvl6pPr>
      <a:lvl7pPr marL="914400" algn="l" fontAlgn="base">
        <a:spcBef>
          <a:spcPct val="0"/>
        </a:spcBef>
        <a:spcAft>
          <a:spcPct val="0"/>
        </a:spcAft>
        <a:defRPr sz="2200" b="1">
          <a:solidFill>
            <a:srgbClr val="336699">
              <a:alpha val="100000"/>
            </a:srgbClr>
          </a:solidFill>
          <a:latin typeface="Frutiger 45 Light"/>
        </a:defRPr>
      </a:lvl7pPr>
      <a:lvl8pPr marL="1371600" algn="l" fontAlgn="base">
        <a:spcBef>
          <a:spcPct val="0"/>
        </a:spcBef>
        <a:spcAft>
          <a:spcPct val="0"/>
        </a:spcAft>
        <a:defRPr sz="2200" b="1">
          <a:solidFill>
            <a:srgbClr val="336699">
              <a:alpha val="100000"/>
            </a:srgbClr>
          </a:solidFill>
          <a:latin typeface="Frutiger 45 Light"/>
        </a:defRPr>
      </a:lvl8pPr>
      <a:lvl9pPr marL="1828800" algn="l" fontAlgn="base">
        <a:spcBef>
          <a:spcPct val="0"/>
        </a:spcBef>
        <a:spcAft>
          <a:spcPct val="0"/>
        </a:spcAft>
        <a:defRPr sz="2200" b="1">
          <a:solidFill>
            <a:srgbClr val="336699">
              <a:alpha val="100000"/>
            </a:srgbClr>
          </a:solidFill>
          <a:latin typeface="Frutiger 45 Light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20000"/>
        </a:spcAft>
        <a:buClr>
          <a:srgbClr val="6699CC"/>
        </a:buClr>
        <a:buFont typeface="Times New Roman" pitchFamily="18" charset="0"/>
        <a:buChar char="»"/>
        <a:defRPr sz="2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2514600" indent="-228600" algn="l" fontAlgn="base">
        <a:spcBef>
          <a:spcPct val="20000"/>
        </a:spcBef>
        <a:spcAft>
          <a:spcPct val="0"/>
        </a:spcAft>
        <a:buChar char="»"/>
        <a:defRPr sz="1600">
          <a:solidFill>
            <a:srgbClr val="4D4D4D">
              <a:alpha val="100000"/>
            </a:srgbClr>
          </a:solidFill>
          <a:latin typeface="+mn-lt"/>
        </a:defRPr>
      </a:lvl6pPr>
      <a:lvl7pPr marL="2971800" indent="-228600" algn="l" fontAlgn="base">
        <a:spcBef>
          <a:spcPct val="20000"/>
        </a:spcBef>
        <a:spcAft>
          <a:spcPct val="0"/>
        </a:spcAft>
        <a:buChar char="»"/>
        <a:defRPr sz="1600">
          <a:solidFill>
            <a:srgbClr val="4D4D4D">
              <a:alpha val="100000"/>
            </a:srgbClr>
          </a:solidFill>
          <a:latin typeface="+mn-lt"/>
        </a:defRPr>
      </a:lvl7pPr>
      <a:lvl8pPr marL="3429000" indent="-228600" algn="l" fontAlgn="base">
        <a:spcBef>
          <a:spcPct val="20000"/>
        </a:spcBef>
        <a:spcAft>
          <a:spcPct val="0"/>
        </a:spcAft>
        <a:buChar char="»"/>
        <a:defRPr sz="1600">
          <a:solidFill>
            <a:srgbClr val="4D4D4D">
              <a:alpha val="100000"/>
            </a:srgbClr>
          </a:solidFill>
          <a:latin typeface="+mn-lt"/>
        </a:defRPr>
      </a:lvl8pPr>
      <a:lvl9pPr marL="3886200" indent="-228600" algn="l" fontAlgn="base">
        <a:spcBef>
          <a:spcPct val="20000"/>
        </a:spcBef>
        <a:spcAft>
          <a:spcPct val="0"/>
        </a:spcAft>
        <a:buChar char="»"/>
        <a:defRPr sz="1600">
          <a:solidFill>
            <a:srgbClr val="4D4D4D">
              <a:alpha val="100000"/>
            </a:srgbClr>
          </a:solidFill>
          <a:latin typeface="+mn-lt"/>
        </a:defRPr>
      </a:lvl9pPr>
    </p:bodyStyle>
    <p:otherStyle>
      <a:lvl1pPr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1pPr>
      <a:lvl2pPr marL="4572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2pPr>
      <a:lvl3pPr marL="9144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3pPr>
      <a:lvl4pPr marL="13716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4pPr>
      <a:lvl5pPr marL="18288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5pPr>
      <a:lvl6pPr marL="22860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6pPr>
      <a:lvl7pPr marL="27432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7pPr>
      <a:lvl8pPr marL="32004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8pPr>
      <a:lvl9pPr marL="36576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Rechteck 20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elplatzhalter 2050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1628775"/>
            <a:ext cx="7786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Übertitel</a:t>
            </a:r>
          </a:p>
        </p:txBody>
      </p:sp>
      <p:pic>
        <p:nvPicPr>
          <p:cNvPr id="2052" name="Picture 4" descr="Sevisana AG JPEG (mittelgross)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8" y="17463"/>
            <a:ext cx="2300287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0C8072B-A032-413D-A228-4D009116F1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7584" y="6598464"/>
            <a:ext cx="7416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800" dirty="0"/>
              <a:t>©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Dr. med. et Dr. scient. med. Jürg Eichhorn ¦ www.ever.ch ¦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drje49@gmail.com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¦ CH-9100 Herisau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699CC"/>
          </a:solidFill>
          <a:latin typeface="Frutiger 45 Light"/>
        </a:defRPr>
      </a:lvl2pPr>
      <a:lvl3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699CC"/>
          </a:solidFill>
          <a:latin typeface="Frutiger 45 Light"/>
        </a:defRPr>
      </a:lvl3pPr>
      <a:lvl4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699CC"/>
          </a:solidFill>
          <a:latin typeface="Frutiger 45 Light"/>
        </a:defRPr>
      </a:lvl4pPr>
      <a:lvl5pPr marL="342900" indent="-342900" algn="l" defTabSz="-13873163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6699CC"/>
          </a:solidFill>
          <a:latin typeface="Frutiger 45 Light"/>
        </a:defRPr>
      </a:lvl5pPr>
      <a:lvl6pPr marL="457200" algn="l" fontAlgn="base">
        <a:spcBef>
          <a:spcPct val="0"/>
        </a:spcBef>
        <a:spcAft>
          <a:spcPct val="0"/>
        </a:spcAft>
        <a:defRPr sz="2800" b="1">
          <a:solidFill>
            <a:srgbClr val="336699">
              <a:alpha val="100000"/>
            </a:srgbClr>
          </a:solidFill>
          <a:latin typeface="Frutiger 45 Light"/>
        </a:defRPr>
      </a:lvl6pPr>
      <a:lvl7pPr marL="914400" algn="l" fontAlgn="base">
        <a:spcBef>
          <a:spcPct val="0"/>
        </a:spcBef>
        <a:spcAft>
          <a:spcPct val="0"/>
        </a:spcAft>
        <a:defRPr sz="2800" b="1">
          <a:solidFill>
            <a:srgbClr val="336699">
              <a:alpha val="100000"/>
            </a:srgbClr>
          </a:solidFill>
          <a:latin typeface="Frutiger 45 Light"/>
        </a:defRPr>
      </a:lvl7pPr>
      <a:lvl8pPr marL="1371600" algn="l" fontAlgn="base">
        <a:spcBef>
          <a:spcPct val="0"/>
        </a:spcBef>
        <a:spcAft>
          <a:spcPct val="0"/>
        </a:spcAft>
        <a:defRPr sz="2800" b="1">
          <a:solidFill>
            <a:srgbClr val="336699">
              <a:alpha val="100000"/>
            </a:srgbClr>
          </a:solidFill>
          <a:latin typeface="Frutiger 45 Light"/>
        </a:defRPr>
      </a:lvl8pPr>
      <a:lvl9pPr marL="1828800" algn="l" fontAlgn="base">
        <a:spcBef>
          <a:spcPct val="0"/>
        </a:spcBef>
        <a:spcAft>
          <a:spcPct val="0"/>
        </a:spcAft>
        <a:defRPr sz="2800" b="1">
          <a:solidFill>
            <a:srgbClr val="336699">
              <a:alpha val="100000"/>
            </a:srgbClr>
          </a:solidFill>
          <a:latin typeface="Frutiger 45 Light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6pPr>
      <a:lvl7pPr marL="29718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7pPr>
      <a:lvl8pPr marL="34290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8pPr>
      <a:lvl9pPr marL="38862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9pPr>
    </p:bodyStyle>
    <p:otherStyle>
      <a:lvl1pPr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1pPr>
      <a:lvl2pPr marL="4572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2pPr>
      <a:lvl3pPr marL="9144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3pPr>
      <a:lvl4pPr marL="13716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4pPr>
      <a:lvl5pPr marL="18288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5pPr>
      <a:lvl6pPr marL="22860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6pPr>
      <a:lvl7pPr marL="27432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7pPr>
      <a:lvl8pPr marL="32004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8pPr>
      <a:lvl9pPr marL="36576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ver.ch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rm 2049"/>
          <p:cNvSpPr>
            <a:spLocks noGrp="1" noChangeArrowheads="1"/>
          </p:cNvSpPr>
          <p:nvPr>
            <p:ph type="ctrTitle"/>
          </p:nvPr>
        </p:nvSpPr>
        <p:spPr/>
        <p:txBody>
          <a:bodyPr wrap="square"/>
          <a:lstStyle/>
          <a:p>
            <a:pPr marL="0" indent="0" defTabSz="914400" eaLnBrk="1" hangingPunct="1"/>
            <a:r>
              <a:rPr lang="de-CH" dirty="0"/>
              <a:t>Verstopfung - Obstipation</a:t>
            </a:r>
            <a:endParaRPr lang="de-DE" dirty="0"/>
          </a:p>
        </p:txBody>
      </p:sp>
      <p:sp>
        <p:nvSpPr>
          <p:cNvPr id="4099" name="Form 2050"/>
          <p:cNvSpPr>
            <a:spLocks noGrp="1" noChangeArrowheads="1"/>
          </p:cNvSpPr>
          <p:nvPr>
            <p:ph type="subTitle" idx="1"/>
          </p:nvPr>
        </p:nvSpPr>
        <p:spPr>
          <a:xfrm>
            <a:off x="1074630" y="4077072"/>
            <a:ext cx="4537124" cy="20399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CH" altLang="de-DE" sz="2000" dirty="0"/>
              <a:t>Dr. med. Dr. scient. med. Jürg Eichhorn</a:t>
            </a:r>
          </a:p>
          <a:p>
            <a:pPr>
              <a:lnSpc>
                <a:spcPct val="90000"/>
              </a:lnSpc>
            </a:pPr>
            <a:endParaRPr lang="de-CH" altLang="de-DE" sz="2000" dirty="0"/>
          </a:p>
          <a:p>
            <a:pPr>
              <a:lnSpc>
                <a:spcPct val="90000"/>
              </a:lnSpc>
            </a:pPr>
            <a:r>
              <a:rPr lang="de-CH" altLang="de-DE" sz="2000" dirty="0"/>
              <a:t>CH-9100 Herisau</a:t>
            </a:r>
          </a:p>
          <a:p>
            <a:pPr>
              <a:lnSpc>
                <a:spcPct val="90000"/>
              </a:lnSpc>
            </a:pPr>
            <a:r>
              <a:rPr lang="de-CH" altLang="de-DE" sz="2000" dirty="0"/>
              <a:t>drje49@gmail.com</a:t>
            </a:r>
          </a:p>
          <a:p>
            <a:pPr>
              <a:lnSpc>
                <a:spcPct val="90000"/>
              </a:lnSpc>
            </a:pPr>
            <a:r>
              <a:rPr lang="de-CH" altLang="de-DE" sz="2000" dirty="0"/>
              <a:t>www.ever.ch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0A176D3-3BEA-0C18-76A5-68338C1CF0AC}"/>
              </a:ext>
            </a:extLst>
          </p:cNvPr>
          <p:cNvSpPr txBox="1"/>
          <p:nvPr/>
        </p:nvSpPr>
        <p:spPr>
          <a:xfrm>
            <a:off x="1051701" y="666637"/>
            <a:ext cx="1296144" cy="214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Version: 7. April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Chronische Obstipation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Colon-Transitzeit (Hinton Test)</a:t>
            </a: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Röntgendichte Marker </a:t>
            </a:r>
          </a:p>
          <a:p>
            <a:pPr marL="0" indent="0"/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Tag 1-6		           2 Kapseln mit je 10 Markern 			je zur gleichen Uhrzeit eingenommen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Tag 7               		Röntgenbild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Transit-Zeit		    = Anzahl der Marker x 1.2 = Transitzeit in Stunden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Normal:		          &lt; 60 Stunden</a:t>
            </a:r>
          </a:p>
          <a:p>
            <a:pPr marL="0" indent="0"/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Transitzeit über dem Segment:	       Colon re 	          7-15 h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				Colon li 		           8-16 h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				Rektosigmoid 	7-19 h </a:t>
            </a:r>
          </a:p>
          <a:p>
            <a:pPr marL="0" indent="0"/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9248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Chronische Obstipation - Hinweise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Alarmsignale</a:t>
            </a: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Alter &gt; 50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Kurze Vorgeschichte 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Blut im Stuhl 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Krampfartige Beschwerden nach dem Essen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Gewichtsabnahme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Fieber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Anämie, Entzündungszeichen (Lc, BSR, CRP)</a:t>
            </a: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Stuhlgang Was ist normal?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ist normal?</a:t>
            </a: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de-DE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normale Stuhl:            </a:t>
            </a: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Kompakt, wurstförmig, an den Enden spitz auslaufend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Nicht stinkend, höchstens knapp riechend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Nicht klebrig 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Sinkend (U-Boot)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Einmal täglich frühmorgens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Der nicht normale Stuhl:  </a:t>
            </a: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Nicht geformt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Stinkend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Klebrig 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Schwimmend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Nicht täglich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Mehrmals täglich</a:t>
            </a: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506662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 Darmverschmutzung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Klebriger und stinkender Stuhl</a:t>
            </a: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de-DE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klebrige Stuhl:    </a:t>
            </a: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Wenn der Stuhl klebrig ist,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wenn mit dem WC-Besen die Schüssel gereinigt werden muss,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wenn der Papierverbrauch hoch ist, 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dann klebt der Stuhl auch innen an der Darmwand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Der stinkende Stuhl:  </a:t>
            </a: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Wenn der Stuhl stinkt, oder wenn er schwimmt,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dann ist das ein Hinweis auf Fäulnis oder Gärungsprozesse im Darm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4 Schleimhautbarrieren verhindern, dass durch die Darmwand Giftstoffe, Toxine, </a:t>
            </a:r>
            <a:b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aufgenommen werden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Bei Darmverschmutzung ist diese Barriere nicht mehr intakt </a:t>
            </a:r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Leaky Gut Syndrom</a:t>
            </a: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Jetzt gelangen Giftstoffe aus dem Darm in den Körper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Im Gegensatz dazu werden Vitalstoffe viel schlechter resorbiert</a:t>
            </a:r>
          </a:p>
          <a:p>
            <a:pPr marL="0" indent="0"/>
            <a:r>
              <a:rPr lang="de-DE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Wir verhungern buchstäblich vor vollen Tellern!</a:t>
            </a:r>
          </a:p>
          <a:p>
            <a:pPr marL="0" indent="0"/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1533660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/>
              <a:t>Genügend Wasser trinken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/>
              <a:t>Regel</a:t>
            </a:r>
            <a:br>
              <a:rPr lang="de-CH" sz="1800" b="1" dirty="0"/>
            </a:br>
            <a:endParaRPr lang="de-DE" sz="1800" b="1" dirty="0"/>
          </a:p>
          <a:p>
            <a:pPr marL="0" indent="0"/>
            <a:r>
              <a:rPr lang="de-CH" sz="1600" dirty="0"/>
              <a:t>  Im Normalfall 2.5 Liter täglich</a:t>
            </a:r>
            <a:br>
              <a:rPr lang="de-CH" sz="1600" dirty="0"/>
            </a:br>
            <a:r>
              <a:rPr lang="de-CH" sz="1600" dirty="0"/>
              <a:t>       Davon 1.5 Liter in Form feuchter Nahrung und 1 Liter als zusätzliche Flüssigkeit</a:t>
            </a:r>
            <a:endParaRPr lang="de-DE" sz="1600" dirty="0"/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bg2"/>
              </a:solidFill>
              <a:latin typeface="Arial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23BABBF-DBF0-82CF-7A66-9AAB784B3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349" y="2393570"/>
            <a:ext cx="2157302" cy="3976116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32D81CA4-FED7-383B-0515-F9DE0A0E56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450" y="63769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cs typeface="Calibri" panose="020F0502020204030204" pitchFamily="34" charset="0"/>
              </a:rPr>
              <a:t>Bild: Dr. med. Jürg Eichhorn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Wasserbewegung im Darm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2" y="993775"/>
            <a:ext cx="8180833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DE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Etwa 10 l Flüssigkeit strömen täglich vom Duodenum in die tieferen Darmabschnitte, wo dieses Volumen fast vollständig rückresorbiert wird.</a:t>
            </a:r>
            <a:br>
              <a:rPr lang="de-DE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CH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Times New Roman" pitchFamily="18" charset="0"/>
              <a:buNone/>
            </a:pP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Bildquelle unbekannt </a:t>
            </a:r>
          </a:p>
        </p:txBody>
      </p:sp>
      <p:pic>
        <p:nvPicPr>
          <p:cNvPr id="2" name="Picture 9" descr="git">
            <a:extLst>
              <a:ext uri="{FF2B5EF4-FFF2-40B4-BE49-F238E27FC236}">
                <a16:creationId xmlns:a16="http://schemas.microsoft.com/office/drawing/2014/main" id="{045149F5-20B2-52AF-A9B4-1A6B34C08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38351"/>
            <a:ext cx="4537075" cy="415131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87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3821DB71-CBBA-47F3-88F3-5F344A4CC9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9950" y="44450"/>
            <a:ext cx="4105275" cy="576263"/>
          </a:xfrm>
        </p:spPr>
        <p:txBody>
          <a:bodyPr/>
          <a:lstStyle/>
          <a:p>
            <a:r>
              <a:rPr lang="de-CH" altLang="de-DE" dirty="0">
                <a:latin typeface="Arial" panose="020B0604020202020204" pitchFamily="34" charset="0"/>
              </a:rPr>
              <a:t>Ein Gesellschaftsproblem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pic>
        <p:nvPicPr>
          <p:cNvPr id="21507" name="Picture 4" descr="WC2_2">
            <a:extLst>
              <a:ext uri="{FF2B5EF4-FFF2-40B4-BE49-F238E27FC236}">
                <a16:creationId xmlns:a16="http://schemas.microsoft.com/office/drawing/2014/main" id="{F3D64CEB-BC63-4ABC-B661-09210D17C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47900"/>
            <a:ext cx="4737100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5">
            <a:extLst>
              <a:ext uri="{FF2B5EF4-FFF2-40B4-BE49-F238E27FC236}">
                <a16:creationId xmlns:a16="http://schemas.microsoft.com/office/drawing/2014/main" id="{A90137EE-ADD2-458B-9761-4AA69BF60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25" y="2781300"/>
            <a:ext cx="1296988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…jetzt</a:t>
            </a:r>
          </a:p>
          <a:p>
            <a:pPr eaLnBrk="1" hangingPunct="1"/>
            <a:endParaRPr lang="de-CH" alt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</a:p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mich</a:t>
            </a:r>
          </a:p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das </a:t>
            </a:r>
          </a:p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Häuschen</a:t>
            </a:r>
          </a:p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nicht</a:t>
            </a:r>
          </a:p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mehr...!</a:t>
            </a:r>
            <a:endParaRPr lang="de-DE" alt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09" name="Rectangle 7">
            <a:extLst>
              <a:ext uri="{FF2B5EF4-FFF2-40B4-BE49-F238E27FC236}">
                <a16:creationId xmlns:a16="http://schemas.microsoft.com/office/drawing/2014/main" id="{B809890F-8725-409A-8A42-8CA5ACFFE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6100" y="1152525"/>
            <a:ext cx="49739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CH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Jahrzehntelang hatte ich keine Zeit fürs Häuschen…</a:t>
            </a:r>
          </a:p>
        </p:txBody>
      </p:sp>
      <p:sp>
        <p:nvSpPr>
          <p:cNvPr id="21510" name="Line 8">
            <a:extLst>
              <a:ext uri="{FF2B5EF4-FFF2-40B4-BE49-F238E27FC236}">
                <a16:creationId xmlns:a16="http://schemas.microsoft.com/office/drawing/2014/main" id="{60A743ED-31E5-49AB-B717-82C51DF322E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822325"/>
            <a:ext cx="91440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 dirty="0"/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C9E8F9C6-67C0-F154-9BCB-519A752E7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Clr>
                <a:srgbClr val="6699CC"/>
              </a:buClr>
              <a:buFont typeface="Times New Roman" panose="02020603050405020304" pitchFamily="18" charset="0"/>
              <a:buChar char="»"/>
              <a:defRPr sz="2200">
                <a:solidFill>
                  <a:srgbClr val="4D4D4D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Bildquelle: Biomed, Fa. Madaus “Der Mensch muss Müssen können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84F20A0F-168A-2F09-D112-48D0C2D93C2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5188" y="115888"/>
            <a:ext cx="4752975" cy="431800"/>
          </a:xfrm>
        </p:spPr>
        <p:txBody>
          <a:bodyPr/>
          <a:lstStyle/>
          <a:p>
            <a:r>
              <a:rPr lang="de-CH" altLang="de-DE" dirty="0">
                <a:latin typeface="Arial" panose="020B0604020202020204" pitchFamily="34" charset="0"/>
              </a:rPr>
              <a:t>Darmstark in die Zukunft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7891" name="Line 3">
            <a:extLst>
              <a:ext uri="{FF2B5EF4-FFF2-40B4-BE49-F238E27FC236}">
                <a16:creationId xmlns:a16="http://schemas.microsoft.com/office/drawing/2014/main" id="{F2E57478-8F58-1F2E-D66D-BC3E7AFF6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749300"/>
            <a:ext cx="91440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 dirty="0"/>
          </a:p>
        </p:txBody>
      </p:sp>
      <p:pic>
        <p:nvPicPr>
          <p:cNvPr id="37892" name="Picture 4" descr="Appendix_2">
            <a:extLst>
              <a:ext uri="{FF2B5EF4-FFF2-40B4-BE49-F238E27FC236}">
                <a16:creationId xmlns:a16="http://schemas.microsoft.com/office/drawing/2014/main" id="{6CC1C326-29AD-B52D-E400-886FD1277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406" y="2049341"/>
            <a:ext cx="392588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Rectangle 5">
            <a:extLst>
              <a:ext uri="{FF2B5EF4-FFF2-40B4-BE49-F238E27FC236}">
                <a16:creationId xmlns:a16="http://schemas.microsoft.com/office/drawing/2014/main" id="{5E2AB49C-627B-FEC9-5A7B-D023BBEF7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9989" y="1170673"/>
            <a:ext cx="37167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Wenn sich eine Seele wohlfühlen soll,</a:t>
            </a:r>
          </a:p>
          <a:p>
            <a:pPr algn="ctr" eaLnBrk="1" hangingPunct="1"/>
            <a:r>
              <a:rPr lang="en-US" altLang="de-D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braucht sie einen guten Leib</a:t>
            </a:r>
          </a:p>
        </p:txBody>
      </p:sp>
      <p:sp>
        <p:nvSpPr>
          <p:cNvPr id="2" name="Textfeld 3">
            <a:extLst>
              <a:ext uri="{FF2B5EF4-FFF2-40B4-BE49-F238E27FC236}">
                <a16:creationId xmlns:a16="http://schemas.microsoft.com/office/drawing/2014/main" id="{72FD936F-A50B-E35F-43A4-28EA7351409F}"/>
              </a:ext>
            </a:extLst>
          </p:cNvPr>
          <p:cNvSpPr txBox="1"/>
          <p:nvPr/>
        </p:nvSpPr>
        <p:spPr>
          <a:xfrm>
            <a:off x="3095836" y="6175428"/>
            <a:ext cx="29523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de-CH" altLang="de-DE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Bild: Spaltenholz Anatomieatlas - Appendix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6155084" cy="457200"/>
          </a:xfrm>
        </p:spPr>
        <p:txBody>
          <a:bodyPr wrap="square"/>
          <a:lstStyle/>
          <a:p>
            <a:r>
              <a:rPr lang="de-CH" dirty="0"/>
              <a:t>Ausführliche Informationen zu vielen Themen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hlinkClick r:id="rId3"/>
              </a:rPr>
              <a:t>www.ever.ch</a:t>
            </a:r>
            <a:r>
              <a:rPr lang="de-CH" sz="1800" b="1" dirty="0"/>
              <a:t> </a:t>
            </a:r>
            <a:r>
              <a:rPr lang="de-CH" sz="1800" b="1" dirty="0">
                <a:sym typeface="Wingdings" panose="05000000000000000000" pitchFamily="2" charset="2"/>
              </a:rPr>
              <a:t> Medizinwissen</a:t>
            </a:r>
            <a:br>
              <a:rPr lang="de-CH" sz="1800" b="1" dirty="0"/>
            </a:br>
            <a:endParaRPr lang="de-DE" sz="1800" b="1" dirty="0"/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bg2"/>
              </a:solidFill>
              <a:latin typeface="Arial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FEDF21F-783F-64F8-D215-8D651F195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684" y="1535845"/>
            <a:ext cx="5688632" cy="4688743"/>
          </a:xfrm>
          <a:prstGeom prst="rect">
            <a:avLst/>
          </a:prstGeom>
          <a:ln>
            <a:solidFill>
              <a:srgbClr val="336699"/>
            </a:solidFill>
          </a:ln>
        </p:spPr>
      </p:pic>
    </p:spTree>
    <p:extLst>
      <p:ext uri="{BB962C8B-B14F-4D97-AF65-F5344CB8AC3E}">
        <p14:creationId xmlns:p14="http://schemas.microsoft.com/office/powerpoint/2010/main" val="30554179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rm 11265"/>
          <p:cNvSpPr>
            <a:spLocks noGrp="1" noChangeArrowheads="1"/>
          </p:cNvSpPr>
          <p:nvPr>
            <p:ph type="ctrTitle"/>
          </p:nvPr>
        </p:nvSpPr>
        <p:spPr/>
        <p:txBody>
          <a:bodyPr wrap="square"/>
          <a:lstStyle/>
          <a:p>
            <a:pPr marL="0" indent="0" defTabSz="914400" eaLnBrk="1" hangingPunct="1"/>
            <a:r>
              <a:rPr lang="de-CH" dirty="0"/>
              <a:t>Besten Dank für Ihre Aufmerksamkeit</a:t>
            </a:r>
            <a:endParaRPr lang="de-CH" sz="2100" dirty="0"/>
          </a:p>
        </p:txBody>
      </p:sp>
      <p:sp>
        <p:nvSpPr>
          <p:cNvPr id="4" name="Form 2050">
            <a:extLst>
              <a:ext uri="{FF2B5EF4-FFF2-40B4-BE49-F238E27FC236}">
                <a16:creationId xmlns:a16="http://schemas.microsoft.com/office/drawing/2014/main" id="{C0DE7170-88FC-4F76-8CBD-0374E226C6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4509120"/>
            <a:ext cx="477219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-13873163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6699CC"/>
              </a:buClr>
              <a:buFont typeface="Times New Roman" pitchFamily="18" charset="0"/>
              <a:buNone/>
              <a:defRPr sz="2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defTabSz="-138731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-1387316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-1387316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-1387316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>
                    <a:alpha val="100000"/>
                  </a:srgbClr>
                </a:solidFill>
                <a:latin typeface="+mn-lt"/>
              </a:defRPr>
            </a:lvl6pPr>
            <a:lvl7pPr marL="2971800" indent="-228600" algn="l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>
                    <a:alpha val="100000"/>
                  </a:srgbClr>
                </a:solidFill>
                <a:latin typeface="+mn-lt"/>
              </a:defRPr>
            </a:lvl7pPr>
            <a:lvl8pPr marL="3429000" indent="-228600" algn="l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>
                    <a:alpha val="100000"/>
                  </a:srgbClr>
                </a:solidFill>
                <a:latin typeface="+mn-lt"/>
              </a:defRPr>
            </a:lvl8pPr>
            <a:lvl9pPr marL="3886200" indent="-228600" algn="l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>
                    <a:alpha val="100000"/>
                  </a:srgbClr>
                </a:solidFill>
                <a:latin typeface="+mn-lt"/>
              </a:defRPr>
            </a:lvl9pPr>
          </a:lstStyle>
          <a:p>
            <a:pPr>
              <a:lnSpc>
                <a:spcPct val="90000"/>
              </a:lnSpc>
            </a:pPr>
            <a:r>
              <a:rPr lang="de-CH" altLang="de-DE" sz="2000" kern="0" dirty="0"/>
              <a:t>Dr. med. Dr. scient. med. Jürg Eichhorn</a:t>
            </a:r>
          </a:p>
          <a:p>
            <a:pPr>
              <a:lnSpc>
                <a:spcPct val="90000"/>
              </a:lnSpc>
            </a:pPr>
            <a:endParaRPr lang="de-CH" altLang="de-DE" sz="2000" kern="0" dirty="0"/>
          </a:p>
          <a:p>
            <a:pPr>
              <a:lnSpc>
                <a:spcPct val="90000"/>
              </a:lnSpc>
            </a:pPr>
            <a:r>
              <a:rPr lang="de-CH" altLang="de-DE" sz="2000" kern="0" dirty="0"/>
              <a:t>CH-9100 Herisau</a:t>
            </a:r>
          </a:p>
          <a:p>
            <a:pPr>
              <a:lnSpc>
                <a:spcPct val="90000"/>
              </a:lnSpc>
            </a:pPr>
            <a:r>
              <a:rPr lang="de-CH" altLang="de-DE" sz="2000" kern="0" dirty="0"/>
              <a:t>drje49@gmail.com</a:t>
            </a:r>
          </a:p>
          <a:p>
            <a:pPr>
              <a:lnSpc>
                <a:spcPct val="90000"/>
              </a:lnSpc>
            </a:pPr>
            <a:r>
              <a:rPr lang="de-CH" altLang="de-DE" sz="2000" kern="0" dirty="0"/>
              <a:t>www.ever.ch</a:t>
            </a:r>
          </a:p>
          <a:p>
            <a:pPr defTabSz="914400" eaLnBrk="1" hangingPunct="1">
              <a:lnSpc>
                <a:spcPct val="90000"/>
              </a:lnSpc>
              <a:spcAft>
                <a:spcPct val="0"/>
              </a:spcAft>
            </a:pPr>
            <a:endParaRPr lang="de-CH" altLang="de-DE" sz="2000" kern="0" dirty="0">
              <a:solidFill>
                <a:schemeClr val="bg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/>
              <a:t>Obstipation - Verstopfung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/>
              <a:t>Obstipation - Verstopfung: Kein Kavaliersdelikt!</a:t>
            </a:r>
            <a:br>
              <a:rPr lang="de-CH" sz="1800" b="1" dirty="0"/>
            </a:br>
            <a:endParaRPr lang="de-DE" sz="1800" b="1" dirty="0"/>
          </a:p>
          <a:p>
            <a:pPr marL="0" indent="0"/>
            <a:r>
              <a:rPr lang="de-CH" sz="1600" dirty="0"/>
              <a:t>  </a:t>
            </a:r>
            <a:r>
              <a:rPr lang="de-DE" sz="1600" dirty="0"/>
              <a:t>Obstipation = Motilitätsstörung des Colons, die durch faserarme Kost verstärkt wird</a:t>
            </a:r>
          </a:p>
          <a:p>
            <a:pPr marL="0" indent="0"/>
            <a:r>
              <a:rPr lang="de-DE" sz="1600" dirty="0"/>
              <a:t>  Verstopfung ist eine ernstzunehmende Störung die zu Krankheit führen kann</a:t>
            </a:r>
          </a:p>
          <a:p>
            <a:pPr marL="0" indent="0"/>
            <a:endParaRPr lang="de-DE" sz="1600" dirty="0"/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bg2"/>
              </a:solidFill>
              <a:latin typeface="Arial" charset="0"/>
            </a:endParaRPr>
          </a:p>
        </p:txBody>
      </p:sp>
      <p:pic>
        <p:nvPicPr>
          <p:cNvPr id="2" name="Picture 2" descr="Colon Obstipation by Sciepro/science Photo Library">
            <a:extLst>
              <a:ext uri="{FF2B5EF4-FFF2-40B4-BE49-F238E27FC236}">
                <a16:creationId xmlns:a16="http://schemas.microsoft.com/office/drawing/2014/main" id="{C1B5CC4C-4BAE-F363-E49C-9F6F11246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506" y="2470362"/>
            <a:ext cx="2566988" cy="34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A7368A63-6728-342A-AEA8-2176A974D2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6237312"/>
            <a:ext cx="734481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Clr>
                <a:srgbClr val="6699CC"/>
              </a:buClr>
              <a:buFont typeface="Times New Roman" panose="02020603050405020304" pitchFamily="18" charset="0"/>
              <a:buChar char="»"/>
              <a:defRPr sz="2200">
                <a:solidFill>
                  <a:srgbClr val="4D4D4D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Bildquelle: SciencePhotoGallery. https://sciencephotogallery.com/featured/1-colon-obstipation-scieproscience-photo-library.html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DE" dirty="0"/>
              <a:t>Autor</a:t>
            </a:r>
            <a:endParaRPr lang="de-CH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0EFC16F-09DF-0233-FE40-628E230106F0}"/>
              </a:ext>
            </a:extLst>
          </p:cNvPr>
          <p:cNvSpPr txBox="1"/>
          <p:nvPr/>
        </p:nvSpPr>
        <p:spPr>
          <a:xfrm>
            <a:off x="1187624" y="654158"/>
            <a:ext cx="68407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Dr. med. Dr. scient. med Jürg Eichhorn  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Allgemeine Innere Medizin FMH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Praxis für Allgemeine und Komplementärmedizin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"Im Lindenhof"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Bahnhofstr. 23, CH-9100 Herisau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drje49@gmail.com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www.ever.ch</a:t>
            </a:r>
          </a:p>
          <a:p>
            <a:endParaRPr lang="de-CH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Traditionelle Chinesische Medizin ASA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Sportmedizin SGSM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Traditionelle Chinesische Medizin ASA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Sportmedizin SGSM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Neuraltherapie SANTH &amp; SRN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Manuelle Medizin SAMM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Ernährungsheilkunde SSAAMP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Orthomolekularmedizin SSAAMP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FXM. Mayr-Arzt (Diplom)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applied kinesiology ICAK-D &amp; ICAK-A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CAS-Genomisch-klinische Medizin</a:t>
            </a:r>
          </a:p>
          <a:p>
            <a:r>
              <a:rPr lang="de-CH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Wissenschaftliches Doktoratsstudium, Dr. scient. med. (UFL)</a:t>
            </a:r>
          </a:p>
        </p:txBody>
      </p:sp>
    </p:spTree>
    <p:extLst>
      <p:ext uri="{BB962C8B-B14F-4D97-AF65-F5344CB8AC3E}">
        <p14:creationId xmlns:p14="http://schemas.microsoft.com/office/powerpoint/2010/main" val="1903100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82E893C-84FE-4B8F-B493-44F2B7C2805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6775" y="73025"/>
            <a:ext cx="4895850" cy="503238"/>
          </a:xfrm>
        </p:spPr>
        <p:txBody>
          <a:bodyPr/>
          <a:lstStyle/>
          <a:p>
            <a:r>
              <a:rPr lang="de-CH" altLang="de-DE" dirty="0">
                <a:latin typeface="Arial" panose="020B0604020202020204" pitchFamily="34" charset="0"/>
              </a:rPr>
              <a:t>Obstipation - Nicht nur ein Symptom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graphicFrame>
        <p:nvGraphicFramePr>
          <p:cNvPr id="23555" name="Object 6">
            <a:extLst>
              <a:ext uri="{FF2B5EF4-FFF2-40B4-BE49-F238E27FC236}">
                <a16:creationId xmlns:a16="http://schemas.microsoft.com/office/drawing/2014/main" id="{3BE3C378-0C66-4FE2-9598-2892453E5B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7063" y="3284538"/>
          <a:ext cx="4814887" cy="305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abelle" r:id="rId2" imgW="8753656" imgH="5753471" progId="Excel.Sheet.8">
                  <p:embed/>
                </p:oleObj>
              </mc:Choice>
              <mc:Fallback>
                <p:oleObj name="Tabelle" r:id="rId2" imgW="8753656" imgH="5753471" progId="Excel.Sheet.8">
                  <p:embed/>
                  <p:pic>
                    <p:nvPicPr>
                      <p:cNvPr id="23555" name="Object 6">
                        <a:extLst>
                          <a:ext uri="{FF2B5EF4-FFF2-40B4-BE49-F238E27FC236}">
                            <a16:creationId xmlns:a16="http://schemas.microsoft.com/office/drawing/2014/main" id="{3BE3C378-0C66-4FE2-9598-2892453E5B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7063" y="3284538"/>
                        <a:ext cx="4814887" cy="305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107763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Text Box 7">
            <a:extLst>
              <a:ext uri="{FF2B5EF4-FFF2-40B4-BE49-F238E27FC236}">
                <a16:creationId xmlns:a16="http://schemas.microsoft.com/office/drawing/2014/main" id="{B8C2C5B9-B9CF-41F0-BF51-F369958AC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387" y="4842361"/>
            <a:ext cx="2484976" cy="1094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40000"/>
              </a:lnSpc>
            </a:pPr>
            <a:r>
              <a:rPr lang="de-DE" altLang="de-DE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medikamentös</a:t>
            </a:r>
          </a:p>
          <a:p>
            <a:pPr algn="ctr">
              <a:lnSpc>
                <a:spcPct val="140000"/>
              </a:lnSpc>
            </a:pPr>
            <a:r>
              <a:rPr lang="de-DE" altLang="de-DE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neurogen</a:t>
            </a:r>
          </a:p>
          <a:p>
            <a:pPr algn="ctr">
              <a:lnSpc>
                <a:spcPct val="140000"/>
              </a:lnSpc>
            </a:pPr>
            <a:r>
              <a:rPr lang="de-DE" altLang="de-DE" sz="1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endokrin</a:t>
            </a:r>
          </a:p>
        </p:txBody>
      </p:sp>
      <p:sp>
        <p:nvSpPr>
          <p:cNvPr id="23557" name="Text Box 8">
            <a:extLst>
              <a:ext uri="{FF2B5EF4-FFF2-40B4-BE49-F238E27FC236}">
                <a16:creationId xmlns:a16="http://schemas.microsoft.com/office/drawing/2014/main" id="{9F512074-AEF7-401C-A3C7-7784D9810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2044" y="3679557"/>
            <a:ext cx="1390124" cy="606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de-DE" altLang="de-D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&gt;50%</a:t>
            </a:r>
          </a:p>
        </p:txBody>
      </p:sp>
      <p:sp>
        <p:nvSpPr>
          <p:cNvPr id="23558" name="AutoShape 9">
            <a:extLst>
              <a:ext uri="{FF2B5EF4-FFF2-40B4-BE49-F238E27FC236}">
                <a16:creationId xmlns:a16="http://schemas.microsoft.com/office/drawing/2014/main" id="{D9856F22-46D8-40A3-B39B-ADEA82AB48DE}"/>
              </a:ext>
            </a:extLst>
          </p:cNvPr>
          <p:cNvSpPr>
            <a:spLocks noChangeArrowheads="1"/>
          </p:cNvSpPr>
          <p:nvPr/>
        </p:nvSpPr>
        <p:spPr bwMode="auto">
          <a:xfrm rot="1504489">
            <a:off x="3779838" y="3405069"/>
            <a:ext cx="1243012" cy="733663"/>
          </a:xfrm>
          <a:custGeom>
            <a:avLst/>
            <a:gdLst>
              <a:gd name="T0" fmla="*/ 932259 w 21600"/>
              <a:gd name="T1" fmla="*/ 0 h 21600"/>
              <a:gd name="T2" fmla="*/ 0 w 21600"/>
              <a:gd name="T3" fmla="*/ 342900 h 21600"/>
              <a:gd name="T4" fmla="*/ 932259 w 21600"/>
              <a:gd name="T5" fmla="*/ 685800 h 21600"/>
              <a:gd name="T6" fmla="*/ 1243012 w 21600"/>
              <a:gd name="T7" fmla="*/ 3429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767676"/>
              </a:gs>
              <a:gs pos="100000">
                <a:srgbClr val="FFFFFF"/>
              </a:gs>
            </a:gsLst>
            <a:lin ang="0" scaled="1"/>
          </a:gradFill>
          <a:ln w="25400">
            <a:solidFill>
              <a:srgbClr val="FF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de-CH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559" name="Picture 10" descr="Kot im Darm">
            <a:extLst>
              <a:ext uri="{FF2B5EF4-FFF2-40B4-BE49-F238E27FC236}">
                <a16:creationId xmlns:a16="http://schemas.microsoft.com/office/drawing/2014/main" id="{73EB8DA3-83E0-43BE-8963-3B508892F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2373313"/>
            <a:ext cx="2447925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Line 13">
            <a:extLst>
              <a:ext uri="{FF2B5EF4-FFF2-40B4-BE49-F238E27FC236}">
                <a16:creationId xmlns:a16="http://schemas.microsoft.com/office/drawing/2014/main" id="{8BF9084F-6054-4944-A7C7-622D81A7716E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822325"/>
            <a:ext cx="91440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 dirty="0"/>
          </a:p>
        </p:txBody>
      </p:sp>
      <p:sp>
        <p:nvSpPr>
          <p:cNvPr id="23561" name="Rectangle 22">
            <a:extLst>
              <a:ext uri="{FF2B5EF4-FFF2-40B4-BE49-F238E27FC236}">
                <a16:creationId xmlns:a16="http://schemas.microsoft.com/office/drawing/2014/main" id="{A2FDF126-7897-4A95-B79E-FEB5BA468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177925"/>
            <a:ext cx="39592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Obstipation häufig nur ein Symptom?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82262A7F-17CF-7484-1D81-FD7F1A4E4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Clr>
                <a:srgbClr val="6699CC"/>
              </a:buClr>
              <a:buFont typeface="Times New Roman" panose="02020603050405020304" pitchFamily="18" charset="0"/>
              <a:buChar char="»"/>
              <a:defRPr sz="2200">
                <a:solidFill>
                  <a:srgbClr val="4D4D4D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Bildquelle: unbekannt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683568" y="44450"/>
            <a:ext cx="5867400" cy="457200"/>
          </a:xfrm>
        </p:spPr>
        <p:txBody>
          <a:bodyPr wrap="square"/>
          <a:lstStyle/>
          <a:p>
            <a:r>
              <a:rPr lang="de-CH" dirty="0"/>
              <a:t>Chronische Obstipation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683568" y="993775"/>
            <a:ext cx="8136904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DE" sz="1800" b="1" dirty="0"/>
              <a:t>Die Stuhlfrequenz ist bei Gesunden individuell sehr unterschiedlich Als normal gelten (schulmedizinisch): Einmal täglich bis alle 3 Tage einmal</a:t>
            </a:r>
          </a:p>
          <a:p>
            <a:pPr marL="0" indent="0">
              <a:buFont typeface="Times New Roman" pitchFamily="18" charset="0"/>
              <a:buNone/>
            </a:pPr>
            <a:r>
              <a:rPr lang="de-DE" sz="1800" b="1" dirty="0">
                <a:solidFill>
                  <a:srgbClr val="FF0000"/>
                </a:solidFill>
              </a:rPr>
              <a:t>Das betrachte ich als falsch. Richtig: Einmal täglich!</a:t>
            </a:r>
          </a:p>
          <a:p>
            <a:pPr marL="0" indent="0">
              <a:buFont typeface="Times New Roman" pitchFamily="18" charset="0"/>
              <a:buNone/>
            </a:pPr>
            <a:endParaRPr lang="de-DE" sz="1800" b="1" dirty="0"/>
          </a:p>
          <a:p>
            <a:pPr marL="0" indent="0"/>
            <a:r>
              <a:rPr lang="de-CH" sz="1600" dirty="0"/>
              <a:t>  </a:t>
            </a:r>
            <a:r>
              <a:rPr lang="de-DE" sz="1600" dirty="0"/>
              <a:t>30 bis 50% der Bevölkerung leiden an Verstopfung. Betroffen sind Frauen und ältere </a:t>
            </a:r>
            <a:br>
              <a:rPr lang="de-DE" sz="1600" dirty="0"/>
            </a:br>
            <a:r>
              <a:rPr lang="de-DE" sz="1600" dirty="0"/>
              <a:t>    Menschen sind betroffen</a:t>
            </a:r>
          </a:p>
          <a:p>
            <a:pPr marL="0" indent="0"/>
            <a:endParaRPr lang="de-DE" sz="1600" dirty="0"/>
          </a:p>
          <a:p>
            <a:pPr marL="0" indent="0"/>
            <a:r>
              <a:rPr lang="de-DE" sz="1600" dirty="0"/>
              <a:t>  Chronische Verstopfung geht nicht immer mit einer zu niedrigen Stuhlfrequenz einher</a:t>
            </a:r>
          </a:p>
          <a:p>
            <a:pPr marL="0" indent="0"/>
            <a:endParaRPr lang="de-DE" sz="1600" dirty="0"/>
          </a:p>
          <a:p>
            <a:pPr marL="0" indent="0"/>
            <a:r>
              <a:rPr lang="de-DE" sz="1600" dirty="0"/>
              <a:t>  Einige Patienten befürchten schädliche Folgen durch die lange Verweildauer des Stuhls im </a:t>
            </a:r>
            <a:br>
              <a:rPr lang="de-DE" sz="1600" dirty="0"/>
            </a:br>
            <a:r>
              <a:rPr lang="de-DE" sz="1600" dirty="0"/>
              <a:t>    Körper und sind durch die niedrige Stuhlfrequenz beunruhigt </a:t>
            </a:r>
          </a:p>
          <a:p>
            <a:pPr marL="0" indent="0"/>
            <a:endParaRPr lang="de-DE" sz="1600" dirty="0"/>
          </a:p>
          <a:p>
            <a:pPr marL="0" indent="0"/>
            <a:r>
              <a:rPr lang="de-DE" sz="1600" dirty="0"/>
              <a:t>  Häufige Beschwerden: Notwendigkeit zum heftigen Pressen zur Stuhlentleerung</a:t>
            </a:r>
            <a:endParaRPr lang="de-CH" dirty="0">
              <a:solidFill>
                <a:schemeClr val="bg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C8162447-1418-4F81-9817-FA64164CD9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44450"/>
            <a:ext cx="4645025" cy="576263"/>
          </a:xfrm>
        </p:spPr>
        <p:txBody>
          <a:bodyPr/>
          <a:lstStyle/>
          <a:p>
            <a:r>
              <a:rPr lang="de-CH" altLang="de-DE" dirty="0">
                <a:latin typeface="Arial" panose="020B0604020202020204" pitchFamily="34" charset="0"/>
              </a:rPr>
              <a:t>Chronische Obstipation: Ursachen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26627" name="Line 3">
            <a:extLst>
              <a:ext uri="{FF2B5EF4-FFF2-40B4-BE49-F238E27FC236}">
                <a16:creationId xmlns:a16="http://schemas.microsoft.com/office/drawing/2014/main" id="{5035E756-F4B5-453C-BC4D-21C3AC02FF8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765175"/>
            <a:ext cx="91440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 dirty="0"/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1C4C1939-756D-497B-8E4A-8BCDCF01B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813" y="1163638"/>
            <a:ext cx="215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de-CH" alt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funktionell</a:t>
            </a:r>
            <a:r>
              <a:rPr lang="de-DE" alt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de-DE" alt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(nicht organisch)</a:t>
            </a:r>
          </a:p>
        </p:txBody>
      </p:sp>
      <p:pic>
        <p:nvPicPr>
          <p:cNvPr id="26629" name="Picture 5" descr="j0291852">
            <a:extLst>
              <a:ext uri="{FF2B5EF4-FFF2-40B4-BE49-F238E27FC236}">
                <a16:creationId xmlns:a16="http://schemas.microsoft.com/office/drawing/2014/main" id="{2A441541-11E6-4E74-ABF8-AEE6D5D61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8" y="2708275"/>
            <a:ext cx="20891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7" descr="Verschlungen2">
            <a:extLst>
              <a:ext uri="{FF2B5EF4-FFF2-40B4-BE49-F238E27FC236}">
                <a16:creationId xmlns:a16="http://schemas.microsoft.com/office/drawing/2014/main" id="{58B85162-693C-4F0A-AED7-D5A3E94C8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708275"/>
            <a:ext cx="2160588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8">
            <a:extLst>
              <a:ext uri="{FF2B5EF4-FFF2-40B4-BE49-F238E27FC236}">
                <a16:creationId xmlns:a16="http://schemas.microsoft.com/office/drawing/2014/main" id="{9809504E-95B2-468A-BE66-99C547DEA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774" y="1154113"/>
            <a:ext cx="18053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Lebensumstände</a:t>
            </a:r>
          </a:p>
        </p:txBody>
      </p:sp>
      <p:sp>
        <p:nvSpPr>
          <p:cNvPr id="26632" name="Rectangle 9">
            <a:extLst>
              <a:ext uri="{FF2B5EF4-FFF2-40B4-BE49-F238E27FC236}">
                <a16:creationId xmlns:a16="http://schemas.microsoft.com/office/drawing/2014/main" id="{A4B63D77-5ECA-47FD-9732-33CC67D32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4138" y="1158875"/>
            <a:ext cx="1870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Hindernis (organisch)</a:t>
            </a:r>
          </a:p>
        </p:txBody>
      </p:sp>
      <p:sp>
        <p:nvSpPr>
          <p:cNvPr id="2" name="Text Box 4">
            <a:extLst>
              <a:ext uri="{FF2B5EF4-FFF2-40B4-BE49-F238E27FC236}">
                <a16:creationId xmlns:a16="http://schemas.microsoft.com/office/drawing/2014/main" id="{30E94AB1-7CC1-BF61-C1FE-55B873D68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337" y="6309320"/>
            <a:ext cx="565132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ct val="20000"/>
              </a:spcAft>
              <a:buClr>
                <a:srgbClr val="6699CC"/>
              </a:buClr>
              <a:buFont typeface="Times New Roman" panose="02020603050405020304" pitchFamily="18" charset="0"/>
              <a:buChar char="»"/>
              <a:defRPr sz="2200">
                <a:solidFill>
                  <a:srgbClr val="4D4D4D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000">
                <a:solidFill>
                  <a:srgbClr val="4D4D4D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4D4D4D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Bild links und rechts: Quelle: unbekannt / Bild Mitte: Dr. med. Jürg Eichhorn - </a:t>
            </a:r>
            <a:r>
              <a:rPr lang="en-US" alt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Riesiger</a:t>
            </a:r>
            <a:r>
              <a:rPr lang="en-US" altLang="de-DE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de-DE" sz="10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Dickdarmpolyp</a:t>
            </a:r>
            <a:endParaRPr lang="en-US" altLang="de-DE" sz="1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F05894-00B6-A8D8-1FCF-3A55585F3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3278" y="2708276"/>
            <a:ext cx="2824906" cy="209610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Chronische Obstipation: Ursachen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Lebensumstände</a:t>
            </a: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Lebensstil		                Faserarme Kost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			Trinkmenge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                                      Bewegung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			Stuhlgang 		unterdrückt</a:t>
            </a:r>
          </a:p>
          <a:p>
            <a:pPr marL="0" indent="0"/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Medikamente	         Hypertonie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			Depression </a:t>
            </a:r>
          </a:p>
          <a:p>
            <a:pPr marL="0" indent="0"/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Stoffwechsel		           Hypothyreose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                                      Diabetes mellitus </a:t>
            </a:r>
          </a:p>
          <a:p>
            <a:pPr marL="0" indent="0"/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ZNS			                           Parkinson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	                                     Multiple Sklerose</a:t>
            </a:r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238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Chronische Obstipation: Ursachen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Organisch (Hindernis)</a:t>
            </a: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Neurogen		            Morbus Hirschsprung</a:t>
            </a:r>
          </a:p>
          <a:p>
            <a:pPr marL="0" indent="0"/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Mechanisch		        Tumor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			Entzündung </a:t>
            </a:r>
          </a:p>
          <a:p>
            <a:pPr marL="0" indent="0"/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Schmerzen          		Fissur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Blockade		              Prolaps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			Rectozele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	                                 Enterocele</a:t>
            </a:r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292484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Chronische Obstipation: Ursachen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Nicht organisch</a:t>
            </a:r>
            <a:br>
              <a:rPr lang="de-CH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DE" sz="1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Colon irritabile </a:t>
            </a:r>
          </a:p>
          <a:p>
            <a:pPr marL="0" indent="0"/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Slow transit constipation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Outlet constipation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Kombination</a:t>
            </a: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3601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rm 59393"/>
          <p:cNvSpPr>
            <a:spLocks noGrp="1" noChangeArrowheads="1"/>
          </p:cNvSpPr>
          <p:nvPr>
            <p:ph type="title"/>
          </p:nvPr>
        </p:nvSpPr>
        <p:spPr>
          <a:xfrm>
            <a:off x="865188" y="44450"/>
            <a:ext cx="5867400" cy="457200"/>
          </a:xfrm>
        </p:spPr>
        <p:txBody>
          <a:bodyPr wrap="square"/>
          <a:lstStyle/>
          <a:p>
            <a:r>
              <a:rPr lang="de-CH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Chronische Obstipation: Ursachen</a:t>
            </a:r>
          </a:p>
        </p:txBody>
      </p:sp>
      <p:sp>
        <p:nvSpPr>
          <p:cNvPr id="6147" name="Form 59394"/>
          <p:cNvSpPr>
            <a:spLocks noGrp="1" noChangeArrowheads="1"/>
          </p:cNvSpPr>
          <p:nvPr>
            <p:ph type="body" idx="1"/>
          </p:nvPr>
        </p:nvSpPr>
        <p:spPr>
          <a:xfrm>
            <a:off x="855663" y="993775"/>
            <a:ext cx="7859712" cy="5257800"/>
          </a:xfrm>
        </p:spPr>
        <p:txBody>
          <a:bodyPr/>
          <a:lstStyle/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Allgemeine Ursachen		              Ernährungsfehler, schmerzhafter Stuhlgang, 					 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Bewegungsmangel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Erkrankungen des Colons  	     Strikturen, Carcinom, Sklerodermie, 		 Morbus Hirschsprung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Motilitäts- und sensorische    	Colon irritabile, schlaffes Colon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Störungen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Endokrine/ metabolische 	        Gewisse Formen des Megacolon,  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Störungen 			                                   Myxödem, Hypokaliämie, Hyperkaliämie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Neurologische Erkrankungen   	Plexusanomalie, Multiple Sklerose, 						Paraplegie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de-CH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Psychologische Erkrankungen  		Depression, bestimmte psychotische 					Syndrome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/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Medikamenteneinnahme	         Antacida, Anticholinergika, Eisen, trizyklische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				Antidepressiva, Antihypertonika, Diuretika,</a:t>
            </a:r>
            <a:b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CH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                                                           Laxantienabusus</a:t>
            </a:r>
            <a:endParaRPr lang="de-DE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Times New Roman" pitchFamily="18" charset="0"/>
              <a:buNone/>
            </a:pPr>
            <a:endParaRPr lang="de-CH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05050" y="6224588"/>
            <a:ext cx="45148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3249368885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Frutiger 45 Light"/>
        <a:ea typeface=""/>
        <a:cs typeface=""/>
      </a:majorFont>
      <a:minorFont>
        <a:latin typeface="Frutiger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enutzerdefiniertes Design">
  <a:themeElements>
    <a:clrScheme name="1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enutzerdefiniertes Design">
      <a:majorFont>
        <a:latin typeface="Frutiger 45 Light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1162</Words>
  <Application>Microsoft Office PowerPoint</Application>
  <PresentationFormat>Bildschirmpräsentation (4:3)</PresentationFormat>
  <Paragraphs>177</Paragraphs>
  <Slides>20</Slides>
  <Notes>16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9" baseType="lpstr">
      <vt:lpstr>Arial</vt:lpstr>
      <vt:lpstr>Calibri</vt:lpstr>
      <vt:lpstr>Frutiger 45 Light</vt:lpstr>
      <vt:lpstr>Frutiger 55 Roman</vt:lpstr>
      <vt:lpstr>Times New Roman</vt:lpstr>
      <vt:lpstr>Wingdings</vt:lpstr>
      <vt:lpstr>Benutzerdefiniertes Design</vt:lpstr>
      <vt:lpstr>1_Benutzerdefiniertes Design</vt:lpstr>
      <vt:lpstr>Tabelle</vt:lpstr>
      <vt:lpstr>Verstopfung - Obstipation</vt:lpstr>
      <vt:lpstr>Obstipation - Verstopfung</vt:lpstr>
      <vt:lpstr>Obstipation - Nicht nur ein Symptom</vt:lpstr>
      <vt:lpstr>Chronische Obstipation</vt:lpstr>
      <vt:lpstr>Chronische Obstipation: Ursachen</vt:lpstr>
      <vt:lpstr>Chronische Obstipation: Ursachen</vt:lpstr>
      <vt:lpstr>Chronische Obstipation: Ursachen</vt:lpstr>
      <vt:lpstr>Chronische Obstipation: Ursachen</vt:lpstr>
      <vt:lpstr>Chronische Obstipation: Ursachen</vt:lpstr>
      <vt:lpstr>Chronische Obstipation</vt:lpstr>
      <vt:lpstr>Chronische Obstipation - Hinweise</vt:lpstr>
      <vt:lpstr>Stuhlgang Was ist normal?</vt:lpstr>
      <vt:lpstr>Die Darmverschmutzung</vt:lpstr>
      <vt:lpstr>Genügend Wasser trinken</vt:lpstr>
      <vt:lpstr>Wasserbewegung im Darm</vt:lpstr>
      <vt:lpstr>Ein Gesellschaftsproblem</vt:lpstr>
      <vt:lpstr>Darmstark in die Zukunft</vt:lpstr>
      <vt:lpstr>Ausführliche Informationen zu vielen Themen</vt:lpstr>
      <vt:lpstr>Besten Dank für Ihre Aufmerksamkeit</vt:lpstr>
      <vt:lpstr>Autor</vt:lpstr>
    </vt:vector>
  </TitlesOfParts>
  <Company>Sevisana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Vortragstitel</dc:title>
  <dc:creator>Jürg Eichhorn</dc:creator>
  <cp:lastModifiedBy>Jürg Eichhorn</cp:lastModifiedBy>
  <cp:revision>344</cp:revision>
  <dcterms:created xsi:type="dcterms:W3CDTF">2005-10-13T09:21:53Z</dcterms:created>
  <dcterms:modified xsi:type="dcterms:W3CDTF">2024-02-17T10:41:25Z</dcterms:modified>
</cp:coreProperties>
</file>