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1" r:id="rId2"/>
  </p:sldMasterIdLst>
  <p:notesMasterIdLst>
    <p:notesMasterId r:id="rId159"/>
  </p:notesMasterIdLst>
  <p:handoutMasterIdLst>
    <p:handoutMasterId r:id="rId160"/>
  </p:handoutMasterIdLst>
  <p:sldIdLst>
    <p:sldId id="256" r:id="rId3"/>
    <p:sldId id="309" r:id="rId4"/>
    <p:sldId id="310" r:id="rId5"/>
    <p:sldId id="312" r:id="rId6"/>
    <p:sldId id="515" r:id="rId7"/>
    <p:sldId id="313" r:id="rId8"/>
    <p:sldId id="314" r:id="rId9"/>
    <p:sldId id="516" r:id="rId10"/>
    <p:sldId id="518" r:id="rId11"/>
    <p:sldId id="517" r:id="rId12"/>
    <p:sldId id="519" r:id="rId13"/>
    <p:sldId id="520" r:id="rId14"/>
    <p:sldId id="521" r:id="rId15"/>
    <p:sldId id="535" r:id="rId16"/>
    <p:sldId id="536" r:id="rId17"/>
    <p:sldId id="522" r:id="rId18"/>
    <p:sldId id="523" r:id="rId19"/>
    <p:sldId id="524" r:id="rId20"/>
    <p:sldId id="525" r:id="rId21"/>
    <p:sldId id="526" r:id="rId22"/>
    <p:sldId id="527" r:id="rId23"/>
    <p:sldId id="528" r:id="rId24"/>
    <p:sldId id="529" r:id="rId25"/>
    <p:sldId id="530" r:id="rId26"/>
    <p:sldId id="719" r:id="rId27"/>
    <p:sldId id="720" r:id="rId28"/>
    <p:sldId id="721" r:id="rId29"/>
    <p:sldId id="531" r:id="rId30"/>
    <p:sldId id="487" r:id="rId31"/>
    <p:sldId id="533" r:id="rId32"/>
    <p:sldId id="537" r:id="rId33"/>
    <p:sldId id="538" r:id="rId34"/>
    <p:sldId id="539" r:id="rId35"/>
    <p:sldId id="541" r:id="rId36"/>
    <p:sldId id="542" r:id="rId37"/>
    <p:sldId id="543" r:id="rId38"/>
    <p:sldId id="418" r:id="rId39"/>
    <p:sldId id="544" r:id="rId40"/>
    <p:sldId id="545" r:id="rId41"/>
    <p:sldId id="560" r:id="rId42"/>
    <p:sldId id="546" r:id="rId43"/>
    <p:sldId id="561" r:id="rId44"/>
    <p:sldId id="562" r:id="rId45"/>
    <p:sldId id="563" r:id="rId46"/>
    <p:sldId id="564" r:id="rId47"/>
    <p:sldId id="565" r:id="rId48"/>
    <p:sldId id="566" r:id="rId49"/>
    <p:sldId id="567" r:id="rId50"/>
    <p:sldId id="568" r:id="rId51"/>
    <p:sldId id="569" r:id="rId52"/>
    <p:sldId id="570" r:id="rId53"/>
    <p:sldId id="571" r:id="rId54"/>
    <p:sldId id="580" r:id="rId55"/>
    <p:sldId id="616" r:id="rId56"/>
    <p:sldId id="617" r:id="rId57"/>
    <p:sldId id="618" r:id="rId58"/>
    <p:sldId id="619" r:id="rId59"/>
    <p:sldId id="620" r:id="rId60"/>
    <p:sldId id="621" r:id="rId61"/>
    <p:sldId id="622" r:id="rId62"/>
    <p:sldId id="623" r:id="rId63"/>
    <p:sldId id="624" r:id="rId64"/>
    <p:sldId id="625" r:id="rId65"/>
    <p:sldId id="626" r:id="rId66"/>
    <p:sldId id="627" r:id="rId67"/>
    <p:sldId id="628" r:id="rId68"/>
    <p:sldId id="629" r:id="rId69"/>
    <p:sldId id="630" r:id="rId70"/>
    <p:sldId id="684" r:id="rId71"/>
    <p:sldId id="683" r:id="rId72"/>
    <p:sldId id="681" r:id="rId73"/>
    <p:sldId id="682" r:id="rId74"/>
    <p:sldId id="631" r:id="rId75"/>
    <p:sldId id="632" r:id="rId76"/>
    <p:sldId id="633" r:id="rId77"/>
    <p:sldId id="636" r:id="rId78"/>
    <p:sldId id="634" r:id="rId79"/>
    <p:sldId id="635" r:id="rId80"/>
    <p:sldId id="637" r:id="rId81"/>
    <p:sldId id="638" r:id="rId82"/>
    <p:sldId id="639" r:id="rId83"/>
    <p:sldId id="640" r:id="rId84"/>
    <p:sldId id="641" r:id="rId85"/>
    <p:sldId id="642" r:id="rId86"/>
    <p:sldId id="643" r:id="rId87"/>
    <p:sldId id="644" r:id="rId88"/>
    <p:sldId id="645" r:id="rId89"/>
    <p:sldId id="646" r:id="rId90"/>
    <p:sldId id="647" r:id="rId91"/>
    <p:sldId id="648" r:id="rId92"/>
    <p:sldId id="649" r:id="rId93"/>
    <p:sldId id="650" r:id="rId94"/>
    <p:sldId id="685" r:id="rId95"/>
    <p:sldId id="651" r:id="rId96"/>
    <p:sldId id="652" r:id="rId97"/>
    <p:sldId id="653" r:id="rId98"/>
    <p:sldId id="654" r:id="rId99"/>
    <p:sldId id="655" r:id="rId100"/>
    <p:sldId id="656" r:id="rId101"/>
    <p:sldId id="657" r:id="rId102"/>
    <p:sldId id="658" r:id="rId103"/>
    <p:sldId id="659" r:id="rId104"/>
    <p:sldId id="660" r:id="rId105"/>
    <p:sldId id="661" r:id="rId106"/>
    <p:sldId id="662" r:id="rId107"/>
    <p:sldId id="663" r:id="rId108"/>
    <p:sldId id="686" r:id="rId109"/>
    <p:sldId id="664" r:id="rId110"/>
    <p:sldId id="665" r:id="rId111"/>
    <p:sldId id="666" r:id="rId112"/>
    <p:sldId id="667" r:id="rId113"/>
    <p:sldId id="668" r:id="rId114"/>
    <p:sldId id="669" r:id="rId115"/>
    <p:sldId id="670" r:id="rId116"/>
    <p:sldId id="671" r:id="rId117"/>
    <p:sldId id="672" r:id="rId118"/>
    <p:sldId id="673" r:id="rId119"/>
    <p:sldId id="674" r:id="rId120"/>
    <p:sldId id="675" r:id="rId121"/>
    <p:sldId id="676" r:id="rId122"/>
    <p:sldId id="677" r:id="rId123"/>
    <p:sldId id="678" r:id="rId124"/>
    <p:sldId id="679" r:id="rId125"/>
    <p:sldId id="680" r:id="rId126"/>
    <p:sldId id="687" r:id="rId127"/>
    <p:sldId id="688" r:id="rId128"/>
    <p:sldId id="689" r:id="rId129"/>
    <p:sldId id="690" r:id="rId130"/>
    <p:sldId id="691" r:id="rId131"/>
    <p:sldId id="692" r:id="rId132"/>
    <p:sldId id="693" r:id="rId133"/>
    <p:sldId id="694" r:id="rId134"/>
    <p:sldId id="695" r:id="rId135"/>
    <p:sldId id="696" r:id="rId136"/>
    <p:sldId id="697" r:id="rId137"/>
    <p:sldId id="698" r:id="rId138"/>
    <p:sldId id="699" r:id="rId139"/>
    <p:sldId id="702" r:id="rId140"/>
    <p:sldId id="701" r:id="rId141"/>
    <p:sldId id="703" r:id="rId142"/>
    <p:sldId id="704" r:id="rId143"/>
    <p:sldId id="705" r:id="rId144"/>
    <p:sldId id="706" r:id="rId145"/>
    <p:sldId id="707" r:id="rId146"/>
    <p:sldId id="708" r:id="rId147"/>
    <p:sldId id="709" r:id="rId148"/>
    <p:sldId id="710" r:id="rId149"/>
    <p:sldId id="711" r:id="rId150"/>
    <p:sldId id="712" r:id="rId151"/>
    <p:sldId id="713" r:id="rId152"/>
    <p:sldId id="714" r:id="rId153"/>
    <p:sldId id="715" r:id="rId154"/>
    <p:sldId id="718" r:id="rId155"/>
    <p:sldId id="722" r:id="rId156"/>
    <p:sldId id="723" r:id="rId157"/>
    <p:sldId id="724" r:id="rId158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336699"/>
    <a:srgbClr val="4D4D4D"/>
    <a:srgbClr val="3333FF"/>
    <a:srgbClr val="3366CC"/>
    <a:srgbClr val="3366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4647" autoAdjust="0"/>
  </p:normalViewPr>
  <p:slideViewPr>
    <p:cSldViewPr showGuides="1">
      <p:cViewPr varScale="1">
        <p:scale>
          <a:sx n="100" d="100"/>
          <a:sy n="100" d="100"/>
        </p:scale>
        <p:origin x="187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theme" Target="theme/theme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Kopfzeilenplatzhalter 2355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6576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t" anchorCtr="0" compatLnSpc="1">
            <a:prstTxWarp prst="textNoShape">
              <a:avLst/>
            </a:prstTxWarp>
          </a:bodyPr>
          <a:lstStyle>
            <a:lvl1pPr defTabSz="9238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23555" name="Datumsplatzhalter 23554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3" y="1"/>
            <a:ext cx="294657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t" anchorCtr="0" compatLnSpc="1">
            <a:prstTxWarp prst="textNoShape">
              <a:avLst/>
            </a:prstTxWarp>
          </a:bodyPr>
          <a:lstStyle>
            <a:lvl1pPr algn="r" defTabSz="9238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23556" name="Fußzeilenplatzhalter 23555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243"/>
            <a:ext cx="2946576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b" anchorCtr="0" compatLnSpc="1">
            <a:prstTxWarp prst="textNoShape">
              <a:avLst/>
            </a:prstTxWarp>
          </a:bodyPr>
          <a:lstStyle>
            <a:lvl1pPr defTabSz="9238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56325" name="Foliennummernplatzhalter 56324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3" y="9428243"/>
            <a:ext cx="294657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b" anchorCtr="0" compatLnSpc="1">
            <a:prstTxWarp prst="textNoShape">
              <a:avLst/>
            </a:prstTxWarp>
          </a:bodyPr>
          <a:lstStyle>
            <a:lvl1pPr algn="r" defTabSz="9238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070E81E-FF33-40A1-9A06-00782FB80141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3134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Kopfzeilenplatzhalter 1331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6576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t" anchorCtr="0" compatLnSpc="1">
            <a:prstTxWarp prst="textNoShape">
              <a:avLst/>
            </a:prstTxWarp>
          </a:bodyPr>
          <a:lstStyle>
            <a:lvl1pPr defTabSz="9238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3315" name="Datumsplatzhalter 13314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3" y="1"/>
            <a:ext cx="294657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t" anchorCtr="0" compatLnSpc="1">
            <a:prstTxWarp prst="textNoShape">
              <a:avLst/>
            </a:prstTxWarp>
          </a:bodyPr>
          <a:lstStyle>
            <a:lvl1pPr algn="r" defTabSz="9238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9220" name="Rechteck 13315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Notizenplatzhalter 1024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5711"/>
            <a:ext cx="5438464" cy="446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  <a:endParaRPr lang="de-DE" noProof="0"/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13318" name="Fußzeilenplatzhalter 13317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243"/>
            <a:ext cx="2946576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b" anchorCtr="0" compatLnSpc="1">
            <a:prstTxWarp prst="textNoShape">
              <a:avLst/>
            </a:prstTxWarp>
          </a:bodyPr>
          <a:lstStyle>
            <a:lvl1pPr defTabSz="9238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CH" dirty="0"/>
          </a:p>
        </p:txBody>
      </p:sp>
      <p:sp>
        <p:nvSpPr>
          <p:cNvPr id="10247" name="Foliennummernplatzhalter 1024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3" y="9428243"/>
            <a:ext cx="2946575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402" tIns="46201" rIns="92402" bIns="46201" numCol="1" anchor="b" anchorCtr="0" compatLnSpc="1">
            <a:prstTxWarp prst="textNoShape">
              <a:avLst/>
            </a:prstTxWarp>
          </a:bodyPr>
          <a:lstStyle>
            <a:lvl1pPr algn="r" defTabSz="92385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0E48070-F3B9-4FD7-AB8E-B58084AA13F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382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utiger 55 Roman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0243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0244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26C36D-B5DE-4E22-AB95-000379DFD8B7}" type="slidenum">
              <a:rPr lang="de-CH" smtClean="0"/>
              <a:pPr eaLnBrk="1" hangingPunct="1"/>
              <a:t>1</a:t>
            </a:fld>
            <a:endParaRPr lang="de-CH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261588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570033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1625178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1786914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9575426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406476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975163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861194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hteck 14336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58863" y="766763"/>
            <a:ext cx="5119687" cy="3841750"/>
          </a:xfrm>
          <a:noFill/>
          <a:ln cap="flat">
            <a:headEnd type="none" w="med" len="med"/>
            <a:tailEnd type="none" w="med" len="med"/>
          </a:ln>
        </p:spPr>
      </p:sp>
      <p:sp>
        <p:nvSpPr>
          <p:cNvPr id="315395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1539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0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780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780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780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780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defTabSz="9780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780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780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780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730A05-3491-4E52-9EB7-E8A5E0C5F662}" type="slidenum">
              <a:rPr lang="de-CH" altLang="de-DE" smtClean="0"/>
              <a:pPr eaLnBrk="1" hangingPunct="1"/>
              <a:t>107</a:t>
            </a:fld>
            <a:endParaRPr lang="de-CH" altLang="de-DE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87856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109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939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7807386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920993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492951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704545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06383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8023490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5750325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366332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6028566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7965687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465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972101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2197418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1831787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4500503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482693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734301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594425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948696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367105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636518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4541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130577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386934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88165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822069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169438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5851427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84371208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8116929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13722816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hteck 14336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58863" y="766763"/>
            <a:ext cx="5119687" cy="3841750"/>
          </a:xfrm>
          <a:noFill/>
          <a:ln cap="flat">
            <a:headEnd type="none" w="med" len="med"/>
            <a:tailEnd type="none" w="med" len="med"/>
          </a:ln>
        </p:spPr>
      </p:sp>
      <p:sp>
        <p:nvSpPr>
          <p:cNvPr id="346115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3461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803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7803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7803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7803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7803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defTabSz="9780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780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780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780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DF0097-E972-4096-A3A7-2BF76F1B42CB}" type="slidenum">
              <a:rPr lang="de-CH" altLang="de-DE" smtClean="0"/>
              <a:pPr eaLnBrk="1" hangingPunct="1"/>
              <a:t>138</a:t>
            </a:fld>
            <a:endParaRPr lang="de-CH" altLang="de-DE" dirty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7273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54587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2664796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8085106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858177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673015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402635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9172199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156601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5755845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048119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9521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807194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28954136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151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318615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97279884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hteck 22528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58863" y="766763"/>
            <a:ext cx="5119687" cy="3841750"/>
          </a:xfrm>
          <a:ln cap="flat">
            <a:headEnd type="none" w="med" len="med"/>
            <a:tailEnd type="none" w="med" len="med"/>
          </a:ln>
        </p:spPr>
      </p:sp>
      <p:sp>
        <p:nvSpPr>
          <p:cNvPr id="360451" name="Rechteck 2252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/>
          </a:p>
        </p:txBody>
      </p:sp>
      <p:sp>
        <p:nvSpPr>
          <p:cNvPr id="36045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831" eaLnBrk="1" hangingPunct="1"/>
            <a:fld id="{570B1AF8-0D9C-4FCC-8AF9-7DEB6FF0BB29}" type="slidenum">
              <a:rPr lang="de-CH" altLang="de-DE" smtClean="0"/>
              <a:pPr defTabSz="954831" eaLnBrk="1" hangingPunct="1"/>
              <a:t>153</a:t>
            </a:fld>
            <a:endParaRPr lang="de-CH" altLang="de-DE" dirty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154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573394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2252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3315" name="Rechteck 2252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33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8295B5-F514-4A39-A913-0EFF4F018A50}" type="slidenum">
              <a:rPr lang="de-CH" smtClean="0"/>
              <a:pPr eaLnBrk="1" hangingPunct="1"/>
              <a:t>155</a:t>
            </a:fld>
            <a:endParaRPr lang="de-CH" dirty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2203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91396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9943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051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316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hteck 15360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1267" name="Rechteck 1536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1268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B64717-6228-4829-A008-AE550F266626}" type="slidenum">
              <a:rPr lang="de-CH" smtClean="0"/>
              <a:pPr eaLnBrk="1" hangingPunct="1"/>
              <a:t>2</a:t>
            </a:fld>
            <a:endParaRPr lang="de-CH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9885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4316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9515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57172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29733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41298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625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62650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9679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08899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0890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357EC8-DA86-4E20-A4CA-D54B40DDCF64}" type="slidenum">
              <a:rPr lang="de-CH" altLang="de-DE" smtClean="0"/>
              <a:pPr eaLnBrk="1" hangingPunct="1"/>
              <a:t>29</a:t>
            </a:fld>
            <a:endParaRPr lang="de-CH" alt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</a:t>
            </a:fld>
            <a:endParaRPr lang="de-CH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4277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7980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3287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69753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360327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17591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3434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hteck 14336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58863" y="766763"/>
            <a:ext cx="5119687" cy="3841750"/>
          </a:xfrm>
          <a:noFill/>
          <a:ln cap="flat">
            <a:headEnd type="none" w="med" len="med"/>
            <a:tailEnd type="none" w="med" len="med"/>
          </a:ln>
        </p:spPr>
      </p:sp>
      <p:sp>
        <p:nvSpPr>
          <p:cNvPr id="218115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21811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268361-30C2-41BB-976D-37B6CDDA970D}" type="slidenum">
              <a:rPr lang="de-CH" altLang="de-DE" smtClean="0"/>
              <a:pPr eaLnBrk="1" hangingPunct="1"/>
              <a:t>37</a:t>
            </a:fld>
            <a:endParaRPr lang="de-CH" altLang="de-DE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31595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43852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761864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837193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221983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598986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624628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01510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02241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28685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488553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230635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40803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hteck 14336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87395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>
              <a:latin typeface="Calibri" pitchFamily="34" charset="0"/>
            </a:endParaRPr>
          </a:p>
        </p:txBody>
      </p:sp>
      <p:sp>
        <p:nvSpPr>
          <p:cNvPr id="187396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7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defTabSz="96477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defTabSz="96477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242551-5B45-4C71-B9A9-EB9471675189}" type="slidenum">
              <a:rPr lang="de-CH" altLang="de-DE" smtClean="0"/>
              <a:pPr eaLnBrk="1" hangingPunct="1"/>
              <a:t>5</a:t>
            </a:fld>
            <a:endParaRPr lang="de-CH" altLang="de-DE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92880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537845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374544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79666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hteck 14336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58863" y="766763"/>
            <a:ext cx="5119687" cy="3841750"/>
          </a:xfrm>
          <a:ln cap="flat">
            <a:headEnd type="none" w="med" len="med"/>
            <a:tailEnd type="none" w="med" len="med"/>
          </a:ln>
        </p:spPr>
      </p:sp>
      <p:sp>
        <p:nvSpPr>
          <p:cNvPr id="260099" name="Rechteck 1433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altLang="de-DE" dirty="0"/>
          </a:p>
        </p:txBody>
      </p:sp>
      <p:sp>
        <p:nvSpPr>
          <p:cNvPr id="260100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5800" indent="-298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3538" indent="-23870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0954" indent="-23870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8368" indent="-23870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5783" indent="-2387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3199" indent="-2387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0614" indent="-2387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58029" indent="-2387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831" eaLnBrk="1" hangingPunct="1"/>
            <a:fld id="{2156F65E-9030-4543-B0DB-B262C989CD02}" type="slidenum">
              <a:rPr lang="de-CH" altLang="de-DE" smtClean="0">
                <a:solidFill>
                  <a:srgbClr val="000000"/>
                </a:solidFill>
              </a:rPr>
              <a:pPr defTabSz="954831" eaLnBrk="1" hangingPunct="1"/>
              <a:t>54</a:t>
            </a:fld>
            <a:endParaRPr lang="de-CH" altLang="de-D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347680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26127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158275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365208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59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67266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888883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8585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4158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020067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99905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57416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22018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04562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90138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166161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69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99055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377239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0061625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5282936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11490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658995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0668729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388364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2191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294744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929509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79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0683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2048784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32159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390022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97752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30902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51153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7216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44684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883714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45422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89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7060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849967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0874088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3110092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132829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0628311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899616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241293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829637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4815520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62007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hteck 17408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12291" name="Rechteck 1740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dirty="0">
              <a:latin typeface="Calibri" pitchFamily="34" charset="0"/>
            </a:endParaRPr>
          </a:p>
        </p:txBody>
      </p:sp>
      <p:sp>
        <p:nvSpPr>
          <p:cNvPr id="12292" name="Form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89" indent="-285726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07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0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2" indent="-228581" defTabSz="923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395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59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22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84" indent="-228581" defTabSz="923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60F6C9-D8F0-4004-8B14-CC0EC8890232}" type="slidenum">
              <a:rPr lang="de-CH" smtClean="0"/>
              <a:pPr eaLnBrk="1" hangingPunct="1"/>
              <a:t>99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1456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drje49@gmail.com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htec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evisana AG JPEG (mittelgross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el 6145"/>
          <p:cNvSpPr>
            <a:spLocks noGrp="1" noChangeArrowheads="1"/>
          </p:cNvSpPr>
          <p:nvPr>
            <p:ph type="ctrTitle"/>
          </p:nvPr>
        </p:nvSpPr>
        <p:spPr>
          <a:xfrm>
            <a:off x="1042988" y="1628775"/>
            <a:ext cx="7812087" cy="1470025"/>
          </a:xfrm>
        </p:spPr>
        <p:txBody>
          <a:bodyPr/>
          <a:lstStyle>
            <a:lvl1pPr>
              <a:defRPr sz="2600" baseline="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Titelmasterformat durch Klicken bearbeiten</a:t>
            </a:r>
            <a:endParaRPr lang="de-DE" dirty="0"/>
          </a:p>
        </p:txBody>
      </p:sp>
      <p:sp>
        <p:nvSpPr>
          <p:cNvPr id="6147" name="Untertitel 6146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3189288"/>
            <a:ext cx="7850187" cy="175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Formatvorlage des Untertitelmasters durch Klicken bearbeiten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13777F4-FDFE-4672-87A9-D0B54A58BA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584" y="6613949"/>
            <a:ext cx="741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dirty="0"/>
              <a:t>©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Dr. med. et Dr. scient. med. Jürg Eichhorn ¦ www.ever.ch ¦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drje49@gmail.com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¦ CH-9100 Herisau</a:t>
            </a:r>
          </a:p>
        </p:txBody>
      </p:sp>
    </p:spTree>
    <p:extLst>
      <p:ext uri="{BB962C8B-B14F-4D97-AF65-F5344CB8AC3E}">
        <p14:creationId xmlns:p14="http://schemas.microsoft.com/office/powerpoint/2010/main" val="28224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306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rje49@gmail.com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theme" Target="../theme/theme2.xml"/><Relationship Id="rId4" Type="http://schemas.openxmlformats.org/officeDocument/2006/relationships/hyperlink" Target="mailto:drje49@gmail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Rechteck 10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elplatzhalter 1026"/>
          <p:cNvSpPr>
            <a:spLocks noGrp="1" noChangeArrowheads="1"/>
          </p:cNvSpPr>
          <p:nvPr>
            <p:ph type="title"/>
          </p:nvPr>
        </p:nvSpPr>
        <p:spPr bwMode="auto">
          <a:xfrm>
            <a:off x="827088" y="-52388"/>
            <a:ext cx="6769100" cy="7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Titel</a:t>
            </a:r>
          </a:p>
        </p:txBody>
      </p:sp>
      <p:sp>
        <p:nvSpPr>
          <p:cNvPr id="1028" name="Textplatzhalter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908050"/>
            <a:ext cx="785971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Textmasterformate durch Klicken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1030" name="Textfeld 1029"/>
          <p:cNvSpPr txBox="1">
            <a:spLocks noChangeArrowheads="1"/>
          </p:cNvSpPr>
          <p:nvPr/>
        </p:nvSpPr>
        <p:spPr bwMode="auto">
          <a:xfrm>
            <a:off x="8280400" y="6629400"/>
            <a:ext cx="86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CH" sz="1200" b="1" dirty="0">
                <a:latin typeface="Calibri" panose="020F0502020204030204" pitchFamily="34" charset="0"/>
                <a:cs typeface="Calibri" panose="020F0502020204030204" pitchFamily="34" charset="0"/>
              </a:rPr>
              <a:t>Folie</a:t>
            </a:r>
            <a:r>
              <a:rPr lang="de-CH" sz="800" b="1" dirty="0"/>
              <a:t> </a:t>
            </a:r>
            <a:fld id="{F1F29FF0-4833-4731-910D-BB0EEB60E82D}" type="slidenum">
              <a:rPr lang="de-CH" sz="1200" b="1" smtClean="0">
                <a:latin typeface="Calibri" panose="020F0502020204030204" pitchFamily="34" charset="0"/>
                <a:cs typeface="Calibri" panose="020F0502020204030204" pitchFamily="34" charset="0"/>
              </a:rPr>
              <a:pPr eaLnBrk="1" hangingPunct="1">
                <a:defRPr/>
              </a:pPr>
              <a:t>‹Nr.›</a:t>
            </a:fld>
            <a:endParaRPr lang="de-CH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1" name="Picture 7" descr="Sevisana AG JPEG (mittelgross)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DA233A4-5C63-450F-A6FE-0C1154E9C3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088" y="6596469"/>
            <a:ext cx="741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dirty="0"/>
              <a:t>©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Dr. med. et Dr. scient. med. Jürg Eichhorn ¦ www.ever.ch ¦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drje49@gmail.com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¦ CH-9100 Herisau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</p:sldLayoutIdLst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6699CC"/>
          </a:solidFill>
          <a:latin typeface="Arial" pitchFamily="34" charset="0"/>
        </a:defRPr>
      </a:lvl5pPr>
      <a:lvl6pPr marL="4572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6pPr>
      <a:lvl7pPr marL="9144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7pPr>
      <a:lvl8pPr marL="13716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8pPr>
      <a:lvl9pPr marL="1828800" algn="l" fontAlgn="base">
        <a:spcBef>
          <a:spcPct val="0"/>
        </a:spcBef>
        <a:spcAft>
          <a:spcPct val="0"/>
        </a:spcAft>
        <a:defRPr sz="2200" b="1">
          <a:solidFill>
            <a:srgbClr val="336699">
              <a:alpha val="100000"/>
            </a:srgbClr>
          </a:solidFill>
          <a:latin typeface="Frutiger 45 Light"/>
        </a:defRPr>
      </a:lvl9pPr>
    </p:titleStyle>
    <p:bodyStyle>
      <a:lvl1pPr marL="342900" indent="-342900" algn="l" defTabSz="-13873163" rtl="0" eaLnBrk="0" fontAlgn="base" hangingPunct="0">
        <a:spcBef>
          <a:spcPct val="20000"/>
        </a:spcBef>
        <a:spcAft>
          <a:spcPct val="20000"/>
        </a:spcAft>
        <a:buClr>
          <a:srgbClr val="6699CC"/>
        </a:buClr>
        <a:buFont typeface="Times New Roman" pitchFamily="18" charset="0"/>
        <a:buChar char="»"/>
        <a:defRPr sz="2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-138731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-138731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-13873163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-13873163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6pPr>
      <a:lvl7pPr marL="29718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7pPr>
      <a:lvl8pPr marL="34290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8pPr>
      <a:lvl9pPr marL="3886200" indent="-228600" algn="l" fontAlgn="base">
        <a:spcBef>
          <a:spcPct val="20000"/>
        </a:spcBef>
        <a:spcAft>
          <a:spcPct val="0"/>
        </a:spcAft>
        <a:buChar char="»"/>
        <a:defRPr sz="1600">
          <a:solidFill>
            <a:srgbClr val="4D4D4D">
              <a:alpha val="100000"/>
            </a:srgbClr>
          </a:solidFill>
          <a:latin typeface="+mn-lt"/>
        </a:defRPr>
      </a:lvl9pPr>
    </p:bodyStyle>
    <p:otherStyle>
      <a:lvl1pPr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Rechteck 20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elplatzhalter 2050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628775"/>
            <a:ext cx="7786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Übertitel</a:t>
            </a:r>
          </a:p>
        </p:txBody>
      </p:sp>
      <p:pic>
        <p:nvPicPr>
          <p:cNvPr id="2052" name="Picture 4" descr="Sevisana AG JPEG (mittelgross)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463"/>
            <a:ext cx="230028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0C8072B-A032-413D-A228-4D009116F1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7584" y="6598464"/>
            <a:ext cx="7416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 dirty="0"/>
              <a:t>©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Dr. med. et Dr. scient. med. Jürg Eichhorn ¦ www.ever.ch ¦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drje49@gmail.com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¦ CH-9100 Herisau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2pPr>
      <a:lvl3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3pPr>
      <a:lvl4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4pPr>
      <a:lvl5pPr marL="342900" indent="-342900" algn="l" defTabSz="-13873163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6699CC"/>
          </a:solidFill>
          <a:latin typeface="Frutiger 45 Light"/>
        </a:defRPr>
      </a:lvl5pPr>
      <a:lvl6pPr marL="4572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6pPr>
      <a:lvl7pPr marL="9144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7pPr>
      <a:lvl8pPr marL="13716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8pPr>
      <a:lvl9pPr marL="1828800" algn="l" fontAlgn="base">
        <a:spcBef>
          <a:spcPct val="0"/>
        </a:spcBef>
        <a:spcAft>
          <a:spcPct val="0"/>
        </a:spcAft>
        <a:defRPr sz="2800" b="1">
          <a:solidFill>
            <a:srgbClr val="336699">
              <a:alpha val="100000"/>
            </a:srgbClr>
          </a:solidFill>
          <a:latin typeface="Frutiger 45 Ligh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6pPr>
      <a:lvl7pPr marL="29718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7pPr>
      <a:lvl8pPr marL="34290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8pPr>
      <a:lvl9pPr marL="3886200" indent="-228600" algn="l" fontAlgn="base">
        <a:spcBef>
          <a:spcPct val="20000"/>
        </a:spcBef>
        <a:spcAft>
          <a:spcPct val="0"/>
        </a:spcAft>
        <a:buChar char="»"/>
        <a:defRPr sz="2000">
          <a:solidFill>
            <a:schemeClr val="tx1">
              <a:alpha val="100000"/>
            </a:schemeClr>
          </a:solidFill>
          <a:latin typeface="+mn-lt"/>
        </a:defRPr>
      </a:lvl9pPr>
    </p:bodyStyle>
    <p:otherStyle>
      <a:lvl1pPr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1pPr>
      <a:lvl2pPr marL="457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2pPr>
      <a:lvl3pPr marL="914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3pPr>
      <a:lvl4pPr marL="1371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4pPr>
      <a:lvl5pPr marL="18288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5pPr>
      <a:lvl6pPr marL="22860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6pPr>
      <a:lvl7pPr marL="27432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7pPr>
      <a:lvl8pPr marL="32004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8pPr>
      <a:lvl9pPr marL="3657600" algn="l" eaLnBrk="0" fontAlgn="base" hangingPunct="0">
        <a:spcBef>
          <a:spcPct val="0"/>
        </a:spcBef>
        <a:spcAft>
          <a:spcPct val="0"/>
        </a:spcAft>
        <a:defRPr>
          <a:solidFill>
            <a:schemeClr val="tx1">
              <a:alpha val="100000"/>
            </a:schemeClr>
          </a:solidFill>
          <a:latin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4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w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.ch/" TargetMode="External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er.ch/" TargetMode="External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18752_wallpaper280-httpswww.flickr.comphotos12382050@N03" TargetMode="Externa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DE" dirty="0"/>
              <a:t>Abnehmen - Von der Theorie zur Tat</a:t>
            </a:r>
          </a:p>
        </p:txBody>
      </p:sp>
      <p:sp>
        <p:nvSpPr>
          <p:cNvPr id="4099" name="Form 2050"/>
          <p:cNvSpPr>
            <a:spLocks noGrp="1" noChangeArrowheads="1"/>
          </p:cNvSpPr>
          <p:nvPr>
            <p:ph type="subTitle" idx="1"/>
          </p:nvPr>
        </p:nvSpPr>
        <p:spPr>
          <a:xfrm>
            <a:off x="1074630" y="4077072"/>
            <a:ext cx="4537124" cy="20399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CH" altLang="de-DE" sz="2000" dirty="0"/>
              <a:t>Dr. med. et Dr. scient. med. Jürg Eichhorn</a:t>
            </a:r>
          </a:p>
          <a:p>
            <a:pPr>
              <a:lnSpc>
                <a:spcPct val="90000"/>
              </a:lnSpc>
            </a:pPr>
            <a:endParaRPr lang="de-CH" altLang="de-DE" sz="2000" dirty="0"/>
          </a:p>
          <a:p>
            <a:pPr>
              <a:lnSpc>
                <a:spcPct val="90000"/>
              </a:lnSpc>
            </a:pPr>
            <a:r>
              <a:rPr lang="de-CH" altLang="de-DE" sz="2000" dirty="0"/>
              <a:t>CH-9100 Herisau</a:t>
            </a:r>
          </a:p>
          <a:p>
            <a:pPr>
              <a:lnSpc>
                <a:spcPct val="90000"/>
              </a:lnSpc>
            </a:pPr>
            <a:r>
              <a:rPr lang="de-CH" altLang="de-DE" sz="2000" dirty="0"/>
              <a:t>drje49@gmail.com</a:t>
            </a:r>
          </a:p>
          <a:p>
            <a:pPr>
              <a:lnSpc>
                <a:spcPct val="90000"/>
              </a:lnSpc>
            </a:pPr>
            <a:r>
              <a:rPr lang="de-CH" altLang="de-DE" sz="2000" dirty="0"/>
              <a:t>www.ever.ch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847FCE4-3E33-2494-B3D4-355DB4F9A74A}"/>
              </a:ext>
            </a:extLst>
          </p:cNvPr>
          <p:cNvSpPr txBox="1"/>
          <p:nvPr/>
        </p:nvSpPr>
        <p:spPr>
          <a:xfrm flipH="1">
            <a:off x="1058268" y="669206"/>
            <a:ext cx="1250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" dirty="0"/>
              <a:t>Version: 13. April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en-US" dirty="0"/>
              <a:t>Low carb oder low fat?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Gemeinsamkeiten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D</a:t>
            </a:r>
            <a:r>
              <a:rPr lang="de-DE" sz="1600" dirty="0" err="1"/>
              <a:t>ie</a:t>
            </a:r>
            <a:r>
              <a:rPr lang="de-DE" sz="1600" dirty="0"/>
              <a:t> Kombination von Fett und Kohlenhydraten stand in der Natur nur im Herbst in Form </a:t>
            </a:r>
            <a:br>
              <a:rPr lang="de-DE" sz="1600" dirty="0"/>
            </a:br>
            <a:r>
              <a:rPr lang="de-DE" sz="1600" dirty="0"/>
              <a:t>    von Samen und Nüssen zur Fettspeicherung für den Winter zur Verfügung - heutzutage </a:t>
            </a:r>
            <a:br>
              <a:rPr lang="de-DE" sz="1600" dirty="0"/>
            </a:br>
            <a:r>
              <a:rPr lang="de-DE" sz="1600" dirty="0"/>
              <a:t>    ganzjährlich</a:t>
            </a:r>
          </a:p>
          <a:p>
            <a:pPr marL="0" indent="0"/>
            <a:r>
              <a:rPr lang="de-DE" sz="1600" dirty="0"/>
              <a:t>  Zwei gemeinsame Nachteile Unausgewogenheit, Monotonie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DAA489-9DB4-7E32-E008-C5F35296A2E7}"/>
              </a:ext>
            </a:extLst>
          </p:cNvPr>
          <p:cNvSpPr txBox="1"/>
          <p:nvPr/>
        </p:nvSpPr>
        <p:spPr>
          <a:xfrm>
            <a:off x="2286000" y="6251575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Komplement. integr. Med. 10/2008</a:t>
            </a:r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621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Pilates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Im Vordergrund: Rumpfstabilisation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Kraft, Kraftausdauer, Koordination, Rumpfstabilisierung dank physiologischer </a:t>
            </a:r>
            <a:br>
              <a:rPr lang="de-DE" sz="1600" dirty="0"/>
            </a:br>
            <a:r>
              <a:rPr lang="de-DE" sz="1600" dirty="0"/>
              <a:t>    Atemtechnik sind Charakteristika, die diese Trainingsmethode auszeichnen</a:t>
            </a:r>
          </a:p>
          <a:p>
            <a:pPr marL="0" indent="0"/>
            <a:r>
              <a:rPr lang="de-DE" sz="1600" dirty="0"/>
              <a:t>  Pilates gehört zu meinen Favoriten: Wöchentlich eine Gruppen- und eine </a:t>
            </a:r>
            <a:br>
              <a:rPr lang="de-DE" sz="1600" dirty="0"/>
            </a:br>
            <a:r>
              <a:rPr lang="de-DE" sz="1600" dirty="0"/>
              <a:t>    Privatstunde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Pilates Zürich</a:t>
            </a:r>
          </a:p>
        </p:txBody>
      </p:sp>
      <p:pic>
        <p:nvPicPr>
          <p:cNvPr id="3" name="Picture 2" descr="\\Server\Fotos\JPG Praxis\Sport\pilates-zurich.jpg">
            <a:extLst>
              <a:ext uri="{FF2B5EF4-FFF2-40B4-BE49-F238E27FC236}">
                <a16:creationId xmlns:a16="http://schemas.microsoft.com/office/drawing/2014/main" id="{B3E753E0-8E86-CAB8-4569-EA30D48F5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3141663"/>
            <a:ext cx="333375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0414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Sport: Der beste Tag ist heute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Ich kann  -  Ich will  -  Jetzt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«Der Körper zieht mit, wenn der Kopf will»</a:t>
            </a:r>
            <a:br>
              <a:rPr lang="de-DE" sz="1600" dirty="0"/>
            </a:br>
            <a:r>
              <a:rPr lang="de-DE" sz="1600" dirty="0"/>
              <a:t>    (Theo Nadig, ehemaliger Schweizer Alpinchef)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Erika Eichhorn - Pilatesübung, Strand von Dubai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412F7AA-7AA9-E567-7385-6D21501F9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1195" y="2417845"/>
            <a:ext cx="4901609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607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Yoga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Ideale Ergänzung zum Pilates: Mehr Dehnung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Ich bevorzuge ein ruhiges Yoga mit wenig Flow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Erika Eichhorn: Abu_Dhabi - Qasr Al Sarab - Mai 2013</a:t>
            </a:r>
          </a:p>
        </p:txBody>
      </p:sp>
      <p:pic>
        <p:nvPicPr>
          <p:cNvPr id="7" name="Grafik 6" descr="Ein Bild, das Himmel, Bett, Sonnenuntergang, Silhouette enthält.&#10;&#10;Automatisch generierte Beschreibung">
            <a:extLst>
              <a:ext uri="{FF2B5EF4-FFF2-40B4-BE49-F238E27FC236}">
                <a16:creationId xmlns:a16="http://schemas.microsoft.com/office/drawing/2014/main" id="{46FB235E-62E1-B0D4-41E6-15A8887AE6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29" y="2339745"/>
            <a:ext cx="2576783" cy="3429000"/>
          </a:xfrm>
          <a:prstGeom prst="rect">
            <a:avLst/>
          </a:prstGeom>
        </p:spPr>
      </p:pic>
      <p:pic>
        <p:nvPicPr>
          <p:cNvPr id="8" name="Grafik 7" descr="Ein Bild, das Himmel, Sonnenuntergang, Natur, Dunkel enthält.&#10;&#10;Automatisch generierte Beschreibung">
            <a:extLst>
              <a:ext uri="{FF2B5EF4-FFF2-40B4-BE49-F238E27FC236}">
                <a16:creationId xmlns:a16="http://schemas.microsoft.com/office/drawing/2014/main" id="{BB596113-DA66-4E48-5C5E-AAF82746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48880"/>
            <a:ext cx="38576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55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Mein Training 2011 in Zahlen (EAT)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Total												 2011: 343 			Stunden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Total Trainingsstunden:				         343  			   Stunden</a:t>
            </a:r>
          </a:p>
          <a:p>
            <a:pPr marL="0" indent="0"/>
            <a:r>
              <a:rPr lang="de-DE" sz="1600" dirty="0"/>
              <a:t>  Total Einheiten:                  							     234  </a:t>
            </a:r>
          </a:p>
          <a:p>
            <a:pPr marL="0" indent="0"/>
            <a:r>
              <a:rPr lang="de-DE" sz="1600" dirty="0"/>
              <a:t>  Stunden pro Einheit:						               1.5</a:t>
            </a:r>
          </a:p>
          <a:p>
            <a:pPr marL="0" indent="0"/>
            <a:r>
              <a:rPr lang="de-DE" sz="1600" dirty="0"/>
              <a:t>   Stunden pro Woche:					              6.6   			Stunden</a:t>
            </a:r>
          </a:p>
          <a:p>
            <a:pPr marL="0" indent="0"/>
            <a:r>
              <a:rPr lang="de-DE" sz="1600" dirty="0"/>
              <a:t>   Kcal total:										                                164‘204 	  kcal</a:t>
            </a:r>
          </a:p>
          <a:p>
            <a:pPr marL="0" indent="0"/>
            <a:r>
              <a:rPr lang="de-DE" sz="1600" dirty="0"/>
              <a:t>   Kcal/Tag										                                   450   	kcal </a:t>
            </a:r>
          </a:p>
          <a:p>
            <a:pPr marL="0" indent="0"/>
            <a:r>
              <a:rPr lang="de-DE" sz="1600" dirty="0"/>
              <a:t>   Fett/Jahr										                                  18   kg</a:t>
            </a:r>
          </a:p>
          <a:p>
            <a:pPr marL="0" indent="0"/>
            <a:r>
              <a:rPr lang="de-DE" sz="1600" dirty="0"/>
              <a:t>   Fett pro Stunde Training				       51   g</a:t>
            </a:r>
          </a:p>
          <a:p>
            <a:pPr marL="0" indent="0"/>
            <a:r>
              <a:rPr lang="de-DE" sz="1600" dirty="0"/>
              <a:t>   NordicWalking:								                       127 			 Stunden / 600 km</a:t>
            </a:r>
          </a:p>
          <a:p>
            <a:pPr marL="0" indent="0"/>
            <a:r>
              <a:rPr lang="de-DE" sz="1600" dirty="0"/>
              <a:t>   Pilates:									                                     		 61   			Stunden</a:t>
            </a:r>
          </a:p>
          <a:p>
            <a:pPr marL="0" indent="0"/>
            <a:r>
              <a:rPr lang="de-DE" sz="1600" dirty="0"/>
              <a:t>   Aquafit:   										                                  63   			Stunden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22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Bitte um Geduld: Die fast letzte Seite</a:t>
            </a:r>
            <a:endParaRPr lang="de-CH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unbekannt</a:t>
            </a:r>
          </a:p>
        </p:txBody>
      </p:sp>
      <p:pic>
        <p:nvPicPr>
          <p:cNvPr id="3" name="Picture 6" descr="hund2">
            <a:extLst>
              <a:ext uri="{FF2B5EF4-FFF2-40B4-BE49-F238E27FC236}">
                <a16:creationId xmlns:a16="http://schemas.microsoft.com/office/drawing/2014/main" id="{B68CB1A7-AF00-215A-6D5A-63277B110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05038"/>
            <a:ext cx="5021263" cy="3629025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E4B5154F-3D39-F505-0184-D6181A5E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88" y="927100"/>
            <a:ext cx="344487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10">
            <a:extLst>
              <a:ext uri="{FF2B5EF4-FFF2-40B4-BE49-F238E27FC236}">
                <a16:creationId xmlns:a16="http://schemas.microsoft.com/office/drawing/2014/main" id="{CDBDD9CF-7F45-A578-6A16-6F672EB5F7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38975" y="1196975"/>
          <a:ext cx="1593850" cy="130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371905" imgH="1125626" progId="CorelDraw.Graphic.8">
                  <p:embed/>
                </p:oleObj>
              </mc:Choice>
              <mc:Fallback>
                <p:oleObj name="CorelDRAW" r:id="rId5" imgW="1371905" imgH="1125626" progId="CorelDraw.Graphic.8">
                  <p:embed/>
                  <p:pic>
                    <p:nvPicPr>
                      <p:cNvPr id="1331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8975" y="1196975"/>
                        <a:ext cx="1593850" cy="130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58F823C0-BBC6-32FB-842F-E4E84A822EA2}"/>
              </a:ext>
            </a:extLst>
          </p:cNvPr>
          <p:cNvSpPr txBox="1"/>
          <p:nvPr/>
        </p:nvSpPr>
        <p:spPr>
          <a:xfrm>
            <a:off x="6300630" y="3701167"/>
            <a:ext cx="19973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Ich bin nicht faul, </a:t>
            </a:r>
          </a:p>
          <a:p>
            <a:pPr eaLnBrk="1" hangingPunct="1"/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 hoch motiviert,</a:t>
            </a:r>
          </a:p>
          <a:p>
            <a:pPr eaLnBrk="1" hangingPunct="1"/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nichts zu tun</a:t>
            </a:r>
          </a:p>
        </p:txBody>
      </p:sp>
    </p:spTree>
    <p:extLst>
      <p:ext uri="{BB962C8B-B14F-4D97-AF65-F5344CB8AC3E}">
        <p14:creationId xmlns:p14="http://schemas.microsoft.com/office/powerpoint/2010/main" val="40273845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Take Home Message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Das Wandern ist des Schlappen Frust und des Fitten Lust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Stephan Edthofer</a:t>
            </a:r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7617C3E0-CA4E-5B92-F081-C0A835DB7B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3189288"/>
          <a:ext cx="4003675" cy="286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62791" imgH="2869302" progId="MSWordArt.2">
                  <p:embed/>
                </p:oleObj>
              </mc:Choice>
              <mc:Fallback>
                <p:oleObj r:id="rId3" imgW="3762791" imgH="2869302" progId="MSWordArt.2">
                  <p:embed/>
                  <p:pic>
                    <p:nvPicPr>
                      <p:cNvPr id="134149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189288"/>
                        <a:ext cx="4003675" cy="286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0" descr="\\Server\Fotos\JPG Praxis\Praxis\Logo\Eichrot.jpg">
            <a:extLst>
              <a:ext uri="{FF2B5EF4-FFF2-40B4-BE49-F238E27FC236}">
                <a16:creationId xmlns:a16="http://schemas.microsoft.com/office/drawing/2014/main" id="{02312293-F487-B7EB-B8F9-51EA9DA0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557338"/>
            <a:ext cx="36734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587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Echt ätzend, wann hört der endlich auf…..</a:t>
            </a:r>
            <a:endParaRPr lang="de-CH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lustich.de</a:t>
            </a:r>
          </a:p>
        </p:txBody>
      </p:sp>
      <p:pic>
        <p:nvPicPr>
          <p:cNvPr id="3" name="Picture 2" descr="\\Server\Fotos\JPG Praxis\Tiere\Gurken Augen2.jpg">
            <a:extLst>
              <a:ext uri="{FF2B5EF4-FFF2-40B4-BE49-F238E27FC236}">
                <a16:creationId xmlns:a16="http://schemas.microsoft.com/office/drawing/2014/main" id="{B5F7207C-56DB-5426-6C7D-745D8619C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72" y="1692412"/>
            <a:ext cx="4548255" cy="33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0088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latin typeface="Arial" charset="0"/>
              </a:rPr>
              <a:t>„</a:t>
            </a:r>
            <a:r>
              <a:rPr lang="de-CH" altLang="de-DE" dirty="0">
                <a:ea typeface="Calibri" panose="020F0502020204030204" pitchFamily="34" charset="0"/>
              </a:rPr>
              <a:t>Hauptstrasse</a:t>
            </a:r>
            <a:r>
              <a:rPr lang="de-CH" altLang="de-DE" dirty="0">
                <a:latin typeface="Arial" charset="0"/>
              </a:rPr>
              <a:t> der Ernährung“</a:t>
            </a:r>
            <a:endParaRPr lang="de-DE" altLang="de-DE" dirty="0">
              <a:latin typeface="Arial" charset="0"/>
            </a:endParaRPr>
          </a:p>
        </p:txBody>
      </p:sp>
    </p:spTree>
  </p:cSld>
  <p:clrMapOvr>
    <a:masterClrMapping/>
  </p:clrMapOvr>
  <p:transition spd="slow" advTm="1827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Inhalt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de-DE" sz="1600" dirty="0"/>
              <a:t>  Das magische Dreieck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Frühstück - kühlen für heisse Typen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Frühstück - wärmend für coole Typen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Frühstück - die 4 Philosophien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Frühstück - Wissenswertes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Mittag - Gemüse ist Hauptspeise, nicht Beilage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Abend - leicht, keine Kalorien!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Tatort: „Abendessen“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Abendessen: Problemzone „Kalorien“</a:t>
            </a:r>
          </a:p>
          <a:p>
            <a:pPr>
              <a:buFont typeface="+mj-lt"/>
              <a:buAutoNum type="arabicPeriod"/>
            </a:pPr>
            <a:r>
              <a:rPr lang="de-DE" sz="1600" dirty="0"/>
              <a:t>  TopMix-Lebenselixiere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459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Das magische Dreieck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Viele Menschen bewegen sich heute nur noch im magischen Dreieck: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Tatort: http://www.daserste.de/TATORT/kommissare.asp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A8DE6F-EFBA-0388-0911-357DD2DC7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2608263"/>
            <a:ext cx="30972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kumimoji="1" lang="de-DE" altLang="de-DE" sz="1600" dirty="0">
              <a:solidFill>
                <a:srgbClr val="4D4D4D"/>
              </a:solidFill>
            </a:endParaRPr>
          </a:p>
          <a:p>
            <a:pPr eaLnBrk="1" hangingPunct="1"/>
            <a:r>
              <a:rPr kumimoji="1" lang="de-DE" altLang="de-DE" sz="1600" dirty="0">
                <a:solidFill>
                  <a:srgbClr val="4D4D4D"/>
                </a:solidFill>
              </a:rPr>
              <a:t>                  </a:t>
            </a:r>
            <a:r>
              <a:rPr kumimoji="1" lang="de-DE" altLang="de-DE" sz="1600" b="1" dirty="0">
                <a:solidFill>
                  <a:srgbClr val="FF3300"/>
                </a:solidFill>
              </a:rPr>
              <a:t>TV </a:t>
            </a:r>
            <a:r>
              <a:rPr kumimoji="1" lang="de-DE" altLang="de-DE" sz="1600" b="1" dirty="0">
                <a:solidFill>
                  <a:srgbClr val="FF33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Gerät</a:t>
            </a:r>
          </a:p>
          <a:p>
            <a:pPr eaLnBrk="1" hangingPunct="1"/>
            <a:endParaRPr kumimoji="1" lang="de-CH" altLang="de-DE" sz="1600" dirty="0">
              <a:solidFill>
                <a:srgbClr val="4D4D4D"/>
              </a:solidFill>
            </a:endParaRPr>
          </a:p>
          <a:p>
            <a:pPr eaLnBrk="1" hangingPunct="1"/>
            <a:endParaRPr kumimoji="1" lang="de-CH" altLang="de-DE" sz="1600" dirty="0">
              <a:solidFill>
                <a:srgbClr val="4D4D4D"/>
              </a:solidFill>
            </a:endParaRPr>
          </a:p>
          <a:p>
            <a:pPr eaLnBrk="1" hangingPunct="1"/>
            <a:endParaRPr kumimoji="1" lang="de-CH" altLang="de-DE" sz="1600" dirty="0">
              <a:solidFill>
                <a:srgbClr val="4D4D4D"/>
              </a:solidFill>
            </a:endParaRPr>
          </a:p>
          <a:p>
            <a:pPr eaLnBrk="1" hangingPunct="1"/>
            <a:endParaRPr kumimoji="1" lang="de-DE" altLang="de-DE" sz="1600" dirty="0">
              <a:solidFill>
                <a:srgbClr val="4D4D4D"/>
              </a:solidFill>
            </a:endParaRPr>
          </a:p>
          <a:p>
            <a:pPr eaLnBrk="1" hangingPunct="1"/>
            <a:r>
              <a:rPr kumimoji="1" lang="de-DE" altLang="de-DE" sz="1600" dirty="0">
                <a:solidFill>
                  <a:srgbClr val="4D4D4D"/>
                </a:solidFill>
              </a:rPr>
              <a:t>    </a:t>
            </a:r>
            <a:r>
              <a:rPr kumimoji="1" lang="de-DE" altLang="de-DE" sz="1600" b="1" dirty="0">
                <a:solidFill>
                  <a:srgbClr val="FF3300"/>
                </a:solidFill>
              </a:rPr>
              <a:t>Computer</a:t>
            </a:r>
            <a:r>
              <a:rPr kumimoji="1" lang="de-DE" altLang="de-DE" sz="1600" dirty="0">
                <a:solidFill>
                  <a:srgbClr val="4D4D4D"/>
                </a:solidFill>
              </a:rPr>
              <a:t>      </a:t>
            </a:r>
            <a:r>
              <a:rPr kumimoji="1" lang="de-DE" altLang="de-DE" sz="1600" b="1" dirty="0">
                <a:solidFill>
                  <a:srgbClr val="FF3300"/>
                </a:solidFill>
              </a:rPr>
              <a:t>Kühlschrank</a:t>
            </a:r>
            <a:r>
              <a:rPr kumimoji="1" lang="de-DE" altLang="de-DE" b="1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5C1BBBDF-D6FD-3EC0-4B04-4ABA3533A4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57625" y="3635375"/>
            <a:ext cx="719138" cy="7207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CH" dirty="0"/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68524A63-E852-7A38-8744-1217100BE8C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6763" y="3635375"/>
            <a:ext cx="720725" cy="7207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CH" dirty="0"/>
          </a:p>
        </p:txBody>
      </p:sp>
      <p:sp>
        <p:nvSpPr>
          <p:cNvPr id="6" name="Line 7">
            <a:extLst>
              <a:ext uri="{FF2B5EF4-FFF2-40B4-BE49-F238E27FC236}">
                <a16:creationId xmlns:a16="http://schemas.microsoft.com/office/drawing/2014/main" id="{3B098AF4-E007-67CC-C321-5D2E76353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25" y="4356100"/>
            <a:ext cx="1439863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de-CH" dirty="0"/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ED8C0629-A911-79E2-200E-B9E773187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556000"/>
            <a:ext cx="144463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CH" altLang="de-DE" dirty="0">
              <a:solidFill>
                <a:srgbClr val="4D4D4D"/>
              </a:solidFill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8D5853DD-CA7F-8A92-DF27-63F5DD08E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525" y="4275138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CH" altLang="de-DE" dirty="0">
              <a:solidFill>
                <a:srgbClr val="4D4D4D"/>
              </a:solidFill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5DFC852C-14D2-8038-30D9-EBA3FFDF5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4275138"/>
            <a:ext cx="1444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CH" altLang="de-DE" dirty="0">
              <a:solidFill>
                <a:srgbClr val="4D4D4D"/>
              </a:solidFill>
            </a:endParaRPr>
          </a:p>
        </p:txBody>
      </p:sp>
      <p:pic>
        <p:nvPicPr>
          <p:cNvPr id="10" name="Picture 7" descr="D:\Daten\JPG Praxis\Diverse\Kühlschrank TMD1_2.JPG">
            <a:extLst>
              <a:ext uri="{FF2B5EF4-FFF2-40B4-BE49-F238E27FC236}">
                <a16:creationId xmlns:a16="http://schemas.microsoft.com/office/drawing/2014/main" id="{562BF5B9-A71E-CB31-4AAD-0028ECA95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916238"/>
            <a:ext cx="164306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:\Daten\JPG Praxis\Witz\Klomputer.jpg">
            <a:extLst>
              <a:ext uri="{FF2B5EF4-FFF2-40B4-BE49-F238E27FC236}">
                <a16:creationId xmlns:a16="http://schemas.microsoft.com/office/drawing/2014/main" id="{B2F25631-152F-C813-277D-C4395DF71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2901950"/>
            <a:ext cx="1966912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 descr="Tatort">
            <a:extLst>
              <a:ext uri="{FF2B5EF4-FFF2-40B4-BE49-F238E27FC236}">
                <a16:creationId xmlns:a16="http://schemas.microsoft.com/office/drawing/2014/main" id="{E1821E6A-64A1-9BCE-4181-AFB7BBA6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900238"/>
            <a:ext cx="50673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590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Rein tierische oder rein pflanzliche Kost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Was lehrt uns die Natur und die Geschichte?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In der Natur gibt es ausschliesslich schlanke Tiere, die man in Pflanzenfresser und </a:t>
            </a:r>
            <a:br>
              <a:rPr lang="de-DE" sz="1600" dirty="0"/>
            </a:br>
            <a:r>
              <a:rPr lang="de-DE" sz="1600" dirty="0"/>
              <a:t>    Raubtiere einteilt</a:t>
            </a:r>
          </a:p>
          <a:p>
            <a:pPr marL="0" indent="0"/>
            <a:r>
              <a:rPr lang="de-DE" sz="1600" dirty="0"/>
              <a:t>  Erst wenn die Tiere domestiziert und mit einer menschlichen Ernährung gefüttert werden, </a:t>
            </a:r>
            <a:br>
              <a:rPr lang="de-DE" sz="1600" dirty="0"/>
            </a:br>
            <a:r>
              <a:rPr lang="de-DE" sz="1600" dirty="0"/>
              <a:t>    werden sie dick</a:t>
            </a:r>
          </a:p>
          <a:p>
            <a:pPr marL="0" indent="0"/>
            <a:r>
              <a:rPr lang="de-DE" sz="1600" dirty="0"/>
              <a:t>  In der Steinzeit gab es Jäger und Sammler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   Die Jäger lebten vom Fleisch wildlebender Tiere (eiweissreich/fettreich)</a:t>
            </a:r>
            <a:br>
              <a:rPr lang="de-DE" sz="1600" dirty="0"/>
            </a:br>
            <a:r>
              <a:rPr lang="de-DE" sz="1600" dirty="0"/>
              <a:t>            Die Sammler lebten von Pflanzen (eiweissarm/sehr fettarm)</a:t>
            </a:r>
            <a:br>
              <a:rPr lang="de-DE" sz="1600" dirty="0"/>
            </a:br>
            <a:r>
              <a:rPr lang="de-DE" sz="1600" dirty="0"/>
              <a:t>            Beide blieben schlank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Erst als die menschliche Gesellschaft zu Ackerbau und Viehzucht überging, änderte sich </a:t>
            </a:r>
            <a:br>
              <a:rPr lang="de-DE" sz="1600" dirty="0"/>
            </a:br>
            <a:r>
              <a:rPr lang="de-DE" sz="1600" dirty="0"/>
              <a:t>    die Ernährungsstruktur beträchtlich: </a:t>
            </a:r>
            <a:br>
              <a:rPr lang="de-DE" sz="1600" dirty="0"/>
            </a:br>
            <a:r>
              <a:rPr lang="de-DE" sz="1600" dirty="0"/>
              <a:t>    Getreideüberschüsse: Erhebliche Zunahme der Kohlenhydrate! Weniger Eiweiss</a:t>
            </a:r>
          </a:p>
          <a:p>
            <a:pPr marL="0" indent="0"/>
            <a:r>
              <a:rPr lang="de-DE" sz="1600" dirty="0"/>
              <a:t>  Wie man heute weiss, ergaben sich schwerwiegende Konsequenzen: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  Die Menschen wurden deutlich kleiner und starben erheblich früher </a:t>
            </a:r>
            <a:br>
              <a:rPr lang="de-DE" sz="1600" dirty="0"/>
            </a:br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4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„Hauptstrasse“ der Ernährung: Das Prinzip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Frühstück: Betonung auf langsam resorbierbaren Kohlenhydraten</a:t>
            </a:r>
            <a:br>
              <a:rPr lang="de-DE" sz="1800" b="1" dirty="0"/>
            </a:br>
            <a:r>
              <a:rPr lang="de-DE" sz="1800" b="1" dirty="0"/>
              <a:t>                    Wenig, dafür gute Eiweisse in Kombination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Kohlenhydrate + Fette/Öle + hochwertiges Eiweiss + farbiges Grünzeug: </a:t>
            </a:r>
            <a:br>
              <a:rPr lang="de-DE" sz="1600" dirty="0"/>
            </a:br>
            <a:r>
              <a:rPr lang="de-DE" sz="1600" dirty="0"/>
              <a:t>    Von allem etwas! Wichtig: langsam resorbierbare Kohlenhydrate mit Zusatz von Öl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Ein 3-4 Minuten Ei, wenig Brot, etwas Schafskäse, eine oder mehrere Kartoffeln, </a:t>
            </a:r>
            <a:br>
              <a:rPr lang="de-DE" sz="1600" dirty="0"/>
            </a:br>
            <a:r>
              <a:rPr lang="de-DE" sz="1600" dirty="0"/>
              <a:t>    verschiedenfarbiges Gemüse oder Salatblätter mit Rapsöl-Salatsauce. Vielleicht eine Rösti </a:t>
            </a:r>
            <a:br>
              <a:rPr lang="de-DE" sz="1600" dirty="0"/>
            </a:br>
            <a:r>
              <a:rPr lang="de-DE" sz="1600" dirty="0"/>
              <a:t>    mit Speck und Spiegelei. Zur Steigerung der Vitalität 1 Glas TopMix-Lebenselixier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Nach der nächtlichen Fastenpause sind die Energiereserven geschrumpft. Was wir jetzt in </a:t>
            </a:r>
            <a:br>
              <a:rPr lang="de-DE" sz="1600" dirty="0"/>
            </a:br>
            <a:r>
              <a:rPr lang="de-DE" sz="1600" dirty="0"/>
              <a:t>    erster Linie brauchen sind Kohlenhydrate, die dank Ölzusatz nur sehr resorbiert werden</a:t>
            </a:r>
            <a:br>
              <a:rPr lang="de-DE" sz="1600" dirty="0"/>
            </a:br>
            <a:r>
              <a:rPr lang="de-DE" sz="1600" dirty="0"/>
              <a:t>    so dem Insulinausstoss entgegenwirken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054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„Hauptstrasse“ der Ernährung: Das Prinzip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Mittag: Weniger Kohlenhydrate, dafür mehr Gemüse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Kohlenhydrate + Fett/Öle + hochwertiges Eiweiss + farbiges Grünzeug: </a:t>
            </a:r>
            <a:br>
              <a:rPr lang="de-DE" sz="1600" dirty="0"/>
            </a:br>
            <a:r>
              <a:rPr lang="de-DE" sz="1600" dirty="0"/>
              <a:t>    Von allem etwas!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Man darf sich satt essen! Das Mittagessen soll wiederum zur Eindämmung der </a:t>
            </a:r>
            <a:br>
              <a:rPr lang="de-DE" sz="1600" dirty="0"/>
            </a:br>
            <a:r>
              <a:rPr lang="de-DE" sz="1600" dirty="0"/>
              <a:t>    Insulinfreisetzung langsam resorbierbare Kohlenhydrate enthalten (Kohlenhydrate </a:t>
            </a:r>
            <a:br>
              <a:rPr lang="de-DE" sz="1600" dirty="0"/>
            </a:br>
            <a:r>
              <a:rPr lang="de-DE" sz="1600" dirty="0"/>
              <a:t>    + Fette/Öle). Damit werden nachmittägliche Süssgelüste und </a:t>
            </a:r>
            <a:br>
              <a:rPr lang="de-DE" sz="1600" dirty="0"/>
            </a:br>
            <a:r>
              <a:rPr lang="de-DE" sz="1600" dirty="0"/>
              <a:t>    Heisshungerattacken beruhigt. Im Übrigen soll das Mittagessen stark Gemüse </a:t>
            </a:r>
            <a:br>
              <a:rPr lang="de-DE" sz="1600" dirty="0"/>
            </a:br>
            <a:r>
              <a:rPr lang="de-DE" sz="1600" dirty="0"/>
              <a:t>    betont gestaltet werden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Immer falsch: Kohlenhydrate + Eiweisse ohne Fett</a:t>
            </a:r>
            <a:br>
              <a:rPr lang="de-DE" sz="1600" dirty="0"/>
            </a:br>
            <a:r>
              <a:rPr lang="de-DE" sz="1600" dirty="0"/>
              <a:t>                             Kohlenhydrate + Eiweisse ohne Fett führen zu sehr hohen </a:t>
            </a:r>
            <a:br>
              <a:rPr lang="de-DE" sz="1600" dirty="0"/>
            </a:br>
            <a:r>
              <a:rPr lang="de-DE" sz="1600" dirty="0"/>
              <a:t>                             Insulinspiegeln!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5362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„Hauptstrasse“ der Ernährung: Das Prinzip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Zwischenmahlzeiten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Bei Hungerattacken und Süssgelüsten 1 Glas TopMix-Lebenselixier,</a:t>
            </a:r>
            <a:br>
              <a:rPr lang="de-DE" sz="1600" dirty="0"/>
            </a:br>
            <a:r>
              <a:rPr lang="de-DE" sz="1600" dirty="0"/>
              <a:t>    gegebenenfalls mit 1-2 Teelöffeln Flohsamenschalen</a:t>
            </a:r>
          </a:p>
          <a:p>
            <a:pPr marL="0" indent="0"/>
            <a:r>
              <a:rPr lang="de-DE" sz="1600" dirty="0"/>
              <a:t>  Snacks und Süssigkeiten wie auch Süssgetränke, Coca Cola etc., sind verboten</a:t>
            </a:r>
            <a:br>
              <a:rPr lang="de-DE" sz="1600" dirty="0"/>
            </a:br>
            <a:br>
              <a:rPr lang="de-DE" sz="1600" dirty="0"/>
            </a:br>
            <a:r>
              <a:rPr lang="de-DE" sz="1800" b="1" dirty="0"/>
              <a:t>Ein wichtiges Wort zur Schokolade (1)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Studie der University of California mit 1000 Teilnehmern:</a:t>
            </a:r>
          </a:p>
          <a:p>
            <a:pPr marL="0" indent="0"/>
            <a:r>
              <a:rPr lang="de-DE" sz="1600" dirty="0"/>
              <a:t>  Regelmässiges Schokolade-Essen macht schlank, aber:</a:t>
            </a:r>
            <a:br>
              <a:rPr lang="de-DE" sz="1600" dirty="0"/>
            </a:br>
            <a:r>
              <a:rPr lang="de-DE" sz="1600" dirty="0"/>
              <a:t>    Die Häufigkeit und nicht die Menge ist entscheidend</a:t>
            </a:r>
          </a:p>
          <a:p>
            <a:pPr marL="0" indent="0"/>
            <a:r>
              <a:rPr lang="de-DE" sz="1600" dirty="0"/>
              <a:t>  Es scheint, dass die Zusammensetzung der Kalorien und nicht nur die reine Menge bei den </a:t>
            </a:r>
            <a:br>
              <a:rPr lang="de-DE" sz="1600" dirty="0"/>
            </a:br>
            <a:r>
              <a:rPr lang="de-DE" sz="1600" dirty="0"/>
              <a:t>    Auswirkungen auf das Gewicht eine Rolle spielt</a:t>
            </a:r>
          </a:p>
          <a:p>
            <a:pPr marL="0" indent="0"/>
            <a:r>
              <a:rPr lang="de-DE" sz="1600" dirty="0"/>
              <a:t>  Catechine vergrössern die Masse an schlanken Muskeln und lassen das Gewicht verringern</a:t>
            </a:r>
          </a:p>
          <a:p>
            <a:pPr marL="0" indent="0"/>
            <a:r>
              <a:rPr lang="de-DE" sz="1600" dirty="0"/>
              <a:t>  Dunkle Schokolade senkt auch den Blutdruck und das Cholesterin und verbessert die </a:t>
            </a:r>
            <a:br>
              <a:rPr lang="de-DE" sz="1600" dirty="0"/>
            </a:br>
            <a:r>
              <a:rPr lang="de-DE" sz="1600" dirty="0"/>
              <a:t>    Insulin-Empfindlichkeit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 Quelle Medical Tribune, 13.4.2012</a:t>
            </a:r>
          </a:p>
        </p:txBody>
      </p:sp>
    </p:spTree>
    <p:extLst>
      <p:ext uri="{BB962C8B-B14F-4D97-AF65-F5344CB8AC3E}">
        <p14:creationId xmlns:p14="http://schemas.microsoft.com/office/powerpoint/2010/main" val="306706183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„Hauptstrasse“ der Ernährung: Das Prinzip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Kaffee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Kaffee hält Alzheimer fern (aber nur ohne Milch oder Rahm!)</a:t>
            </a:r>
          </a:p>
          <a:p>
            <a:pPr marL="0" indent="0"/>
            <a:r>
              <a:rPr lang="de-DE" sz="1600" dirty="0"/>
              <a:t>  Um es vorneweg zu nehmen: </a:t>
            </a:r>
            <a:br>
              <a:rPr lang="de-DE" sz="1600" dirty="0"/>
            </a:br>
            <a:r>
              <a:rPr lang="de-DE" sz="1600" dirty="0"/>
              <a:t>    Milch im Kaffee und Tee zerstört wertvolle Inhaltsstoffe und Espresso ist wertvoller als </a:t>
            </a:r>
            <a:br>
              <a:rPr lang="de-DE" sz="1600" dirty="0"/>
            </a:br>
            <a:r>
              <a:rPr lang="de-DE" sz="1600" dirty="0"/>
              <a:t>    eine volle Tasse. Mässiger Kaffeegenuss kann das Demenzrisiko senken. Aber, so eine </a:t>
            </a:r>
            <a:br>
              <a:rPr lang="de-DE" sz="1600" dirty="0"/>
            </a:br>
            <a:r>
              <a:rPr lang="de-DE" sz="1600" dirty="0"/>
              <a:t>    andere Studie, ab 6 Tassen täglich auch erhöhen!</a:t>
            </a:r>
          </a:p>
          <a:p>
            <a:pPr marL="0" indent="0"/>
            <a:r>
              <a:rPr lang="de-DE" sz="1600" dirty="0"/>
              <a:t>  Ob Alzheimer oder Arterien: Mässiger aber regelmässiger Kaffeegenuss hält Hirn </a:t>
            </a:r>
            <a:br>
              <a:rPr lang="de-DE" sz="1600" dirty="0"/>
            </a:br>
            <a:r>
              <a:rPr lang="de-DE" sz="1600" dirty="0"/>
              <a:t>    und Gefässe frisch</a:t>
            </a:r>
          </a:p>
          <a:p>
            <a:pPr marL="0" indent="0"/>
            <a:r>
              <a:rPr lang="de-DE" sz="1600" dirty="0"/>
              <a:t>  Auch Prostatakrebs mit tödlichem Ausgang oder Brustkrebs bei Frauen sind bei </a:t>
            </a:r>
            <a:br>
              <a:rPr lang="de-DE" sz="1600" dirty="0"/>
            </a:br>
            <a:r>
              <a:rPr lang="de-DE" sz="1600" dirty="0"/>
              <a:t>    Kaffeetrinkern seltener und dies unabhängig ob mit oder ohne Coffein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309320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Dr. med. Jürg Eichhorn, LUWAK Kaffeeplantage, Bali, März 2012</a:t>
            </a:r>
          </a:p>
        </p:txBody>
      </p:sp>
      <p:pic>
        <p:nvPicPr>
          <p:cNvPr id="3" name="Picture 2" descr="\\Server\Fotos\JPG Praxis\Ernährung\Nahrungsmittel\Getränke\Kaffee\Luwak - Mungo Kaffee\11_Kaffeetasse trinken dann mit Zimststengel rühren_2_D.jpg">
            <a:extLst>
              <a:ext uri="{FF2B5EF4-FFF2-40B4-BE49-F238E27FC236}">
                <a16:creationId xmlns:a16="http://schemas.microsoft.com/office/drawing/2014/main" id="{CAC151F6-1A68-21E7-1EB3-00FA3074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365625"/>
            <a:ext cx="25114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3181EA48-07A3-B235-3E5A-08C6CBBC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4338970"/>
            <a:ext cx="24479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LUWAK Kaffee, gerührt mit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Zimtstengel (Bali). Luwaks sind Mungos, die nachts die reifsten Kaffebohnen fressen. Morgens wird der Dung eingesammelt, die Bohnen entnommen, gereinigt und von Hand geröstet und pulverisiert.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LUWAK Kaffee zählt weltweit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 den ganz teuren Kaffeesorten</a:t>
            </a:r>
          </a:p>
        </p:txBody>
      </p:sp>
      <p:pic>
        <p:nvPicPr>
          <p:cNvPr id="5" name="Picture 3" descr="\\Server\Fotos\JPG Praxis\Ernährung\Nahrungsmittel\Getränke\Kaffee\Luwak - Mungo Kaffee\05_Mungo - Luwak_D.jpg">
            <a:extLst>
              <a:ext uri="{FF2B5EF4-FFF2-40B4-BE49-F238E27FC236}">
                <a16:creationId xmlns:a16="http://schemas.microsoft.com/office/drawing/2014/main" id="{E1695079-0A1A-D33C-7B57-8980E57B1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365625"/>
            <a:ext cx="2565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2594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Frühstück ist die Quelle des Lebens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Das Frühstück - Ende einer schönen Nacht oder Anfang eines anstrengenden Tages, das ist die Frage?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Auf alle Fälle beginnen wir </a:t>
            </a:r>
            <a:br>
              <a:rPr lang="de-DE" sz="1600" dirty="0"/>
            </a:br>
            <a:r>
              <a:rPr lang="de-DE" sz="1600" dirty="0"/>
              <a:t>    den Tag mit einem Lächeln!</a:t>
            </a:r>
          </a:p>
          <a:p>
            <a:pPr marL="0" indent="0"/>
            <a:r>
              <a:rPr lang="de-DE" sz="1600" dirty="0"/>
              <a:t>  Tatort: Frühstück!</a:t>
            </a:r>
          </a:p>
          <a:p>
            <a:pPr marL="0" indent="0"/>
            <a:r>
              <a:rPr lang="de-DE" sz="1600" dirty="0"/>
              <a:t>  Kranker Darm = kranker Mensch, </a:t>
            </a:r>
            <a:br>
              <a:rPr lang="de-DE" sz="1600" dirty="0"/>
            </a:br>
            <a:r>
              <a:rPr lang="de-DE" sz="1600" dirty="0"/>
              <a:t>    der Darm ist die Wurzel,</a:t>
            </a:r>
            <a:br>
              <a:rPr lang="de-DE" sz="1600" dirty="0"/>
            </a:br>
            <a:r>
              <a:rPr lang="de-DE" sz="1600" dirty="0"/>
              <a:t>    der Körper die Krone</a:t>
            </a:r>
          </a:p>
          <a:p>
            <a:pPr marL="0" indent="0"/>
            <a:r>
              <a:rPr lang="de-DE" sz="1600" dirty="0"/>
              <a:t>  Die Pflege des Baumes </a:t>
            </a:r>
            <a:br>
              <a:rPr lang="de-DE" sz="1600" dirty="0"/>
            </a:br>
            <a:r>
              <a:rPr lang="de-DE" sz="1600" dirty="0"/>
              <a:t>    beginnt mit dem ersten Schrei </a:t>
            </a:r>
            <a:br>
              <a:rPr lang="de-DE" sz="1600" dirty="0"/>
            </a:br>
            <a:r>
              <a:rPr lang="de-DE" sz="1600" dirty="0"/>
              <a:t>    des Hahns, mit dem Frühstück!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A6CE5-B92D-C639-559D-D99D5AFD5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989138"/>
            <a:ext cx="447675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93757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Frühstück = Hirn Booster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Frühstückverzicht bringt das Hirn in arge Bedrängnis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Ob Nachtende oder Tagesanfang, Tatsache ist dass das Frühstück die längste </a:t>
            </a:r>
            <a:br>
              <a:rPr lang="de-DE" sz="1600" dirty="0"/>
            </a:br>
            <a:r>
              <a:rPr lang="de-DE" sz="1600" dirty="0"/>
              <a:t>    Fastenperiode beendet, im Regelfall 10 bis 13 Stunden</a:t>
            </a:r>
          </a:p>
          <a:p>
            <a:pPr marL="0" indent="0"/>
            <a:r>
              <a:rPr lang="de-DE" sz="1600" dirty="0"/>
              <a:t>  Der Akku ist jetzt fast leer, der Zeiger steht auf Reserve</a:t>
            </a:r>
          </a:p>
          <a:p>
            <a:pPr marL="0" indent="0"/>
            <a:r>
              <a:rPr lang="de-DE" sz="1600" dirty="0"/>
              <a:t>  Frühstücksverzicht bedeutet Verlängerung der Fastenperiode um mehrere Stunden und </a:t>
            </a:r>
            <a:br>
              <a:rPr lang="de-DE" sz="1600" dirty="0"/>
            </a:br>
            <a:r>
              <a:rPr lang="de-DE" sz="1600" dirty="0"/>
              <a:t>    bringt das Hirn in arge Bedrängnis: Die Energiebereitstellung kommt zum Erliegen und der </a:t>
            </a:r>
            <a:br>
              <a:rPr lang="de-DE" sz="1600" dirty="0"/>
            </a:br>
            <a:r>
              <a:rPr lang="de-DE" sz="1600" dirty="0"/>
              <a:t>    erlahmte Zuckerfluss lässt uns die Folgen der Unterzuckerung leibhaftig spüren: </a:t>
            </a:r>
            <a:br>
              <a:rPr lang="de-DE" sz="1600" dirty="0"/>
            </a:br>
            <a:r>
              <a:rPr lang="de-DE" sz="1600" dirty="0"/>
              <a:t>    Müdigkeit, Konzentrationsstörungen Unaufmerksamkeit, Zerfahrenheit, schliesslich </a:t>
            </a:r>
            <a:br>
              <a:rPr lang="de-DE" sz="1600" dirty="0"/>
            </a:br>
            <a:r>
              <a:rPr lang="de-DE" sz="1600" dirty="0"/>
              <a:t>    Unruhe, Nervosität und Erregtheit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Kinder ohne Frühstück sind rascher unterzuckert als Erwachsene und Klassenarbeiten    </a:t>
            </a:r>
            <a:br>
              <a:rPr lang="de-DE" sz="1600" dirty="0"/>
            </a:br>
            <a:r>
              <a:rPr lang="de-DE" sz="1600" dirty="0"/>
              <a:t>    fallen aufgrund der Konzentrationsstörung dementsprechend schlechter aus</a:t>
            </a:r>
          </a:p>
          <a:p>
            <a:pPr marL="0" indent="0"/>
            <a:r>
              <a:rPr lang="de-DE" sz="1600" dirty="0"/>
              <a:t>  Eine Schauspielerin in einem Rosamunde Pilcher Film:</a:t>
            </a:r>
            <a:br>
              <a:rPr lang="de-DE" sz="1600" dirty="0"/>
            </a:br>
            <a:r>
              <a:rPr lang="de-DE" sz="1600" dirty="0"/>
              <a:t>    «Ich esse doch kein Frühstück, bin ja kein Kind mehr»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422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Abnehmen mit Frühstück - fact or fiction?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Frühstückmenschen …. Schlankere Menschen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„Frühstücker sind schlankere Menschen als Nicht-Frühstücker“, so die Ergebnisse </a:t>
            </a:r>
            <a:br>
              <a:rPr lang="de-DE" sz="1600" dirty="0"/>
            </a:br>
            <a:r>
              <a:rPr lang="de-DE" sz="1600" dirty="0"/>
              <a:t>    einer Studie (Harvard Men's Health Watch)</a:t>
            </a:r>
          </a:p>
          <a:p>
            <a:pPr marL="0" indent="0"/>
            <a:r>
              <a:rPr lang="de-DE" sz="1600" dirty="0"/>
              <a:t>  Ohne Frühstück steigt die Wahrscheinlichkeit für Übergewicht um den Faktor 4</a:t>
            </a:r>
          </a:p>
          <a:p>
            <a:pPr marL="0" indent="0"/>
            <a:r>
              <a:rPr lang="de-DE" sz="1600" dirty="0"/>
              <a:t>  Mit dem Verzehr gesunder, faserreicher Kost mit Obst verringerte sich, so die Studie, auch </a:t>
            </a:r>
            <a:br>
              <a:rPr lang="de-DE" sz="1600" dirty="0"/>
            </a:br>
            <a:r>
              <a:rPr lang="de-DE" sz="1600" dirty="0"/>
              <a:t>    das Risiko für Herzerkrankungen, Schlaganfälle und Diabetes</a:t>
            </a:r>
          </a:p>
          <a:p>
            <a:pPr marL="0" indent="0"/>
            <a:r>
              <a:rPr lang="de-DE" sz="1600" dirty="0"/>
              <a:t>  Wer allerdings kohlenhydrat-, zuckerreich und faserarm frühstückt, Gipfeli, Zopf, </a:t>
            </a:r>
            <a:br>
              <a:rPr lang="de-DE" sz="1600" dirty="0"/>
            </a:br>
            <a:r>
              <a:rPr lang="de-DE" sz="1600" dirty="0"/>
              <a:t>    Konfitüre, Honig, dem sein Gesundheitsbonus sinkt unter null: Diese Kohlenhydrate gehen </a:t>
            </a:r>
            <a:br>
              <a:rPr lang="de-DE" sz="1600" dirty="0"/>
            </a:br>
            <a:r>
              <a:rPr lang="de-DE" sz="1600" dirty="0"/>
              <a:t>    auf schnellstem Weg durch die Darmwand und lassen den Insulinspiegel hochschnellen</a:t>
            </a:r>
          </a:p>
          <a:p>
            <a:pPr marL="0" indent="0"/>
            <a:r>
              <a:rPr lang="de-DE" sz="1600" dirty="0"/>
              <a:t>  Wer jetzt diese anflutenden Kohlenhydrate nicht schnellstens „verjoggt“, dem sei </a:t>
            </a:r>
            <a:br>
              <a:rPr lang="de-DE" sz="1600" dirty="0"/>
            </a:br>
            <a:r>
              <a:rPr lang="de-DE" sz="1600" dirty="0"/>
              <a:t>    versichert, dass jedes nicht zur Energiegewinnung herangezogene Kohlenhydratmolekül </a:t>
            </a:r>
            <a:br>
              <a:rPr lang="de-DE" sz="1600" dirty="0"/>
            </a:br>
            <a:r>
              <a:rPr lang="de-DE" sz="1600" dirty="0"/>
              <a:t>    auf direktem Wege in die Frühlingsröllchen fliesst und sich dort hartnäckig festkrallt</a:t>
            </a:r>
          </a:p>
          <a:p>
            <a:pPr marL="0" indent="0"/>
            <a:r>
              <a:rPr lang="de-DE" sz="1600" dirty="0"/>
              <a:t>  Insulin ist nicht nur verantwortlich für den Fluss des Zuckers in die Zelle, sondern eben </a:t>
            </a:r>
            <a:br>
              <a:rPr lang="de-DE" sz="1600" dirty="0"/>
            </a:br>
            <a:r>
              <a:rPr lang="de-DE" sz="1600" dirty="0"/>
              <a:t>    auch für die Speicherung von überflüssigem Zucker (Umwandlung von Zuckert in Fett)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1309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Frühstück - Die 4 Philosophien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Mit Frische in den Tag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Philosophie Nr. 1</a:t>
            </a:r>
            <a:br>
              <a:rPr lang="de-DE" sz="1600" dirty="0"/>
            </a:br>
            <a:r>
              <a:rPr lang="de-DE" sz="1600" dirty="0"/>
              <a:t>    Den Tag beginnen mit einer "ausgebauten Verteidigungsstellung" gegen Freie   </a:t>
            </a:r>
            <a:br>
              <a:rPr lang="de-DE" sz="1600" dirty="0"/>
            </a:br>
            <a:r>
              <a:rPr lang="de-DE" sz="1600" dirty="0"/>
              <a:t>    Radikale (Gemüse, Antioxidantien) und Hirnnahrung (Sprossen) </a:t>
            </a:r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Philosophie Nr. 2</a:t>
            </a:r>
            <a:br>
              <a:rPr lang="de-DE" sz="1600" dirty="0"/>
            </a:br>
            <a:r>
              <a:rPr lang="de-DE" sz="1600" dirty="0"/>
              <a:t>    Den Tag beginnen mit einem reichhaltigen Plateau an Nahrungsfasern, </a:t>
            </a:r>
            <a:br>
              <a:rPr lang="de-DE" sz="1600" dirty="0"/>
            </a:br>
            <a:r>
              <a:rPr lang="de-DE" sz="1600" dirty="0"/>
              <a:t>    Vitaminen, Mineralien und Spurenelementen, mit lebendiger Nahrung, mit </a:t>
            </a:r>
            <a:br>
              <a:rPr lang="de-DE" sz="1600" dirty="0"/>
            </a:br>
            <a:r>
              <a:rPr lang="de-DE" sz="1600" dirty="0"/>
              <a:t>    Nahrungsfasern und basischen Mineralien (Gemüse) </a:t>
            </a:r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Philosophie Nr. 3</a:t>
            </a:r>
            <a:br>
              <a:rPr lang="de-DE" sz="1600" dirty="0"/>
            </a:br>
            <a:r>
              <a:rPr lang="de-DE" sz="1600" dirty="0"/>
              <a:t>    Den Tag mental ruhig und gelassen beginnen. Was auch der Tag bringen wird, </a:t>
            </a:r>
            <a:br>
              <a:rPr lang="de-DE" sz="1600" dirty="0"/>
            </a:br>
            <a:r>
              <a:rPr lang="de-DE" sz="1600" dirty="0"/>
              <a:t>    Sie kämpfen nicht gegen den Tag, sondern gleiten wie auf einer "Rutschbahn„</a:t>
            </a:r>
            <a:br>
              <a:rPr lang="de-DE" sz="1600" dirty="0"/>
            </a:br>
            <a:r>
              <a:rPr lang="de-DE" sz="1600" dirty="0"/>
              <a:t>    von oben - Morgen, nach unten - Abend </a:t>
            </a:r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Philosophie Nr. 4</a:t>
            </a:r>
            <a:br>
              <a:rPr lang="de-DE" sz="1600" dirty="0"/>
            </a:br>
            <a:r>
              <a:rPr lang="de-DE" sz="1600" dirty="0"/>
              <a:t>    Den Tag beginnen mit einer "Anti-Krebs-Nahrung": Epidemiologische Studien   </a:t>
            </a:r>
            <a:br>
              <a:rPr lang="de-DE" sz="1600" dirty="0"/>
            </a:br>
            <a:r>
              <a:rPr lang="de-DE" sz="1600" dirty="0"/>
              <a:t>    zeigen, dass nicht </a:t>
            </a:r>
            <a:r>
              <a:rPr lang="de-DE" sz="1600" dirty="0" err="1"/>
              <a:t>gesteamtes</a:t>
            </a:r>
            <a:r>
              <a:rPr lang="de-DE" sz="1600" dirty="0"/>
              <a:t> Gemüse eine stärkere Anti-Krebswirkung aufweist - </a:t>
            </a:r>
            <a:br>
              <a:rPr lang="de-DE" sz="1600" dirty="0"/>
            </a:br>
            <a:r>
              <a:rPr lang="de-DE" sz="1600" dirty="0"/>
              <a:t>    ein Hinweis auf die besondere Funktion der hitzeempfindlichen Xanthophylle in </a:t>
            </a:r>
            <a:br>
              <a:rPr lang="de-DE" sz="1600" dirty="0"/>
            </a:br>
            <a:r>
              <a:rPr lang="de-DE" sz="1600" dirty="0"/>
              <a:t>    der Krebsvorsorge</a:t>
            </a:r>
          </a:p>
          <a:p>
            <a:pPr marL="0" indent="0"/>
            <a:endParaRPr lang="de-DE" sz="1600" dirty="0"/>
          </a:p>
          <a:p>
            <a:pPr marL="0" indent="0"/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484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Frühstück - Wissenswertes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65188" y="620688"/>
            <a:ext cx="7859712" cy="5986182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Erst Volltanken - dann erst Losfahren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Das 3-4 Minuten Ei</a:t>
            </a:r>
            <a:br>
              <a:rPr lang="de-DE" sz="1600" dirty="0"/>
            </a:br>
            <a:r>
              <a:rPr lang="de-DE" sz="1600" dirty="0"/>
              <a:t>    Höchste Eiweisswertigkeit. Enthält alle 8 Aminosäuren, die unser Körper selbst </a:t>
            </a:r>
            <a:br>
              <a:rPr lang="de-DE" sz="1600" dirty="0"/>
            </a:br>
            <a:r>
              <a:rPr lang="de-DE" sz="1600" dirty="0"/>
              <a:t>    nicht herstellen kann. Im 3-Minuten Ei ist das Cholesterin noch nicht oxidiert</a:t>
            </a:r>
            <a:br>
              <a:rPr lang="de-DE" sz="1600" dirty="0"/>
            </a:br>
            <a:r>
              <a:rPr lang="de-DE" sz="1600" dirty="0"/>
              <a:t>    Oxidiertes Cholesterin (6-Minuten Ei) ist schädlich </a:t>
            </a:r>
            <a:br>
              <a:rPr lang="de-DE" sz="1600" dirty="0"/>
            </a:br>
            <a:r>
              <a:rPr lang="de-DE" sz="1600" dirty="0"/>
              <a:t>    Eier enthalten Lezithin=Hirnfutter!</a:t>
            </a:r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Kombination „3-Minuten Ei + Kartoffeln“</a:t>
            </a:r>
            <a:br>
              <a:rPr lang="de-DE" sz="1600" dirty="0"/>
            </a:br>
            <a:r>
              <a:rPr lang="de-DE" sz="1600" dirty="0"/>
              <a:t>    Kartoffeln erhöhen die Eiweisswertigkeit im Ei (=100) auf 136!</a:t>
            </a:r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Kombination „Hülsenfrüchte + Mais“</a:t>
            </a:r>
            <a:br>
              <a:rPr lang="de-DE" sz="1600" dirty="0"/>
            </a:br>
            <a:r>
              <a:rPr lang="de-DE" sz="1600" dirty="0"/>
              <a:t>    Die Kombination „Hülsenfrüchte + Mais“ weist unter den pflanzlichen Nahrungsmitteln die </a:t>
            </a:r>
            <a:br>
              <a:rPr lang="de-DE" sz="1600" dirty="0"/>
            </a:br>
            <a:r>
              <a:rPr lang="de-DE" sz="1600" dirty="0"/>
              <a:t>    höchste Eiweisswertigkeit auf</a:t>
            </a:r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St.Galler Rapsöl</a:t>
            </a:r>
            <a:br>
              <a:rPr lang="de-DE" sz="1600" dirty="0"/>
            </a:br>
            <a:r>
              <a:rPr lang="de-DE" sz="1600" dirty="0"/>
              <a:t>    Zum 4. mal als bestes Rapsöl ausgezeichnet. Rapsöl weist das ausgewogenste Verhältnis </a:t>
            </a:r>
            <a:br>
              <a:rPr lang="de-DE" sz="1600" dirty="0"/>
            </a:br>
            <a:r>
              <a:rPr lang="de-DE" sz="1600" dirty="0"/>
              <a:t>    Omega-6 zu Omega-3 Fettsäuren auf. Enthält (im Gegensatz zum Olivenöl) sehr viel </a:t>
            </a:r>
            <a:br>
              <a:rPr lang="de-DE" sz="1600" dirty="0"/>
            </a:br>
            <a:r>
              <a:rPr lang="de-DE" sz="1600" dirty="0"/>
              <a:t>    gamma-Vitamin-E, welches stark entzündungshemmende und auch krebshemmende </a:t>
            </a:r>
            <a:br>
              <a:rPr lang="de-DE" sz="1600" dirty="0"/>
            </a:br>
            <a:r>
              <a:rPr lang="de-DE" sz="1600" dirty="0"/>
              <a:t>    Eigenschaften aufweist</a:t>
            </a:r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Kartoffeln (Kohlenhydrate) + Rapsöl</a:t>
            </a:r>
            <a:br>
              <a:rPr lang="de-DE" sz="1600" dirty="0"/>
            </a:br>
            <a:r>
              <a:rPr lang="de-DE" sz="1600" dirty="0"/>
              <a:t>    Öl verzögert die Kohlenhydrataufnahme im Darm, so dass dem Hirn über eine viel </a:t>
            </a:r>
            <a:br>
              <a:rPr lang="de-DE" sz="1600" dirty="0"/>
            </a:br>
            <a:r>
              <a:rPr lang="de-DE" sz="1600" dirty="0"/>
              <a:t>    längere Zeit stetig Glucose nach geliefert werden kann: Geistige Frische den ganzen Tag, </a:t>
            </a:r>
            <a:br>
              <a:rPr lang="de-DE" sz="1600" dirty="0"/>
            </a:br>
            <a:r>
              <a:rPr lang="de-DE" sz="1600" dirty="0"/>
              <a:t>    weniger Leistungsabfall, weniger Müdigkeit, weniger Heisshunger</a:t>
            </a:r>
          </a:p>
          <a:p>
            <a:pPr marL="0" indent="0"/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521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6083076" cy="457200"/>
          </a:xfrm>
        </p:spPr>
        <p:txBody>
          <a:bodyPr wrap="square"/>
          <a:lstStyle/>
          <a:p>
            <a:r>
              <a:rPr lang="de-DE" dirty="0"/>
              <a:t>Frühstücksmuffelkinder - Schlechtere Schüler?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Das Gehirn macht nur 2% der Körpermasse aus, verbraucht aber - man glaubt es kaum - 20% der gesamten Energie</a:t>
            </a:r>
            <a:br>
              <a:rPr lang="de-DE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„Glucose“ heisst der Brennstoff, von dem über 50% ins Gehirn fliesst und dort in den </a:t>
            </a:r>
            <a:br>
              <a:rPr lang="de-DE" sz="1600" dirty="0"/>
            </a:br>
            <a:r>
              <a:rPr lang="de-DE" sz="1600" dirty="0"/>
              <a:t>    Zellen des zentralen Nervensystems die Denkvorgänge ankurbelt, konzentriertes Denken </a:t>
            </a:r>
            <a:br>
              <a:rPr lang="de-DE" sz="1600" dirty="0"/>
            </a:br>
            <a:r>
              <a:rPr lang="de-DE" sz="1600" dirty="0"/>
              <a:t>    erst ermöglicht</a:t>
            </a:r>
          </a:p>
          <a:p>
            <a:pPr marL="0" indent="0"/>
            <a:r>
              <a:rPr lang="de-DE" sz="1600" dirty="0"/>
              <a:t>  Ohne Zucker keine geistige Leistungsfähigkeit</a:t>
            </a:r>
          </a:p>
          <a:p>
            <a:pPr marL="0" indent="0"/>
            <a:r>
              <a:rPr lang="de-DE" sz="1600" dirty="0"/>
              <a:t>  Jedes dritte Kind verzichtet auf das Frühstück</a:t>
            </a:r>
          </a:p>
          <a:p>
            <a:pPr marL="0" indent="0"/>
            <a:r>
              <a:rPr lang="de-DE" sz="1600" dirty="0"/>
              <a:t>  Die Nacht ist gleichsam eine Fastenzeit: Die Zuckerspeicher werden mehr oder weniger </a:t>
            </a:r>
            <a:br>
              <a:rPr lang="de-DE" sz="1600" dirty="0"/>
            </a:br>
            <a:r>
              <a:rPr lang="de-DE" sz="1600" dirty="0"/>
              <a:t>    entleert</a:t>
            </a:r>
          </a:p>
          <a:p>
            <a:pPr marL="0" indent="0"/>
            <a:r>
              <a:rPr lang="de-DE" sz="1600" dirty="0"/>
              <a:t>  Ein Frühstück soll aber nicht nur die Zuckervorräte wieder auffüllen, nicht nur Kalorien </a:t>
            </a:r>
            <a:br>
              <a:rPr lang="de-DE" sz="1600" dirty="0"/>
            </a:br>
            <a:r>
              <a:rPr lang="de-DE" sz="1600" dirty="0"/>
              <a:t>    geben, sondern dem Körper nach der Ruhe der Nacht wieder Leben schenken. Butterbrot </a:t>
            </a:r>
            <a:br>
              <a:rPr lang="de-DE" sz="1600" dirty="0"/>
            </a:br>
            <a:r>
              <a:rPr lang="de-DE" sz="1600" dirty="0"/>
              <a:t>    und Konfitüre vermitteln in allererster Linie Kalorien und nicht Lebendigkeit</a:t>
            </a:r>
          </a:p>
          <a:p>
            <a:pPr marL="0" indent="0"/>
            <a:r>
              <a:rPr lang="de-DE" sz="1600" dirty="0"/>
              <a:t>  Bereits in den neunziger Jahren wurden wissenschaftliche Tests mit frühstückenden und </a:t>
            </a:r>
            <a:br>
              <a:rPr lang="de-DE" sz="1600" dirty="0"/>
            </a:br>
            <a:r>
              <a:rPr lang="de-DE" sz="1600" dirty="0"/>
              <a:t>    nicht frühstückenden Kindern durchgeführt: Schlechteres Kurzzeitgedächtnis, mehr </a:t>
            </a:r>
            <a:br>
              <a:rPr lang="de-DE" sz="1600" dirty="0"/>
            </a:br>
            <a:r>
              <a:rPr lang="de-DE" sz="1600" dirty="0"/>
              <a:t>    Schreib- und Rechenfehlern bei den Letzteren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Low carb diet 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Besonderheiten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Kurzfristig besserer Erfolg bei der Gewichtsabnahme, wegen der Monotonie, aber</a:t>
            </a:r>
            <a:br>
              <a:rPr lang="de-DE" sz="1600" dirty="0"/>
            </a:br>
            <a:r>
              <a:rPr lang="de-DE" sz="1600" dirty="0"/>
              <a:t>    langfristig nicht durchführbar</a:t>
            </a:r>
          </a:p>
          <a:p>
            <a:pPr marL="0" indent="0"/>
            <a:r>
              <a:rPr lang="de-DE" sz="1600" dirty="0"/>
              <a:t>  Eine low-carb-diet limitiert Kohlenhydrate - Getreide, stärkehaltiges Gemüse, Früchte - </a:t>
            </a:r>
            <a:br>
              <a:rPr lang="de-DE" sz="1600" dirty="0"/>
            </a:br>
            <a:r>
              <a:rPr lang="de-DE" sz="1600" dirty="0"/>
              <a:t>    und betont eine eiweiss- und fettreiche Ernährung </a:t>
            </a:r>
          </a:p>
          <a:p>
            <a:pPr marL="0" indent="0"/>
            <a:r>
              <a:rPr lang="de-DE" sz="1600" dirty="0"/>
              <a:t>  Die täglichen Mahlzeiten bestehen hauptsächlich aus Gemüse, Milchprodukten, Fisch und </a:t>
            </a:r>
            <a:br>
              <a:rPr lang="de-DE" sz="1600" dirty="0"/>
            </a:br>
            <a:r>
              <a:rPr lang="de-DE" sz="1600" dirty="0"/>
              <a:t>    Fleisch, wobei Fette und Proteine die wegfallenden Kohlenhydrate ersetzen</a:t>
            </a:r>
          </a:p>
          <a:p>
            <a:pPr marL="0" indent="0"/>
            <a:r>
              <a:rPr lang="de-DE" sz="1600" dirty="0"/>
              <a:t>  Ernährungswissenschaftler sind der Meinung, dass der heutige Mensch physiologisch </a:t>
            </a:r>
            <a:br>
              <a:rPr lang="de-DE" sz="1600" dirty="0"/>
            </a:br>
            <a:r>
              <a:rPr lang="de-DE" sz="1600" dirty="0"/>
              <a:t>    noch immer besser an die Ernährungszusammensetzung der Jäger- und Sammlerkultur </a:t>
            </a:r>
            <a:br>
              <a:rPr lang="de-DE" sz="1600" dirty="0"/>
            </a:br>
            <a:r>
              <a:rPr lang="de-DE" sz="1600" dirty="0"/>
              <a:t>    mit viel Fett und Protein und wenig kurzkettigen Kohlenhydraten angepasst ist: </a:t>
            </a:r>
            <a:br>
              <a:rPr lang="de-DE" sz="1600" dirty="0"/>
            </a:br>
            <a:r>
              <a:rPr lang="de-DE" sz="1600" dirty="0"/>
              <a:t>    =Steinzeiternährung</a:t>
            </a:r>
          </a:p>
          <a:p>
            <a:pPr marL="0" indent="0"/>
            <a:r>
              <a:rPr lang="de-DE" sz="1600" dirty="0"/>
              <a:t>  Stoffwechselumstellung: Insulinspiegel sinkt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/>
              <a:t>Glukagonausschüttung vermehrt:</a:t>
            </a:r>
            <a:br>
              <a:rPr lang="de-DE" sz="1600" dirty="0"/>
            </a:br>
            <a:r>
              <a:rPr lang="de-DE" sz="1600" dirty="0"/>
              <a:t>    Glukagon greift die Energiespeicher an, Glykogen und Fette</a:t>
            </a:r>
          </a:p>
          <a:p>
            <a:pPr marL="0" indent="0"/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940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Frühstück - kühlend - für heisse Typen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Mit Frische in den Tag,  mit möglichst vielen Farben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Unsere Zellen brauchen die Farben als Nahrung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0A5D5-1D7A-4325-A49A-904F24CDA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76475"/>
            <a:ext cx="4267200" cy="3609975"/>
          </a:xfrm>
          <a:prstGeom prst="rect">
            <a:avLst/>
          </a:prstGeom>
          <a:noFill/>
          <a:ln w="9525">
            <a:solidFill>
              <a:srgbClr val="3366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87617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Frühstück - kühlend - für heisse Typen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Die Zutaten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Dr. med. Jürg Eichhorn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5DADDD2-4525-B024-8363-A5F01C5F6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949450"/>
            <a:ext cx="1897063" cy="4071938"/>
          </a:xfrm>
          <a:prstGeom prst="rect">
            <a:avLst/>
          </a:prstGeom>
          <a:noFill/>
          <a:ln w="9525">
            <a:solidFill>
              <a:srgbClr val="3366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7A8D750-C5A4-FFB3-31A3-5E85876D9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1909763"/>
            <a:ext cx="2844800" cy="2127250"/>
          </a:xfrm>
          <a:prstGeom prst="rect">
            <a:avLst/>
          </a:prstGeom>
          <a:noFill/>
          <a:ln w="9525">
            <a:solidFill>
              <a:srgbClr val="3366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4D98452-CE59-49DF-F32F-D4776A8C7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4111625"/>
            <a:ext cx="2860675" cy="19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 descr="G:\Fotos (Server)\JPG Praxis\Ernährung\Nahrungsmittel\Gerichte Essen\Blumenau\Käsetürmchen1_D.jpg">
            <a:extLst>
              <a:ext uri="{FF2B5EF4-FFF2-40B4-BE49-F238E27FC236}">
                <a16:creationId xmlns:a16="http://schemas.microsoft.com/office/drawing/2014/main" id="{0CD70973-2DCA-53F3-852A-C44894FE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4111625"/>
            <a:ext cx="2860675" cy="1901825"/>
          </a:xfrm>
          <a:prstGeom prst="rect">
            <a:avLst/>
          </a:prstGeom>
          <a:noFill/>
          <a:ln w="9525">
            <a:solidFill>
              <a:srgbClr val="33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\\Server\Fotos\JPG Praxis\Ernährung\Nahrungsmittel\Milchprodukte Eier\Spiegelei4_D.jpg">
            <a:extLst>
              <a:ext uri="{FF2B5EF4-FFF2-40B4-BE49-F238E27FC236}">
                <a16:creationId xmlns:a16="http://schemas.microsoft.com/office/drawing/2014/main" id="{51760FD3-3DDF-39B1-8B6E-B974EF42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877888"/>
            <a:ext cx="2841625" cy="3160712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7321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Frühstück - wärmend - für kalte Typen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Hinter diesem Frühstück steckt viel Wissen und Philosophie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Dr. med. Jürg Eichhorn</a:t>
            </a:r>
          </a:p>
        </p:txBody>
      </p:sp>
      <p:pic>
        <p:nvPicPr>
          <p:cNvPr id="3" name="Picture 6" descr="H:\Fotos (Server)\JPG Praxis\Ernährung\Nahrungsmittel\Frühstück\Frühstück warm3_D.jpg">
            <a:extLst>
              <a:ext uri="{FF2B5EF4-FFF2-40B4-BE49-F238E27FC236}">
                <a16:creationId xmlns:a16="http://schemas.microsoft.com/office/drawing/2014/main" id="{566BB8A6-9372-1C32-1AE7-6FD15CCE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717675"/>
            <a:ext cx="6184900" cy="4506913"/>
          </a:xfrm>
          <a:prstGeom prst="rect">
            <a:avLst/>
          </a:prstGeom>
          <a:noFill/>
          <a:ln w="9525">
            <a:solidFill>
              <a:srgbClr val="33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2386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6083076" cy="457200"/>
          </a:xfrm>
        </p:spPr>
        <p:txBody>
          <a:bodyPr wrap="square"/>
          <a:lstStyle/>
          <a:p>
            <a:r>
              <a:rPr lang="de-DE" dirty="0"/>
              <a:t>Frühstück - Für körperlich schwer Arbeitende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Ein deftiges Bauernfrühstück - warum nicht</a:t>
            </a:r>
            <a:br>
              <a:rPr lang="de-DE" sz="1800" b="1" dirty="0"/>
            </a:br>
            <a:r>
              <a:rPr lang="de-DE" sz="1800" b="1" dirty="0"/>
              <a:t>Speck und Eier auf Käseschnitte (oder besser auf Rösti)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H:\Fotos (Server)\JPG Praxis\Ernährung\Nahrungsmittel\Gerichte Essen\Hüsliberg\Hüsliberg Chässchnitte Speck und Eier3_D.jpg">
            <a:extLst>
              <a:ext uri="{FF2B5EF4-FFF2-40B4-BE49-F238E27FC236}">
                <a16:creationId xmlns:a16="http://schemas.microsoft.com/office/drawing/2014/main" id="{7AA025CA-3AE6-8E26-09B9-057402F9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44675"/>
            <a:ext cx="6316662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0015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Frühstück - Das Spiegelei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Beste </a:t>
            </a:r>
            <a:r>
              <a:rPr lang="de-DE" sz="1800" b="1" dirty="0" err="1"/>
              <a:t>Lezithinquelle</a:t>
            </a:r>
            <a:r>
              <a:rPr lang="de-DE" sz="1800" b="1" dirty="0"/>
              <a:t> - für eine anhaltend gute Hirnleistung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Schonende Zubereitung, immer einseitig angebraten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3731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- Frühstück am Reisfeld, Chedi, Bali, März 2012</a:t>
            </a:r>
          </a:p>
        </p:txBody>
      </p:sp>
      <p:pic>
        <p:nvPicPr>
          <p:cNvPr id="3" name="Picture 6" descr="\\Server\Fotos\JPG Praxis\Ernährung\Nahrungsmittel\Milchprodukte Eier\Spiegelei4_D.jpg">
            <a:extLst>
              <a:ext uri="{FF2B5EF4-FFF2-40B4-BE49-F238E27FC236}">
                <a16:creationId xmlns:a16="http://schemas.microsoft.com/office/drawing/2014/main" id="{7BF2F51F-D248-BD5D-F57E-2D16E419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316163"/>
            <a:ext cx="3311525" cy="3687762"/>
          </a:xfrm>
          <a:prstGeom prst="rect">
            <a:avLst/>
          </a:prstGeom>
          <a:noFill/>
          <a:ln w="9525">
            <a:solidFill>
              <a:srgbClr val="33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704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Unsere Hauptmahlzeit: Das  Frühstück</a:t>
            </a:r>
            <a:endParaRPr lang="de-CH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Jürg Eichhorn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5FFC5F-9F47-A482-721C-EBF40066A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1811" y="2049262"/>
            <a:ext cx="4820378" cy="36154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DC347F9-44D8-8084-3D8F-BA45CF314264}"/>
              </a:ext>
            </a:extLst>
          </p:cNvPr>
          <p:cNvSpPr txBox="1"/>
          <p:nvPr/>
        </p:nvSpPr>
        <p:spPr>
          <a:xfrm>
            <a:off x="865188" y="10777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altLang="de-DE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 topgesundes, buntes Allerlei</a:t>
            </a:r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24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Samiras Frühstück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65188" y="915243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Wie es sich für eine Sportlerin gehört…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5977377"/>
            <a:ext cx="55793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und Bild links: Samira Eichhorn - Februar 2018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rechts: Alexander Eichhorn - Abu Dhabi - Qasr Al Sarab - 2017 </a:t>
            </a:r>
            <a:endParaRPr kumimoji="0" lang="en-US" altLang="de-DE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BA1066-0378-CED0-D1EA-21CF36F8A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29" y="1592897"/>
            <a:ext cx="3064947" cy="408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9C09BDF-42F2-1725-7757-417B331E5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4167"/>
            <a:ext cx="3117170" cy="4079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3782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Gaumenfreude Spezial 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Spielen Sie mit Ihrer Phantasie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 Basis:  Schafjoghurt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 Zutaten: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Apfel geraffelt</a:t>
            </a:r>
            <a:br>
              <a:rPr lang="de-DE" sz="1600" dirty="0"/>
            </a:br>
            <a:r>
              <a:rPr lang="de-DE" sz="1600" dirty="0"/>
              <a:t>     Beeren aller Art</a:t>
            </a:r>
            <a:br>
              <a:rPr lang="de-DE" sz="1600" dirty="0"/>
            </a:br>
            <a:r>
              <a:rPr lang="de-DE" sz="1600" dirty="0"/>
              <a:t>     Kürbis- oder anderer Kerne</a:t>
            </a:r>
            <a:br>
              <a:rPr lang="de-DE" sz="1600" dirty="0"/>
            </a:br>
            <a:r>
              <a:rPr lang="de-DE" sz="1600" dirty="0"/>
              <a:t>     Dattel, fein geschnitten</a:t>
            </a:r>
            <a:br>
              <a:rPr lang="de-DE" sz="1600" dirty="0"/>
            </a:br>
            <a:r>
              <a:rPr lang="de-DE" sz="1600" dirty="0"/>
              <a:t>     Hafer- oder andere Flocken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Kreation: Erika Eichhorn.  Bild: Dr. med. Jürg Eichhorn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9278B4-04D1-9795-1823-DBC61C55A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4752528" cy="42647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94349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Mittagessen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Gemüse ist Hauptspeise, nicht Beilage!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16" descr="D:\Daten\JPG Praxis\Ernährung\Gemüseschnitzereien\Schnitzerei Teller daussen 5_2.jpg">
            <a:extLst>
              <a:ext uri="{FF2B5EF4-FFF2-40B4-BE49-F238E27FC236}">
                <a16:creationId xmlns:a16="http://schemas.microsoft.com/office/drawing/2014/main" id="{F4FCE053-45DB-04F5-1FAA-4D079E88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772816"/>
            <a:ext cx="485775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43985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Mittagessen - Die „kleinen Beilagen“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755576" y="870664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Fleisch:                Rindsfilet, Lammfilet, Hühnerbrust (nicht täglich)</a:t>
            </a:r>
            <a:br>
              <a:rPr lang="de-DE" sz="1800" b="1" dirty="0"/>
            </a:br>
            <a:r>
              <a:rPr lang="de-DE" sz="1800" b="1" dirty="0"/>
              <a:t>Fisch:                   Süsswasserfische wegen Reinheit bevorzugen</a:t>
            </a:r>
            <a:br>
              <a:rPr lang="de-DE" sz="1800" b="1" dirty="0"/>
            </a:br>
            <a:r>
              <a:rPr lang="de-DE" sz="1800" b="1" dirty="0"/>
              <a:t>Kohlenhydrate: Dinkelteigwaren - Kartoffeln - Wildreis 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Dr. med. Jürg Eichhorn</a:t>
            </a:r>
          </a:p>
        </p:txBody>
      </p:sp>
      <p:pic>
        <p:nvPicPr>
          <p:cNvPr id="3" name="Grafik 480259" descr="Beschreibung: \\Server\Fotos\JPG Praxis\Ernährung\Nahrungsmittel\Gerichte Essen\Lenkerhof\Fleisch Kartoffel Karotte_Web.jpg">
            <a:extLst>
              <a:ext uri="{FF2B5EF4-FFF2-40B4-BE49-F238E27FC236}">
                <a16:creationId xmlns:a16="http://schemas.microsoft.com/office/drawing/2014/main" id="{B86109C8-1786-849A-9404-447DE2182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2692400"/>
            <a:ext cx="2587625" cy="19431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480261" descr="Beschreibung: \\Server\Fotos\JPG Praxis\Ernährung\Nahrungsmittel\Gerichte Essen\Lenkerhof\Lenkerhof Nudeln Pilze2_Web.jpg">
            <a:extLst>
              <a:ext uri="{FF2B5EF4-FFF2-40B4-BE49-F238E27FC236}">
                <a16:creationId xmlns:a16="http://schemas.microsoft.com/office/drawing/2014/main" id="{D05EDA93-EC6B-CA14-8478-D6D34A407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92400"/>
            <a:ext cx="2586038" cy="19431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6" descr="Beschreibung: \\Server\Fotos\JPG Praxis\Ernährung\Nahrungsmittel\Fischteller Mostar.JPG">
            <a:extLst>
              <a:ext uri="{FF2B5EF4-FFF2-40B4-BE49-F238E27FC236}">
                <a16:creationId xmlns:a16="http://schemas.microsoft.com/office/drawing/2014/main" id="{A7C8E465-15E9-4BE2-FF25-1C2B2DF4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2692400"/>
            <a:ext cx="2589212" cy="194310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81BCC1F1-B0A7-711A-6437-84B080A3A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972050"/>
            <a:ext cx="26762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Restaurant Punaquelle, Mostar</a:t>
            </a:r>
          </a:p>
        </p:txBody>
      </p:sp>
      <p:sp>
        <p:nvSpPr>
          <p:cNvPr id="7" name="Textfeld 10">
            <a:extLst>
              <a:ext uri="{FF2B5EF4-FFF2-40B4-BE49-F238E27FC236}">
                <a16:creationId xmlns:a16="http://schemas.microsoft.com/office/drawing/2014/main" id="{2DA286F7-53D2-29B1-626B-DEF7162A3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973638"/>
            <a:ext cx="22833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Jan Leimbach, Lenkerhof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Gault Millau Punkte</a:t>
            </a:r>
          </a:p>
        </p:txBody>
      </p:sp>
      <p:sp>
        <p:nvSpPr>
          <p:cNvPr id="8" name="Textfeld 13">
            <a:extLst>
              <a:ext uri="{FF2B5EF4-FFF2-40B4-BE49-F238E27FC236}">
                <a16:creationId xmlns:a16="http://schemas.microsoft.com/office/drawing/2014/main" id="{E6C44810-3DC3-15BA-2942-984945CDB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965700"/>
            <a:ext cx="22833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Jan Leimbach, Lenkerhof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Gault Millau Punkte</a:t>
            </a:r>
          </a:p>
        </p:txBody>
      </p:sp>
    </p:spTree>
    <p:extLst>
      <p:ext uri="{BB962C8B-B14F-4D97-AF65-F5344CB8AC3E}">
        <p14:creationId xmlns:p14="http://schemas.microsoft.com/office/powerpoint/2010/main" val="207683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Low carb diet 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Glucosebedarf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Kohlenhydrate sind kein notwendiger Bestandteil der Nahrung, da der Körper </a:t>
            </a:r>
            <a:br>
              <a:rPr lang="de-DE" sz="1600" dirty="0"/>
            </a:br>
            <a:r>
              <a:rPr lang="de-DE" sz="1600" dirty="0"/>
              <a:t>    diese unter Energieaufwand aus anderen Nahrungsbestandteilen wie Proteinen </a:t>
            </a:r>
            <a:br>
              <a:rPr lang="de-DE" sz="1600" dirty="0"/>
            </a:br>
            <a:r>
              <a:rPr lang="de-DE" sz="1600" dirty="0"/>
              <a:t>    und Glycerin selbst herstellen kann: «Gluconeogenese»</a:t>
            </a:r>
          </a:p>
          <a:p>
            <a:pPr marL="0" indent="0"/>
            <a:r>
              <a:rPr lang="de-DE" sz="1600" dirty="0"/>
              <a:t>  Täglicher Bedarf an Glucose eines erwachsenen Menschen:          160 g</a:t>
            </a:r>
            <a:br>
              <a:rPr lang="de-DE" sz="1600" dirty="0"/>
            </a:br>
            <a:r>
              <a:rPr lang="de-DE" sz="1600" dirty="0"/>
              <a:t>    Von diesen 160 g benötigt das Hirn:                                                     120 g</a:t>
            </a:r>
            <a:br>
              <a:rPr lang="de-DE" sz="1600" dirty="0"/>
            </a:br>
            <a:r>
              <a:rPr lang="de-DE" sz="1600" dirty="0"/>
              <a:t>    Fähigkeit der Leber, Glucose herzustellen (pro Tag):           180 bis 200 g</a:t>
            </a:r>
          </a:p>
          <a:p>
            <a:pPr marL="0" indent="0"/>
            <a:r>
              <a:rPr lang="de-DE" sz="1600" dirty="0"/>
              <a:t>  Eine eigenständige Erkrankung des Menschen durch das gänzliche Fehlen von </a:t>
            </a:r>
            <a:br>
              <a:rPr lang="de-DE" sz="1600" dirty="0"/>
            </a:br>
            <a:r>
              <a:rPr lang="de-DE" sz="1600" dirty="0"/>
              <a:t>    Kohlenhydraten an sich ist unbekannt</a:t>
            </a:r>
          </a:p>
          <a:p>
            <a:pPr marL="0" indent="0"/>
            <a:r>
              <a:rPr lang="de-DE" sz="1600" dirty="0"/>
              <a:t>  Aber: Wenn Kohlenhydrate über längere Zeit fehlen stellen sich Begleitfolgen ein</a:t>
            </a:r>
            <a:br>
              <a:rPr lang="de-DE" sz="1600" dirty="0"/>
            </a:br>
            <a:r>
              <a:rPr lang="de-DE" sz="1600" dirty="0"/>
              <a:t>                Die Schalen von Getreide- und Reiskörner sind reich an B-Vitaminen</a:t>
            </a:r>
            <a:br>
              <a:rPr lang="de-DE" sz="1600" dirty="0"/>
            </a:br>
            <a:r>
              <a:rPr lang="de-DE" sz="1600" dirty="0"/>
              <a:t>                Die Vitamine B6, B12 und Folsäure senken Homocystein</a:t>
            </a:r>
            <a:br>
              <a:rPr lang="de-DE" sz="1600" dirty="0"/>
            </a:br>
            <a:r>
              <a:rPr lang="de-DE" sz="1600" dirty="0"/>
              <a:t>                </a:t>
            </a:r>
            <a:r>
              <a:rPr lang="de-DE" sz="1600" dirty="0" err="1"/>
              <a:t>Homocystein</a:t>
            </a:r>
            <a:r>
              <a:rPr lang="de-DE" sz="1600" dirty="0"/>
              <a:t> schädigt die Gefässe (Herzinfarkt, Hirninfarkt, Thrombosen)</a:t>
            </a:r>
            <a:br>
              <a:rPr lang="de-DE" sz="1600" dirty="0"/>
            </a:br>
            <a:r>
              <a:rPr lang="de-DE" sz="1600" dirty="0"/>
              <a:t> 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765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Abendessen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Gemüse: Als Suppe, gedünstet oder im Wok, wie es beliebt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Über das Gemüse</a:t>
            </a:r>
            <a:br>
              <a:rPr lang="de-DE" sz="1600" dirty="0"/>
            </a:br>
            <a:r>
              <a:rPr lang="de-DE" sz="1600" dirty="0"/>
              <a:t>    etwas Rapsöl geben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994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C14D8-69AB-BEE6-27D7-FEAFE0E16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844824"/>
            <a:ext cx="4810161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90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Abendessen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Gemüse: Aus dem Steamer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Über das Gemüse</a:t>
            </a:r>
            <a:br>
              <a:rPr lang="de-DE" sz="1600" dirty="0"/>
            </a:br>
            <a:r>
              <a:rPr lang="de-DE" sz="1600" dirty="0"/>
              <a:t>    etwas Rapsöl geben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 /  Kreation Alexander Eichhorn</a:t>
            </a:r>
          </a:p>
        </p:txBody>
      </p:sp>
      <p:pic>
        <p:nvPicPr>
          <p:cNvPr id="3" name="Picture 2" descr="\\Server\Fotos\JPG Praxis\Ernährung\Nahrungsmittel\Gerichte Essen\Steamer Gemüse180212\Steamer Gemüse 2_D.jpg">
            <a:extLst>
              <a:ext uri="{FF2B5EF4-FFF2-40B4-BE49-F238E27FC236}">
                <a16:creationId xmlns:a16="http://schemas.microsoft.com/office/drawing/2014/main" id="{C311FD6D-397E-AC02-F87C-DDE4D077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4"/>
            <a:ext cx="48482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0930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Abendessen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Rohkost abends?  Ja - sofern gut gekaut!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Nüsslisalat mit Croutons, </a:t>
            </a:r>
            <a:br>
              <a:rPr lang="de-DE" sz="1600" dirty="0"/>
            </a:br>
            <a:r>
              <a:rPr lang="de-DE" sz="1600" dirty="0"/>
              <a:t>    Speckwürfel und </a:t>
            </a:r>
            <a:br>
              <a:rPr lang="de-DE" sz="1600" dirty="0"/>
            </a:br>
            <a:r>
              <a:rPr lang="de-DE" sz="1600" dirty="0"/>
              <a:t>    Lachsröllchen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 /  Kreation Alexander Eichhorn</a:t>
            </a:r>
          </a:p>
        </p:txBody>
      </p:sp>
      <p:pic>
        <p:nvPicPr>
          <p:cNvPr id="3" name="Picture 2" descr="\\Server\Fotos\JPG Praxis\Ernährung\Nahrungsmittel\Gerichte Essen\Nüsslisalat\Nüslisalat Lachsröllchen2_D.jpg">
            <a:extLst>
              <a:ext uri="{FF2B5EF4-FFF2-40B4-BE49-F238E27FC236}">
                <a16:creationId xmlns:a16="http://schemas.microsoft.com/office/drawing/2014/main" id="{066209C1-77BD-AF77-1641-1ABEBF45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20912"/>
            <a:ext cx="441166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332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Abendessen - Die „kleinen Beilagen“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Fleisch: Rindsfilet, Lammfilet, Hühnerbrust (nicht täglich)</a:t>
            </a:r>
          </a:p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Fisch:    Süsswasserfische wegen Reinheit bevorzugen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309320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Dr. med. Jürg Eichhorn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149B95EA-F088-D19A-4C65-686FB7C56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659313"/>
            <a:ext cx="22833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Frischer Fisch vom Markt auf 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Linsenbett mit Romanesco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Jan Leimbach, Lenkerhof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Gault Millau Punkte</a:t>
            </a:r>
          </a:p>
        </p:txBody>
      </p:sp>
      <p:sp>
        <p:nvSpPr>
          <p:cNvPr id="5" name="Textfeld 10">
            <a:extLst>
              <a:ext uri="{FF2B5EF4-FFF2-40B4-BE49-F238E27FC236}">
                <a16:creationId xmlns:a16="http://schemas.microsoft.com/office/drawing/2014/main" id="{48530197-D4A6-B57B-C958-437FA2E23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8" y="4659313"/>
            <a:ext cx="22833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Rücken vom Salzgraslamm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Tandoori Kartoffeln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Mumbai Linsen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Jan Leimbach, Lenkerhof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Gault Millau Punkte</a:t>
            </a:r>
          </a:p>
        </p:txBody>
      </p:sp>
      <p:sp>
        <p:nvSpPr>
          <p:cNvPr id="6" name="Textfeld 13">
            <a:extLst>
              <a:ext uri="{FF2B5EF4-FFF2-40B4-BE49-F238E27FC236}">
                <a16:creationId xmlns:a16="http://schemas.microsoft.com/office/drawing/2014/main" id="{6E3A9AAE-D28C-444B-3109-39A38203E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652963"/>
            <a:ext cx="21469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Reykjavik, Island. Lachs 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 Gurken, Kresse und Randen</a:t>
            </a:r>
          </a:p>
        </p:txBody>
      </p:sp>
      <p:pic>
        <p:nvPicPr>
          <p:cNvPr id="7" name="Grafik 480272" descr="Beschreibung: \\Server\Fotos\JPG Praxis\Ernährung\Nahrungsmittel\Gerichte Essen\Island\Lachs Gurken Kresse Randen_Web.jpg">
            <a:extLst>
              <a:ext uri="{FF2B5EF4-FFF2-40B4-BE49-F238E27FC236}">
                <a16:creationId xmlns:a16="http://schemas.microsoft.com/office/drawing/2014/main" id="{E5B368AC-6ED1-7CE5-765E-4CE149B68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492375"/>
            <a:ext cx="2692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alzlamm2">
            <a:extLst>
              <a:ext uri="{FF2B5EF4-FFF2-40B4-BE49-F238E27FC236}">
                <a16:creationId xmlns:a16="http://schemas.microsoft.com/office/drawing/2014/main" id="{4E3ABA64-5E45-2C7D-0BC2-7951E085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2492375"/>
            <a:ext cx="24130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480260" descr="Beschreibung: \\Server\Fotos\JPG Praxis\Ernährung\Nahrungsmittel\Gerichte Essen\Lenkerhof\Fischteller_Web.jpg">
            <a:extLst>
              <a:ext uri="{FF2B5EF4-FFF2-40B4-BE49-F238E27FC236}">
                <a16:creationId xmlns:a16="http://schemas.microsoft.com/office/drawing/2014/main" id="{4157CEE2-512F-5B51-CFEF-A5D091FE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492375"/>
            <a:ext cx="2393950" cy="1800225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6784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Abendessen - Die „kleinen Beilagen“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Fleisch: Rindsfilet, Lammfilet, Hühnerbrust (nicht täglich)</a:t>
            </a:r>
          </a:p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Fisch:    Süsswasserfische wegen Reinheit bevorzugen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Dr. med. Jürg Eichhorn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CC80E3A1-1A0B-D705-6F61-CEC1768E9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4664075"/>
            <a:ext cx="35712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Kresse Salat, Rahmgurken, Dill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Jan Leimbach, Lenkerhof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 Gault Millau Punkte</a:t>
            </a:r>
          </a:p>
          <a:p>
            <a:pPr eaLnBrk="1" hangingPunct="1"/>
            <a:endParaRPr lang="de-CH" altLang="de-DE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Salat/Rohkost abends: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Ja, sofern sehr gut gekaut.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Ungekaute Rohkost ist Gift, besonders abends/nachts!</a:t>
            </a:r>
          </a:p>
        </p:txBody>
      </p:sp>
      <p:sp>
        <p:nvSpPr>
          <p:cNvPr id="4" name="Textfeld 13">
            <a:extLst>
              <a:ext uri="{FF2B5EF4-FFF2-40B4-BE49-F238E27FC236}">
                <a16:creationId xmlns:a16="http://schemas.microsoft.com/office/drawing/2014/main" id="{D3130274-FAF6-80CD-B873-9BC2E1AA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25" y="4657725"/>
            <a:ext cx="22833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Hummer auf Linsenbett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Jan Leimbach, Lenkerhof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Gault Millau Punkte</a:t>
            </a:r>
          </a:p>
        </p:txBody>
      </p:sp>
      <p:pic>
        <p:nvPicPr>
          <p:cNvPr id="5" name="Grafik 480271" descr="Beschreibung: \\Server\Fotos\JPG Praxis\Ernährung\Nahrungsmittel\Gerichte Essen\Lenkerhof\9.9.11\Kressessalat Rahmgurken Dill_1_Web.jpg">
            <a:extLst>
              <a:ext uri="{FF2B5EF4-FFF2-40B4-BE49-F238E27FC236}">
                <a16:creationId xmlns:a16="http://schemas.microsoft.com/office/drawing/2014/main" id="{914F299E-D5F8-6E30-0F70-49543C34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497138"/>
            <a:ext cx="2389188" cy="179705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480262" descr="Beschreibung: \\Server\Fotos\JPG Praxis\Ernährung\Nahrungsmittel\Gerichte Essen\Lenkerhof\Lenkerhof Wintergarten Hummer auf Linsenbett1_Web.jpg">
            <a:extLst>
              <a:ext uri="{FF2B5EF4-FFF2-40B4-BE49-F238E27FC236}">
                <a16:creationId xmlns:a16="http://schemas.microsoft.com/office/drawing/2014/main" id="{5DFDDF09-822E-558F-513E-86873E0F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92375"/>
            <a:ext cx="3027363" cy="1801813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11302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Tatort: „Abendessen“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Der Darm geht mit den Hühnern schlafen und steht mit den Hühnern auf!</a:t>
            </a:r>
            <a:br>
              <a:rPr lang="de-DE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Je mehr, je später, je mehr Kalorien, desto schlimmer: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Förderung von Gärungs- und Fäulnisprozessen infolge verminderter Verdauungsleistung </a:t>
            </a:r>
            <a:br>
              <a:rPr lang="de-DE" sz="1600" dirty="0"/>
            </a:br>
            <a:r>
              <a:rPr lang="de-DE" sz="1600" dirty="0"/>
              <a:t>    abends/nachts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Chronische Darmschädigung mit gesundheitlichen Folgen auf den gesamten </a:t>
            </a:r>
            <a:br>
              <a:rPr lang="de-DE" sz="1600" dirty="0"/>
            </a:br>
            <a:r>
              <a:rPr lang="de-DE" sz="1600" dirty="0"/>
              <a:t>    Organismus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Störung der nächtlichen Hormonbalance, damit Unterdrückung der nächtlichen </a:t>
            </a:r>
            <a:br>
              <a:rPr lang="de-DE" sz="1600" dirty="0"/>
            </a:br>
            <a:r>
              <a:rPr lang="de-DE" sz="1600" dirty="0"/>
              <a:t>    Regeneration und  Unterdrückung des nächtlichen Fettabbaus und Muskelaufbaus!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Mein Tipp: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Abends nur wenig und leichte Kost. Möglichst keine Fette und Kohlenhydrate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Wenig Rohkost und wenn Rohkost: Sehr gut kauen!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5766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Abendessen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73417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Kalorien signalisieren dem Körper „Aktivität“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Morgen 	= Aktivitätsbeginn</a:t>
            </a:r>
            <a:br>
              <a:rPr lang="de-DE" sz="1600" dirty="0"/>
            </a:br>
            <a:r>
              <a:rPr lang="de-DE" sz="1600" dirty="0"/>
              <a:t>                      Aktivität 	= Energie 	= Umsetzung der Nahrung</a:t>
            </a:r>
          </a:p>
          <a:p>
            <a:pPr marL="0" indent="0"/>
            <a:r>
              <a:rPr lang="de-DE" sz="1600" dirty="0"/>
              <a:t>  Abend   = Zur Ruhe kommen</a:t>
            </a:r>
            <a:br>
              <a:rPr lang="de-DE" sz="1600" dirty="0"/>
            </a:br>
            <a:r>
              <a:rPr lang="de-DE" sz="1600" dirty="0"/>
              <a:t>                     Ruhe		= Erholung	= Stagnation, kein Umsatz</a:t>
            </a:r>
          </a:p>
          <a:p>
            <a:pPr marL="0" indent="0"/>
            <a:r>
              <a:rPr lang="de-DE" sz="1600" dirty="0"/>
              <a:t>  Abendliche Kalorienzufuhr signalisiert dem Körper eine bevorstehende Aktivität. Seine   </a:t>
            </a:r>
            <a:br>
              <a:rPr lang="de-DE" sz="1600" dirty="0"/>
            </a:br>
            <a:r>
              <a:rPr lang="de-DE" sz="1600" dirty="0"/>
              <a:t>    Konzentration ist nun gerichtet auf die kommende Aktivität (die nicht eintrifft): Es erfolgt </a:t>
            </a:r>
            <a:br>
              <a:rPr lang="de-DE" sz="1600" dirty="0"/>
            </a:br>
            <a:r>
              <a:rPr lang="de-DE" sz="1600" dirty="0"/>
              <a:t>    keine Umschaltung auf nächtliche Regeneration</a:t>
            </a:r>
          </a:p>
          <a:p>
            <a:pPr marL="0" indent="0"/>
            <a:r>
              <a:rPr lang="de-DE" sz="1600" dirty="0"/>
              <a:t>  Abendliche Kalorienaufnahmen unterdrücken die Ausschüttung des Wachstumshormons </a:t>
            </a:r>
            <a:br>
              <a:rPr lang="de-DE" sz="1600" dirty="0"/>
            </a:br>
            <a:r>
              <a:rPr lang="de-DE" sz="1600" dirty="0"/>
              <a:t>    in der Hypophyse ebenso wie spätes Zubettgehen</a:t>
            </a:r>
          </a:p>
          <a:p>
            <a:pPr marL="0" indent="0"/>
            <a:r>
              <a:rPr lang="de-DE" sz="1600" dirty="0"/>
              <a:t>  80% der täglichen Wachstumshormonausschüttung erfolgt in den ersten 2 Stunden Schlaf </a:t>
            </a:r>
            <a:br>
              <a:rPr lang="de-DE" sz="1600" dirty="0"/>
            </a:br>
            <a:r>
              <a:rPr lang="de-DE" sz="1600" dirty="0"/>
              <a:t>    vor Mitternacht. Diese Ausschüttung wird durch eine üppige Abendmahlzeit unterdrückt</a:t>
            </a:r>
          </a:p>
          <a:p>
            <a:pPr marL="0" indent="0"/>
            <a:r>
              <a:rPr lang="de-DE" sz="1600" dirty="0"/>
              <a:t>  Je kranker der Mensch, je schlechter sein Schlaf, desto öfters sollte er auf die </a:t>
            </a:r>
            <a:br>
              <a:rPr lang="de-DE" sz="1600" dirty="0"/>
            </a:br>
            <a:r>
              <a:rPr lang="de-DE" sz="1600" dirty="0"/>
              <a:t>    Abendmahlzeit gänzlich verzichten: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                             </a:t>
            </a:r>
            <a:r>
              <a:rPr lang="de-DE" sz="1600" b="1" dirty="0"/>
              <a:t>Das Zauberwort heisst „Dinner Cancelling“</a:t>
            </a: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0754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Abendessen: Problemzone „Kalorien“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459561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Wir sind immer noch Neandertaler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Morgens zogen die Neandertaler auf die Jagd, die Frauen sammelten Beeren und Kräuter  </a:t>
            </a:r>
            <a:br>
              <a:rPr lang="de-DE" sz="1600" dirty="0"/>
            </a:br>
            <a:r>
              <a:rPr lang="de-DE" sz="1600" dirty="0"/>
              <a:t>    und abends kehrte Ruhe ein: Die lichtlosen Nächte liessen jegliche Aktivität erlahmen, </a:t>
            </a:r>
            <a:br>
              <a:rPr lang="de-DE" sz="1600" dirty="0"/>
            </a:br>
            <a:r>
              <a:rPr lang="de-DE" sz="1600" dirty="0"/>
              <a:t>    Nahrungssuche und Nahrungsaufnahme inklusive. Wir sind Neandertaler geblieben </a:t>
            </a:r>
          </a:p>
          <a:p>
            <a:pPr marL="0" indent="0"/>
            <a:r>
              <a:rPr lang="de-DE" sz="1600" dirty="0"/>
              <a:t>  Wir brauchen nachts immer noch Ruhe und keine Nahrung. Forscher rechnen mit </a:t>
            </a:r>
            <a:br>
              <a:rPr lang="de-DE" sz="1600" dirty="0"/>
            </a:br>
            <a:r>
              <a:rPr lang="de-DE" sz="1600" dirty="0"/>
              <a:t>    weiteren 50 Generationen, bis sich unser Darm an die veränderten Essgewohnheiten mit </a:t>
            </a:r>
            <a:br>
              <a:rPr lang="de-DE" sz="1600" dirty="0"/>
            </a:br>
            <a:r>
              <a:rPr lang="de-DE" sz="1600" dirty="0"/>
              <a:t>    den üppigen Abendmahlzeiten gewöhnt haben wird</a:t>
            </a:r>
          </a:p>
          <a:p>
            <a:pPr marL="0" indent="0"/>
            <a:r>
              <a:rPr lang="de-DE" sz="1600" dirty="0"/>
              <a:t>  Aufnahme und Umsetzung der Nahrung ist ein Zustand der Energie verbraucht</a:t>
            </a:r>
          </a:p>
          <a:p>
            <a:pPr marL="0" indent="0"/>
            <a:r>
              <a:rPr lang="de-DE" sz="1600" dirty="0"/>
              <a:t>  Ernährungsfehler ermüden den Darm. Die Verdauungsschwäche als Folge der chronischen </a:t>
            </a:r>
            <a:br>
              <a:rPr lang="de-DE" sz="1600" dirty="0"/>
            </a:br>
            <a:r>
              <a:rPr lang="de-DE" sz="1600" dirty="0"/>
              <a:t>    „Darmermüdung“ setzt still und heimlich Krankheitsprozesse in Gang, die wir nur allzu </a:t>
            </a:r>
            <a:br>
              <a:rPr lang="de-DE" sz="1600" dirty="0"/>
            </a:br>
            <a:r>
              <a:rPr lang="de-DE" sz="1600" dirty="0"/>
              <a:t>    spät wahrnehmen:</a:t>
            </a:r>
            <a:br>
              <a:rPr lang="de-DE" sz="1600" dirty="0"/>
            </a:br>
            <a:r>
              <a:rPr lang="de-DE" sz="1600" dirty="0"/>
              <a:t>        Völlegefühle, Druck im Oberbauch nach dem Essen, Aufstossen, weil „der Verkehr“ in </a:t>
            </a:r>
            <a:br>
              <a:rPr lang="de-DE" sz="1600" dirty="0"/>
            </a:br>
            <a:r>
              <a:rPr lang="de-DE" sz="1600" dirty="0"/>
              <a:t>        den unteren Darmabschnitten stockt (Verstopfung), wechselhaft auch durchfallartige </a:t>
            </a:r>
            <a:br>
              <a:rPr lang="de-DE" sz="1600" dirty="0"/>
            </a:br>
            <a:r>
              <a:rPr lang="de-DE" sz="1600" dirty="0"/>
              <a:t>        Stühle, klebrige und stinkende Stühle (Fäulnis- und Gärungsprozesse), Blähungen, </a:t>
            </a:r>
            <a:br>
              <a:rPr lang="de-DE" sz="1600" dirty="0"/>
            </a:br>
            <a:r>
              <a:rPr lang="de-DE" sz="1600" dirty="0"/>
              <a:t>        übelriechende Windabgänge, Reizdarm</a:t>
            </a:r>
          </a:p>
          <a:p>
            <a:pPr marL="0" indent="0"/>
            <a:r>
              <a:rPr lang="de-DE" sz="1600" dirty="0"/>
              <a:t>  Fast würde man sagen „Kavaliersdelikte“, für die meisten Menschen ohne nennenswerten </a:t>
            </a:r>
            <a:br>
              <a:rPr lang="de-DE" sz="1600" dirty="0"/>
            </a:br>
            <a:r>
              <a:rPr lang="de-DE" sz="1600" dirty="0"/>
              <a:t>    Krankheitswert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4515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latin typeface="Arial" charset="0"/>
              </a:rPr>
              <a:t>„TopMix-Lebenselixiere“</a:t>
            </a:r>
            <a:endParaRPr lang="de-DE" altLang="de-DE" dirty="0">
              <a:latin typeface="Arial" charset="0"/>
            </a:endParaRPr>
          </a:p>
        </p:txBody>
      </p:sp>
    </p:spTree>
  </p:cSld>
  <p:clrMapOvr>
    <a:masterClrMapping/>
  </p:clrMapOvr>
  <p:transition spd="slow" advTm="1827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Mit farbigem Gemüse, bunten Früchten, Beeren, wertvollem St.Galler Rapsöl und Granatapfelsaftelixier 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Es geht nicht darum, den ganzen Tag zu essen, </a:t>
            </a:r>
            <a:br>
              <a:rPr lang="de-DE" sz="1600" dirty="0"/>
            </a:br>
            <a:r>
              <a:rPr lang="de-DE" sz="1600" dirty="0"/>
              <a:t>    sondern vielmehr, das beim Frühstück </a:t>
            </a:r>
            <a:br>
              <a:rPr lang="de-DE" sz="1600" dirty="0"/>
            </a:br>
            <a:r>
              <a:rPr lang="de-DE" sz="1600" dirty="0"/>
              <a:t>    geschaffene hohe Plateau an Antioxidantien, </a:t>
            </a:r>
            <a:br>
              <a:rPr lang="de-DE" sz="1600" dirty="0"/>
            </a:br>
            <a:r>
              <a:rPr lang="de-DE" sz="1600" dirty="0"/>
              <a:t>    Mineralien und Nahrungsfasern über den Tag </a:t>
            </a:r>
            <a:br>
              <a:rPr lang="de-DE" sz="1600" dirty="0"/>
            </a:br>
            <a:r>
              <a:rPr lang="de-DE" sz="1600" dirty="0"/>
              <a:t>    zu halten</a:t>
            </a:r>
          </a:p>
          <a:p>
            <a:pPr marL="0" indent="0"/>
            <a:r>
              <a:rPr lang="de-DE" sz="1600" dirty="0"/>
              <a:t>  Stündlich einige „Bissen“ von diesem</a:t>
            </a:r>
            <a:br>
              <a:rPr lang="de-DE" sz="1600" dirty="0"/>
            </a:br>
            <a:r>
              <a:rPr lang="de-DE" sz="1600" dirty="0"/>
              <a:t>    breiigen Getränk in den Mund nehmen </a:t>
            </a:r>
            <a:br>
              <a:rPr lang="de-DE" sz="1600" dirty="0"/>
            </a:br>
            <a:r>
              <a:rPr lang="de-DE" sz="1600" dirty="0"/>
              <a:t>    und mindestens 10-mal kauen: </a:t>
            </a:r>
            <a:br>
              <a:rPr lang="de-DE" sz="1600" dirty="0"/>
            </a:br>
            <a:r>
              <a:rPr lang="de-DE" sz="1600" dirty="0"/>
              <a:t>        Einspeicheln verdaut die Kohlenhydrate </a:t>
            </a:r>
            <a:br>
              <a:rPr lang="de-DE" sz="1600" dirty="0"/>
            </a:br>
            <a:r>
              <a:rPr lang="de-DE" sz="1600" dirty="0"/>
              <a:t>        bereits im Mund!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Kreation und Bild: Samira Eichhorn</a:t>
            </a:r>
            <a:endParaRPr kumimoji="0" lang="en-US" altLang="de-DE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DE0949-325D-87BE-CEC7-ACDB79937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28" y="1568192"/>
            <a:ext cx="3445349" cy="459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03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Low carb diet 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Besonderheiten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Eine kohlenhydratarme Diät senkt den Nüchternblutzucker und das HbA1c am deutlichsten</a:t>
            </a:r>
          </a:p>
          <a:p>
            <a:pPr marL="0" indent="0"/>
            <a:r>
              <a:rPr lang="de-DE" sz="1600" dirty="0"/>
              <a:t>  Hohe Versagerquote auf lange Frist</a:t>
            </a:r>
          </a:p>
          <a:p>
            <a:pPr marL="0" indent="0"/>
            <a:r>
              <a:rPr lang="de-DE" sz="1600" dirty="0"/>
              <a:t>  Arm an Faserstoffen</a:t>
            </a:r>
          </a:p>
          <a:p>
            <a:pPr marL="0" indent="0"/>
            <a:r>
              <a:rPr lang="de-DE" sz="1600" dirty="0"/>
              <a:t>  Atherogene Lipidveränderungen</a:t>
            </a:r>
          </a:p>
          <a:p>
            <a:pPr marL="0" indent="0"/>
            <a:r>
              <a:rPr lang="de-DE" sz="1600" dirty="0"/>
              <a:t>  Hoher initialer Gewichtsverlust, vorwiegend Wasser wegen: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  • Ketonurie (Mundgeruch nach Aceton riechend wie beim Fasten)</a:t>
            </a:r>
            <a:br>
              <a:rPr lang="de-DE" sz="1600" dirty="0"/>
            </a:br>
            <a:r>
              <a:rPr lang="de-DE" sz="1600" dirty="0"/>
              <a:t>           • Pro Gramm Glykogen gegen 3 Gramm Wasser verloren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Kurzfristig leicht durchführbar</a:t>
            </a:r>
          </a:p>
          <a:p>
            <a:pPr marL="0" indent="0"/>
            <a:r>
              <a:rPr lang="de-DE" sz="1600" dirty="0"/>
              <a:t>  Gutes Befinden</a:t>
            </a:r>
          </a:p>
          <a:p>
            <a:pPr marL="0" indent="0"/>
            <a:r>
              <a:rPr lang="de-DE" sz="1600" dirty="0"/>
              <a:t>  Weniger Hunger</a:t>
            </a:r>
          </a:p>
          <a:p>
            <a:pPr marL="0" indent="0"/>
            <a:r>
              <a:rPr lang="de-DE" sz="1600" dirty="0"/>
              <a:t>  Längerfristig: </a:t>
            </a:r>
            <a:br>
              <a:rPr lang="de-DE" sz="1600" dirty="0"/>
            </a:br>
            <a:r>
              <a:rPr lang="de-DE" sz="1600" dirty="0"/>
              <a:t>    Vitamin-B Mangelzustände / hohe Homocysteinwerte (Gefäss-Hirnschädigungen)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770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Gönnen Sie sich einen guten Mixer (nicht Saftpresse!)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- Kitchen Aid</a:t>
            </a:r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5F7260EE-E0CA-160E-2F77-9753DE3E3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03" y="1712524"/>
            <a:ext cx="3163570" cy="4307205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4" name="Grafik 3" descr="Ein Bild, das drinnen, Apfel, Obst enthält.&#10;&#10;Automatisch generierte Beschreibung">
            <a:extLst>
              <a:ext uri="{FF2B5EF4-FFF2-40B4-BE49-F238E27FC236}">
                <a16:creationId xmlns:a16="http://schemas.microsoft.com/office/drawing/2014/main" id="{765E879A-2976-F8DE-559E-6278F802B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6553" y="2279579"/>
            <a:ext cx="4524375" cy="3390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68417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Lassen Sie Ihrer Phantasie freien Lauf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Alle Zutaten fein zerkleinert in den Mixer geben</a:t>
            </a:r>
          </a:p>
          <a:p>
            <a:pPr marL="0" indent="0"/>
            <a:r>
              <a:rPr lang="de-DE" sz="1600" dirty="0"/>
              <a:t>	  Genügend Rapsöl dazu geben (mehrere Esslöffel)</a:t>
            </a:r>
          </a:p>
          <a:p>
            <a:pPr marL="0" indent="0"/>
            <a:r>
              <a:rPr lang="de-DE" sz="1600" dirty="0"/>
              <a:t>  Ca. 100 ml Saft dazu geben (notwendig zur Zerkleinerung</a:t>
            </a:r>
            <a:br>
              <a:rPr lang="de-DE" sz="1600" dirty="0"/>
            </a:br>
            <a:r>
              <a:rPr lang="de-DE" sz="1600" dirty="0"/>
              <a:t>     im Mixer)</a:t>
            </a:r>
          </a:p>
          <a:p>
            <a:pPr marL="0" indent="0"/>
            <a:r>
              <a:rPr lang="de-DE" sz="1600" dirty="0"/>
              <a:t>  Falls zu dickflüssig nochmals etwas Saft dazugeben </a:t>
            </a:r>
            <a:br>
              <a:rPr lang="de-DE" sz="1600" dirty="0"/>
            </a:br>
            <a:r>
              <a:rPr lang="de-DE" sz="1600" dirty="0"/>
              <a:t>    und nochmals mixen</a:t>
            </a:r>
          </a:p>
          <a:p>
            <a:pPr marL="0" indent="0"/>
            <a:r>
              <a:rPr lang="de-DE" sz="1600" dirty="0"/>
              <a:t>  TopMix - Lebenselixier in ein geeignetes Gefäss geben</a:t>
            </a:r>
          </a:p>
          <a:p>
            <a:pPr marL="0" indent="0"/>
            <a:r>
              <a:rPr lang="de-DE" sz="1600" dirty="0"/>
              <a:t>  Im Kühlschrank bis zu 2 Tagen haltbar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r>
              <a:rPr lang="de-DE" sz="1600" dirty="0"/>
              <a:t>Alle Varianten: </a:t>
            </a:r>
            <a:r>
              <a:rPr lang="de-DE" sz="1600" dirty="0">
                <a:hlinkClick r:id="rId3"/>
              </a:rPr>
              <a:t>www.ever.ch</a:t>
            </a:r>
            <a:br>
              <a:rPr lang="de-DE" sz="1600" dirty="0"/>
            </a:br>
            <a:r>
              <a:rPr lang="de-DE" sz="1600" dirty="0"/>
              <a:t>                           Medizinwissen</a:t>
            </a:r>
            <a:br>
              <a:rPr lang="de-DE" sz="1600" dirty="0"/>
            </a:br>
            <a:r>
              <a:rPr lang="de-DE" sz="1600" dirty="0"/>
              <a:t>                           TopMix-Lebenselixiere Teil und 2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Marisa Bichsel  - Ein bunter Mix</a:t>
            </a:r>
            <a:endParaRPr kumimoji="0" lang="en-US" altLang="de-DE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413FE9-97FF-5A8D-3C11-98A60BDEF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24744"/>
            <a:ext cx="1709420" cy="450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69006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860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sp>
        <p:nvSpPr>
          <p:cNvPr id="3" name="Textfeld 8">
            <a:extLst>
              <a:ext uri="{FF2B5EF4-FFF2-40B4-BE49-F238E27FC236}">
                <a16:creationId xmlns:a16="http://schemas.microsoft.com/office/drawing/2014/main" id="{0B7F0C29-5870-DC4E-FA54-EF05DD545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5262563"/>
            <a:ext cx="1166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Broccoli</a:t>
            </a: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Immunsystem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Krebshemmung</a:t>
            </a:r>
          </a:p>
        </p:txBody>
      </p:sp>
      <p:pic>
        <p:nvPicPr>
          <p:cNvPr id="4" name="Picture 8" descr="Beschreibung: D:\Daten\JPG Praxis\Ernährung\Nahrungsmittel\Gemüseschnitzereien\Brokkoli_2.jpg">
            <a:extLst>
              <a:ext uri="{FF2B5EF4-FFF2-40B4-BE49-F238E27FC236}">
                <a16:creationId xmlns:a16="http://schemas.microsoft.com/office/drawing/2014/main" id="{BFCB456C-ACBD-4D3B-94E4-F0122E142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65400"/>
            <a:ext cx="228441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eschreibung: D:\Daten\JPG Praxis\Ernährung\Nahrungsmittel\Gemüseschnitzereien\Fisch auf Frosch_2.JPG">
            <a:extLst>
              <a:ext uri="{FF2B5EF4-FFF2-40B4-BE49-F238E27FC236}">
                <a16:creationId xmlns:a16="http://schemas.microsoft.com/office/drawing/2014/main" id="{8143B3CB-EC6C-8A27-E0D5-FBED9860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824038"/>
            <a:ext cx="22923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Erdbeeren">
            <a:extLst>
              <a:ext uri="{FF2B5EF4-FFF2-40B4-BE49-F238E27FC236}">
                <a16:creationId xmlns:a16="http://schemas.microsoft.com/office/drawing/2014/main" id="{F56671B5-7BBA-9B83-6BA6-B87C86C9B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2565400"/>
            <a:ext cx="3074988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1">
            <a:extLst>
              <a:ext uri="{FF2B5EF4-FFF2-40B4-BE49-F238E27FC236}">
                <a16:creationId xmlns:a16="http://schemas.microsoft.com/office/drawing/2014/main" id="{AD65EA7F-F024-D342-A656-2915B5BE5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850" y="5254625"/>
            <a:ext cx="15633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Karotten</a:t>
            </a:r>
            <a:endParaRPr lang="de-CH" altLang="de-DE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Wirken auch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Rheumaerkrankungen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entgegen</a:t>
            </a:r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349C2C23-0B25-E188-D0CF-64525B1D3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5254625"/>
            <a:ext cx="21258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Beeren</a:t>
            </a:r>
            <a:endParaRPr lang="de-CH" altLang="de-DE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Gegen vieles gut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reich an Antioxidantien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Geben einen guten Geschmack</a:t>
            </a:r>
          </a:p>
        </p:txBody>
      </p:sp>
    </p:spTree>
    <p:extLst>
      <p:ext uri="{BB962C8B-B14F-4D97-AF65-F5344CB8AC3E}">
        <p14:creationId xmlns:p14="http://schemas.microsoft.com/office/powerpoint/2010/main" val="24317851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65188" y="915243"/>
            <a:ext cx="7859712" cy="5351949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Weitere Zutaten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Birnen</a:t>
            </a:r>
          </a:p>
          <a:p>
            <a:pPr marL="0" indent="0"/>
            <a:r>
              <a:rPr lang="de-DE" sz="1600" dirty="0"/>
              <a:t>  Melonen</a:t>
            </a:r>
          </a:p>
          <a:p>
            <a:pPr marL="0" indent="0"/>
            <a:r>
              <a:rPr lang="de-DE" sz="1600" dirty="0"/>
              <a:t>  Orangen</a:t>
            </a:r>
          </a:p>
          <a:p>
            <a:pPr marL="0" indent="0"/>
            <a:r>
              <a:rPr lang="de-DE" sz="1600" dirty="0"/>
              <a:t>  Mandarinen</a:t>
            </a:r>
          </a:p>
          <a:p>
            <a:pPr marL="0" indent="0"/>
            <a:r>
              <a:rPr lang="de-DE" sz="1600" dirty="0"/>
              <a:t>  Zitronen</a:t>
            </a:r>
          </a:p>
          <a:p>
            <a:pPr marL="0" indent="0"/>
            <a:r>
              <a:rPr lang="de-DE" sz="1600" dirty="0"/>
              <a:t>  Bananen,</a:t>
            </a:r>
          </a:p>
          <a:p>
            <a:pPr marL="0" indent="0"/>
            <a:r>
              <a:rPr lang="de-DE" sz="1600" dirty="0"/>
              <a:t>								  Beeren</a:t>
            </a:r>
          </a:p>
          <a:p>
            <a:pPr marL="0" indent="0"/>
            <a:r>
              <a:rPr lang="de-DE" sz="1600" dirty="0"/>
              <a:t>  Mango</a:t>
            </a:r>
          </a:p>
          <a:p>
            <a:pPr marL="0" indent="0"/>
            <a:r>
              <a:rPr lang="de-DE" sz="1600" dirty="0"/>
              <a:t>  Papaya</a:t>
            </a:r>
          </a:p>
          <a:p>
            <a:pPr marL="0" indent="0"/>
            <a:r>
              <a:rPr lang="de-DE" sz="1600" dirty="0"/>
              <a:t>  Nüsse</a:t>
            </a:r>
          </a:p>
          <a:p>
            <a:pPr marL="0" indent="0"/>
            <a:r>
              <a:rPr lang="de-DE" sz="1600" dirty="0"/>
              <a:t>  und vieles mehr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Ernährung\Nahrungsmittel\Früchte\Apfel auf Flötenspieler1._Djpg.jpg">
            <a:extLst>
              <a:ext uri="{FF2B5EF4-FFF2-40B4-BE49-F238E27FC236}">
                <a16:creationId xmlns:a16="http://schemas.microsoft.com/office/drawing/2014/main" id="{FAD6BDDD-5D35-BD6A-7284-7ABE4D3C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28775"/>
            <a:ext cx="2303462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7F220654-658B-567F-B5BC-0D36CB7C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373688"/>
            <a:ext cx="29660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 Apfel gehört die Welt:</a:t>
            </a:r>
          </a:p>
          <a:p>
            <a:pPr eaLnBrk="1" hangingPunct="1"/>
            <a: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Von nichts viel und von  allem etwas:</a:t>
            </a:r>
            <a:b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einem einzigen Apfel: 35`000 Aromastoffe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Zum Vergleich: Erdbeere 35 und Trauben 17</a:t>
            </a:r>
          </a:p>
        </p:txBody>
      </p:sp>
      <p:pic>
        <p:nvPicPr>
          <p:cNvPr id="5" name="Picture 5" descr="\\Server\Fotos\JPG Praxis\Ernährung\Nahrungsmittel\Früchte\Mandarinen Hamu\Mandarinen4D.jpg">
            <a:extLst>
              <a:ext uri="{FF2B5EF4-FFF2-40B4-BE49-F238E27FC236}">
                <a16:creationId xmlns:a16="http://schemas.microsoft.com/office/drawing/2014/main" id="{82214935-9AF8-174E-AE4A-60B1CB50A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36713"/>
            <a:ext cx="2422525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8">
            <a:extLst>
              <a:ext uri="{FF2B5EF4-FFF2-40B4-BE49-F238E27FC236}">
                <a16:creationId xmlns:a16="http://schemas.microsoft.com/office/drawing/2014/main" id="{DC204BB9-6267-3A4B-2410-EAFE80F96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5373688"/>
            <a:ext cx="23689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Mandarinen - Top gegen Rheuma </a:t>
            </a:r>
            <a:endParaRPr lang="de-CH" altLang="de-DE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757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Weitere Zutaten: Exotische Früchte aller Art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Passionsfrucht</a:t>
            </a:r>
          </a:p>
          <a:p>
            <a:pPr marL="0" indent="0"/>
            <a:r>
              <a:rPr lang="de-DE" sz="1600" dirty="0"/>
              <a:t>  Mangostene</a:t>
            </a:r>
          </a:p>
          <a:p>
            <a:pPr marL="0" indent="0"/>
            <a:r>
              <a:rPr lang="de-DE" sz="1600" dirty="0"/>
              <a:t>  Longane</a:t>
            </a:r>
          </a:p>
          <a:p>
            <a:pPr marL="0" indent="0"/>
            <a:r>
              <a:rPr lang="de-DE" sz="1600" dirty="0"/>
              <a:t>  Schlangenfrucht</a:t>
            </a:r>
          </a:p>
          <a:p>
            <a:pPr marL="0" indent="0"/>
            <a:r>
              <a:rPr lang="de-DE" sz="1600" dirty="0"/>
              <a:t>  Baumtomate</a:t>
            </a:r>
          </a:p>
          <a:p>
            <a:pPr marL="0" indent="0"/>
            <a:r>
              <a:rPr lang="de-DE" sz="1600" dirty="0"/>
              <a:t>  Baby-Bananen</a:t>
            </a:r>
            <a:br>
              <a:rPr lang="de-DE" sz="1600" dirty="0"/>
            </a:br>
            <a:r>
              <a:rPr lang="de-DE" sz="1600" dirty="0"/>
              <a:t>    (Lady-Finger)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- Legian Villa, Bali, März 2012</a:t>
            </a:r>
          </a:p>
        </p:txBody>
      </p:sp>
      <p:pic>
        <p:nvPicPr>
          <p:cNvPr id="3" name="Picture 2" descr="\\Server\Fotos\JPG Praxis\Ernährung\Nahrungsmittel\Früchte\Früchte Bali Bangkok 0312\Tropical fruit1_1_1D.jpg">
            <a:extLst>
              <a:ext uri="{FF2B5EF4-FFF2-40B4-BE49-F238E27FC236}">
                <a16:creationId xmlns:a16="http://schemas.microsoft.com/office/drawing/2014/main" id="{91332326-DE22-0354-7B99-3812B97D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773238"/>
            <a:ext cx="583723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49849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73417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Ein MUSS: St.Galler Rapsöl und Granatapfelelixier</a:t>
            </a:r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AFE6C4D8-7762-1977-0CDD-775215B65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6566" y="5041901"/>
            <a:ext cx="24674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Granatapfel - Vielfältige Wirkungen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Pflanzliche Östrogene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Cholesterinsenkung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Blutdrucksenkung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Entzündungshemmung</a:t>
            </a:r>
          </a:p>
          <a:p>
            <a:pPr eaLnBrk="1" hangingPunct="1"/>
            <a:r>
              <a:rPr lang="en-US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Krebshemmung</a:t>
            </a:r>
            <a:endParaRPr lang="de-CH" altLang="de-DE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8">
            <a:extLst>
              <a:ext uri="{FF2B5EF4-FFF2-40B4-BE49-F238E27FC236}">
                <a16:creationId xmlns:a16="http://schemas.microsoft.com/office/drawing/2014/main" id="{6439B8D2-95DD-F5B0-702F-B27CD2BD6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444" y="5054381"/>
            <a:ext cx="24868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Diese Flasche enthält den Saft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das Fruchtfleisch von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 sonnengereiften Granatäpfeln -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frisch gepresst, besonders schonend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konzentriert und angereichert mit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bioaktiven, fermentierten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Granatapfelessenzen</a:t>
            </a:r>
          </a:p>
        </p:txBody>
      </p:sp>
      <p:pic>
        <p:nvPicPr>
          <p:cNvPr id="5" name="Grafik 1" descr="Beschreibung: \\Server\Fotos\JPG Praxis\St. Galler Rapsöl0001.jpg">
            <a:extLst>
              <a:ext uri="{FF2B5EF4-FFF2-40B4-BE49-F238E27FC236}">
                <a16:creationId xmlns:a16="http://schemas.microsoft.com/office/drawing/2014/main" id="{B8638F96-C5B3-20C4-9B17-1E60D529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63663"/>
            <a:ext cx="104457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\\Server\Fotos\JPG Praxis\Ernährung\Nahrungsmittel\Früchte\Granatapfel\Granat Napoleon und blühend\Granatapfel Napoleon2_D.jpg">
            <a:extLst>
              <a:ext uri="{FF2B5EF4-FFF2-40B4-BE49-F238E27FC236}">
                <a16:creationId xmlns:a16="http://schemas.microsoft.com/office/drawing/2014/main" id="{DF028504-EA53-1698-2745-C3B7B2BE8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2801938"/>
            <a:ext cx="2805112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\\Server\Fotos\JPG Praxis\Ernährung\Nahrungsmittel\Diverse\Granatapfelelixier.jpg">
            <a:extLst>
              <a:ext uri="{FF2B5EF4-FFF2-40B4-BE49-F238E27FC236}">
                <a16:creationId xmlns:a16="http://schemas.microsoft.com/office/drawing/2014/main" id="{9CF23BF1-72CD-A134-8445-F4787D2AD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84313"/>
            <a:ext cx="7683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2">
            <a:extLst>
              <a:ext uri="{FF2B5EF4-FFF2-40B4-BE49-F238E27FC236}">
                <a16:creationId xmlns:a16="http://schemas.microsoft.com/office/drawing/2014/main" id="{329D7E77-E777-EB8E-8203-0741B582B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178" y="5041901"/>
            <a:ext cx="272407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St.Galler Rapsöl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Enthält Vitamin-E Gamma: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entzündungs- und krebshemmend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besten europäischen Rapsöle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werden mit der DGF-Rapsölmedaille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ausgezeichnet. Das St. Galler Rapsöl </a:t>
            </a:r>
          </a:p>
          <a:p>
            <a:pPr eaLnBrk="1" hangingPunct="1"/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durfte diese Ehrung bereits  etliche Male</a:t>
            </a:r>
            <a:b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erhalten!</a:t>
            </a:r>
          </a:p>
        </p:txBody>
      </p:sp>
    </p:spTree>
    <p:extLst>
      <p:ext uri="{BB962C8B-B14F-4D97-AF65-F5344CB8AC3E}">
        <p14:creationId xmlns:p14="http://schemas.microsoft.com/office/powerpoint/2010/main" val="10383933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65188" y="861903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Das Prinzip: Gemüse - Früchte - Granatapfelsaftelixier - Rapsöl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Lassen Sie Ihrer Phantasie freien Lauf:</a:t>
            </a:r>
            <a:br>
              <a:rPr lang="de-DE" sz="1600" dirty="0"/>
            </a:br>
            <a:r>
              <a:rPr lang="de-DE" sz="1600" dirty="0"/>
              <a:t>    Broccoli, Karotten, geschrumpfelte Äpfel, angeschlagene Beeren, braune Bananen und </a:t>
            </a:r>
            <a:br>
              <a:rPr lang="de-DE" sz="1600" dirty="0"/>
            </a:br>
            <a:r>
              <a:rPr lang="de-DE" sz="1600" dirty="0"/>
              <a:t>    Gemüsereste. Dazu ein Gemisch verschiedener Sprossen (gekeimtes Getreide) </a:t>
            </a:r>
          </a:p>
          <a:p>
            <a:pPr marL="0" indent="0"/>
            <a:r>
              <a:rPr lang="de-DE" sz="1600" dirty="0"/>
              <a:t>  Dazu nach Belieben Karottensaft, Sanddornsaft, Orangensaft.....und St. Galler Rapsöl! Und </a:t>
            </a:r>
            <a:br>
              <a:rPr lang="de-DE" sz="1600" dirty="0"/>
            </a:br>
            <a:r>
              <a:rPr lang="de-DE" sz="1600" dirty="0"/>
              <a:t>    nicht vergessen: ½ Messbecher Granatapfelsaftelixier Dr. Jacobs</a:t>
            </a:r>
          </a:p>
          <a:p>
            <a:pPr marL="0" indent="0"/>
            <a:r>
              <a:rPr lang="de-DE" sz="1600" dirty="0"/>
              <a:t>	  Dunkelviolette Beeren, wie Heidelbeeren und Brombeeren, sind reich an Antioxidantien </a:t>
            </a:r>
            <a:br>
              <a:rPr lang="de-DE" sz="1600" dirty="0"/>
            </a:br>
            <a:r>
              <a:rPr lang="de-DE" sz="1600" dirty="0"/>
              <a:t>    und vermitteln einen guten Geschmack</a:t>
            </a:r>
          </a:p>
          <a:p>
            <a:pPr marL="0" indent="0"/>
            <a:r>
              <a:rPr lang="de-DE" sz="1600" dirty="0"/>
              <a:t>	  Heidelbeeren stärken „müde Augen“ und verbessern die Nachtsichtigkeit</a:t>
            </a:r>
          </a:p>
          <a:p>
            <a:pPr marL="0" indent="0"/>
            <a:r>
              <a:rPr lang="de-DE" sz="1600" dirty="0"/>
              <a:t>	  Über den Tag verteilt, alle 1 bis 1 ½ Stunden, einen, zwei oder drei „Bissen“ von dem </a:t>
            </a:r>
            <a:br>
              <a:rPr lang="de-DE" sz="1600" dirty="0"/>
            </a:br>
            <a:r>
              <a:rPr lang="de-DE" sz="1600" dirty="0"/>
              <a:t>    dicklichen Brei in den Mund nehmen, idealerweise 10x kauend einspeicheln und </a:t>
            </a:r>
            <a:br>
              <a:rPr lang="de-DE" sz="1600" dirty="0"/>
            </a:br>
            <a:r>
              <a:rPr lang="de-DE" sz="1600" dirty="0"/>
              <a:t>    schlucken, oder: 	½ Stunde vor dem Essen: Vertreibt den Hunger und stärkt das </a:t>
            </a:r>
            <a:br>
              <a:rPr lang="de-DE" sz="1600" dirty="0"/>
            </a:br>
            <a:r>
              <a:rPr lang="de-DE" sz="1600" dirty="0"/>
              <a:t>    Sättigungsgefühl</a:t>
            </a:r>
          </a:p>
          <a:p>
            <a:pPr marL="0" indent="0"/>
            <a:r>
              <a:rPr lang="de-DE" sz="1600" i="1" dirty="0"/>
              <a:t>  Philosophie:</a:t>
            </a:r>
            <a:br>
              <a:rPr lang="de-DE" sz="1600" i="1" dirty="0"/>
            </a:br>
            <a:r>
              <a:rPr lang="de-DE" sz="1600" i="1" dirty="0"/>
              <a:t>	    Das Verteidigungswerk an Antioxidantien gegen Freie Radikale, morgens mit dem </a:t>
            </a:r>
            <a:br>
              <a:rPr lang="de-DE" sz="1600" i="1" dirty="0"/>
            </a:br>
            <a:r>
              <a:rPr lang="de-DE" sz="1600" i="1" dirty="0"/>
              <a:t>    Frühstück aufgebaut: Entzündungs- und Krebshemmung</a:t>
            </a: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994" y="6309320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Bezug Granatapfelsaftelixier und St.Galler Rapsöl: drje49@gmail.com</a:t>
            </a:r>
          </a:p>
        </p:txBody>
      </p:sp>
    </p:spTree>
    <p:extLst>
      <p:ext uri="{BB962C8B-B14F-4D97-AF65-F5344CB8AC3E}">
        <p14:creationId xmlns:p14="http://schemas.microsoft.com/office/powerpoint/2010/main" val="55321454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Granatapfelsaftelixier Dr. Jacobs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Enthält: Inhaltsstoffe von 50 Granatäpfeln</a:t>
            </a:r>
            <a:br>
              <a:rPr lang="de-DE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Enthält pflanzliche Östrogene : Vorbeugend bei Menopausebeschwerden</a:t>
            </a:r>
            <a:br>
              <a:rPr lang="de-DE" sz="1600" dirty="0"/>
            </a:br>
            <a:r>
              <a:rPr lang="de-DE" sz="1600" dirty="0"/>
              <a:t>                                                            und hormonellen Tumoren</a:t>
            </a:r>
          </a:p>
          <a:p>
            <a:pPr marL="0" indent="0"/>
            <a:r>
              <a:rPr lang="de-DE" sz="1600" dirty="0"/>
              <a:t>  Senkt das schädliche LDL-Cholesterin wirkungsvoll</a:t>
            </a:r>
          </a:p>
          <a:p>
            <a:pPr marL="0" indent="0"/>
            <a:r>
              <a:rPr lang="de-DE" sz="1600" dirty="0"/>
              <a:t>  Blutdrucksenkende Wirkung</a:t>
            </a:r>
          </a:p>
          <a:p>
            <a:pPr marL="0" indent="0"/>
            <a:r>
              <a:rPr lang="de-DE" sz="1600" dirty="0"/>
              <a:t>  Entzündungshemmung</a:t>
            </a:r>
          </a:p>
          <a:p>
            <a:pPr marL="0" indent="0"/>
            <a:r>
              <a:rPr lang="de-DE" sz="1600" dirty="0"/>
              <a:t>  Krebshemmung</a:t>
            </a:r>
          </a:p>
          <a:p>
            <a:pPr marL="0" indent="0"/>
            <a:r>
              <a:rPr lang="de-DE" sz="1600" dirty="0"/>
              <a:t>  Mittlerweile kennt man eine Vielzahl von Pflanzenschutzstoffen mit krebshemmender </a:t>
            </a:r>
            <a:br>
              <a:rPr lang="de-DE" sz="1600" dirty="0"/>
            </a:br>
            <a:r>
              <a:rPr lang="de-DE" sz="1600" dirty="0"/>
              <a:t>    Wirkung. Besonders hervorzuheben sind die Flavonoide. Eine 2004 durchgeführte Studie </a:t>
            </a:r>
            <a:br>
              <a:rPr lang="de-DE" sz="1600" dirty="0"/>
            </a:br>
            <a:r>
              <a:rPr lang="de-DE" sz="1600" dirty="0"/>
              <a:t>    bestätigte die ausserordentlichen, krebshemmenden Eigenschaften des Granatapfels. </a:t>
            </a:r>
            <a:br>
              <a:rPr lang="de-DE" sz="1600" dirty="0"/>
            </a:br>
            <a:r>
              <a:rPr lang="de-DE" sz="1600" dirty="0"/>
              <a:t>    Granatapfelsaft-Elixier wirkt auch unterstützend bei schwer therapierbarem Prostatakrebs. </a:t>
            </a:r>
            <a:br>
              <a:rPr lang="de-DE" sz="1600" dirty="0"/>
            </a:br>
            <a:r>
              <a:rPr lang="de-DE" sz="1600" dirty="0"/>
              <a:t>    Prostatakrebszellen werden mit der Zeit gegen klassische Hormonentzugstherapien </a:t>
            </a:r>
            <a:br>
              <a:rPr lang="de-DE" sz="1600" dirty="0"/>
            </a:br>
            <a:r>
              <a:rPr lang="de-DE" sz="1600" dirty="0"/>
              <a:t>    resistent. Neuste Forschungsergebnisse, die ältere Studien bestätigen und ergänzen, </a:t>
            </a:r>
            <a:br>
              <a:rPr lang="de-DE" sz="1600" dirty="0"/>
            </a:br>
            <a:r>
              <a:rPr lang="de-DE" sz="1600" dirty="0"/>
              <a:t>    belegen, dass Granatapfel diesen Anpassungsmechanismen der Prostatakrebszelle entgegen </a:t>
            </a:r>
            <a:br>
              <a:rPr lang="de-DE" sz="1600" dirty="0"/>
            </a:br>
            <a:r>
              <a:rPr lang="de-DE" sz="1600" dirty="0"/>
              <a:t>    wirkt: Die besonderen Pflanzenstoffe des Granatapfels, so genannte Polyphenole, drosseln </a:t>
            </a:r>
            <a:br>
              <a:rPr lang="de-DE" sz="1600" dirty="0"/>
            </a:br>
            <a:r>
              <a:rPr lang="de-DE" sz="1600" dirty="0"/>
              <a:t>    in der Krebszelle die Bildung der Androgenrezeptoren und der Syntheseenzyme für die </a:t>
            </a:r>
            <a:br>
              <a:rPr lang="de-DE" sz="1600" dirty="0"/>
            </a:br>
            <a:r>
              <a:rPr lang="de-DE" sz="1600" dirty="0"/>
              <a:t>    </a:t>
            </a:r>
            <a:r>
              <a:rPr lang="de-DE" sz="1600" dirty="0" err="1"/>
              <a:t>Androgenbildung</a:t>
            </a:r>
            <a:r>
              <a:rPr lang="de-DE" sz="1600" dirty="0"/>
              <a:t> aus Cholesterin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Bezug Granatapfelsaftelixier und St.Galler Rapsöl: drje49@gmail.com</a:t>
            </a:r>
          </a:p>
        </p:txBody>
      </p:sp>
    </p:spTree>
    <p:extLst>
      <p:ext uri="{BB962C8B-B14F-4D97-AF65-F5344CB8AC3E}">
        <p14:creationId xmlns:p14="http://schemas.microsoft.com/office/powerpoint/2010/main" val="43131925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Granatapfelsaftelixier Dr. Jacobs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Granatapfelsaft stärkt das Immunsystem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Man darf sagen: Granatapfelsaftelixier = lebende Chemotherapie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Kreation und Bild: Samira Signer - </a:t>
            </a:r>
            <a:r>
              <a:rPr kumimoji="0" lang="en-US" altLang="de-DE" sz="1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Granatapfelsaft</a:t>
            </a: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Istanbul 2022</a:t>
            </a: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2D17E3D3-C4CB-D977-0486-78AFF3CE04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8000" y="2093978"/>
            <a:ext cx="7623574" cy="4173214"/>
            <a:chOff x="1429" y="3352"/>
            <a:chExt cx="9070" cy="4964"/>
          </a:xfrm>
        </p:grpSpPr>
        <p:sp>
          <p:nvSpPr>
            <p:cNvPr id="4" name="AutoShape 11">
              <a:extLst>
                <a:ext uri="{FF2B5EF4-FFF2-40B4-BE49-F238E27FC236}">
                  <a16:creationId xmlns:a16="http://schemas.microsoft.com/office/drawing/2014/main" id="{4B84DF48-C843-95A3-A0E1-5FD8820CF02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29" y="3352"/>
              <a:ext cx="9070" cy="4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CH" altLang="de-DE" dirty="0"/>
            </a:p>
          </p:txBody>
        </p:sp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24CA0B52-95A8-E871-954B-FBB4FEAC6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7" y="7701"/>
              <a:ext cx="2646" cy="457"/>
            </a:xfrm>
            <a:prstGeom prst="rect">
              <a:avLst/>
            </a:prstGeom>
            <a:solidFill>
              <a:srgbClr val="FFF7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lIns="75895" tIns="37948" rIns="75895" bIns="379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Hemmt Krebswachstum und Krebsinvasion</a:t>
              </a:r>
              <a:endPara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4DA7638E-D7A5-8E26-D321-BA38096B2A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2" y="3352"/>
              <a:ext cx="2644" cy="457"/>
            </a:xfrm>
            <a:prstGeom prst="rect">
              <a:avLst/>
            </a:prstGeom>
            <a:solidFill>
              <a:srgbClr val="DDF2FF"/>
            </a:solidFill>
            <a:ln w="9525">
              <a:solidFill>
                <a:srgbClr val="6699CC"/>
              </a:solidFill>
              <a:miter lim="800000"/>
              <a:headEnd/>
              <a:tailEnd/>
            </a:ln>
          </p:spPr>
          <p:txBody>
            <a:bodyPr lIns="75895" tIns="37948" rIns="75895" bIns="379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6699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Antioxidativer Zellschutz</a:t>
              </a:r>
              <a:endParaRPr lang="de-DE" altLang="de-DE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000" b="1" dirty="0">
                  <a:solidFill>
                    <a:srgbClr val="6699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(NO, GSH)</a:t>
              </a:r>
              <a:endParaRPr lang="de-DE" alt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038B36E5-92F3-FD07-0BAB-930A5842B2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6311"/>
              <a:ext cx="2646" cy="457"/>
            </a:xfrm>
            <a:prstGeom prst="rect">
              <a:avLst/>
            </a:prstGeom>
            <a:solidFill>
              <a:srgbClr val="FFF7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lIns="75895" tIns="37948" rIns="75895" bIns="379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Fördert die Redifferenzierung </a:t>
              </a:r>
              <a:b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der Zelle</a:t>
              </a:r>
              <a:endPara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572FE91A-BBBD-7B87-7A4C-49878C3E3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7701"/>
              <a:ext cx="2646" cy="274"/>
            </a:xfrm>
            <a:prstGeom prst="rect">
              <a:avLst/>
            </a:prstGeom>
            <a:solidFill>
              <a:srgbClr val="FFF7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lIns="75895" tIns="37948" rIns="75895" bIns="379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Blockiert krebsfördernde Enzyme</a:t>
              </a:r>
              <a:endPara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E73F5ED1-F3E8-F800-3EEE-284C6E8EC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7" y="6311"/>
              <a:ext cx="2646" cy="640"/>
            </a:xfrm>
            <a:prstGeom prst="rect">
              <a:avLst/>
            </a:prstGeom>
            <a:solidFill>
              <a:srgbClr val="FFF7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lIns="75895" tIns="37948" rIns="75895" bIns="379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Hemmt </a:t>
              </a:r>
              <a:b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die Gefäss Neubildung</a:t>
              </a:r>
              <a:endParaRPr lang="de-DE" altLang="de-DE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der Krebsgeschwulst</a:t>
              </a:r>
              <a:endPara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76CB52C1-BEB4-B4FA-3867-5F1B1AC0A1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7" y="5095"/>
              <a:ext cx="2646" cy="274"/>
            </a:xfrm>
            <a:prstGeom prst="rect">
              <a:avLst/>
            </a:prstGeom>
            <a:solidFill>
              <a:srgbClr val="FFF7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lIns="75895" tIns="37948" rIns="75895" bIns="379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Bindet krebsfördernde Metalle</a:t>
              </a:r>
              <a:endPara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86B45705-DB11-F382-263E-E6E23711C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5098"/>
              <a:ext cx="2646" cy="274"/>
            </a:xfrm>
            <a:prstGeom prst="rect">
              <a:avLst/>
            </a:prstGeom>
            <a:solidFill>
              <a:srgbClr val="FFF7FF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lIns="75895" tIns="37948" rIns="75895" bIns="379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FF33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Fördert den Zelluntergang</a:t>
              </a:r>
              <a:endParaRPr lang="de-DE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4132B94B-FF43-3F9A-5284-8A1AA4C13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2" y="3912"/>
              <a:ext cx="2644" cy="457"/>
            </a:xfrm>
            <a:prstGeom prst="rect">
              <a:avLst/>
            </a:prstGeom>
            <a:solidFill>
              <a:srgbClr val="DDF2FF"/>
            </a:solidFill>
            <a:ln w="9525">
              <a:solidFill>
                <a:srgbClr val="6699CC"/>
              </a:solidFill>
              <a:miter lim="800000"/>
              <a:headEnd/>
              <a:tailEnd/>
            </a:ln>
          </p:spPr>
          <p:txBody>
            <a:bodyPr lIns="75895" tIns="37948" rIns="75895" bIns="3794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altLang="de-DE" sz="1000" b="1" dirty="0">
                  <a:solidFill>
                    <a:srgbClr val="6699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Hemmt die Entzündung</a:t>
              </a:r>
              <a:endParaRPr lang="de-DE" altLang="de-DE" sz="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de-DE" altLang="de-DE" sz="1000" b="1" dirty="0">
                  <a:solidFill>
                    <a:srgbClr val="6699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(NF-Kappa)</a:t>
              </a:r>
              <a:endParaRPr lang="de-DE" alt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Grafik 13" descr="Ein Bild, das Himmel, Tisch, Glas, Getränk enthält.&#10;&#10;Automatisch generierte Beschreibung">
            <a:extLst>
              <a:ext uri="{FF2B5EF4-FFF2-40B4-BE49-F238E27FC236}">
                <a16:creationId xmlns:a16="http://schemas.microsoft.com/office/drawing/2014/main" id="{EFBF85B6-4488-2E39-0265-6AD1C6CDCD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03" y="3113665"/>
            <a:ext cx="2222352" cy="3153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31010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St.Galler Rapsöl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180833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Rapsöl für eine gesunde Ernährung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Rapsöl ist ein Öl, das nahezu alle Bedingungen, die man an ein Speiseöl stellt, erfüllt </a:t>
            </a:r>
            <a:br>
              <a:rPr lang="de-DE" sz="1600" dirty="0"/>
            </a:br>
            <a:r>
              <a:rPr lang="de-DE" sz="1600" dirty="0"/>
              <a:t>    Rapsöl genügt heute auch hohen geschmacklichen Ansprüchen</a:t>
            </a:r>
          </a:p>
          <a:p>
            <a:pPr marL="0" indent="0"/>
            <a:r>
              <a:rPr lang="de-DE" sz="1600" dirty="0"/>
              <a:t>  Enthält gamma-Vitamin E, welches stark entzündungshemmend ist</a:t>
            </a:r>
          </a:p>
          <a:p>
            <a:pPr marL="0" indent="0"/>
            <a:r>
              <a:rPr lang="de-DE" sz="1600" dirty="0"/>
              <a:t>  Frühere Studien zeigten, dass hohe Mengen an gamma-Vitamin E das Risiko für     </a:t>
            </a:r>
            <a:br>
              <a:rPr lang="de-DE" sz="1600" dirty="0"/>
            </a:br>
            <a:r>
              <a:rPr lang="de-DE" sz="1600" dirty="0"/>
              <a:t>    Prostatakrebs verringern konnten. In einer experimentellen Studie konnte gamma-Vitamin </a:t>
            </a:r>
            <a:br>
              <a:rPr lang="de-DE" sz="1600" dirty="0"/>
            </a:br>
            <a:r>
              <a:rPr lang="de-DE" sz="1600" dirty="0"/>
              <a:t>    E menschliche Prostata-Krebszellen verringern und liess dabei die gesunden Zellen völlig </a:t>
            </a:r>
            <a:br>
              <a:rPr lang="de-DE" sz="1600" dirty="0"/>
            </a:br>
            <a:r>
              <a:rPr lang="de-DE" sz="1600" dirty="0"/>
              <a:t>    intakt</a:t>
            </a:r>
          </a:p>
          <a:p>
            <a:pPr marL="0" indent="0"/>
            <a:r>
              <a:rPr lang="de-DE" sz="1600" dirty="0"/>
              <a:t>  1 bis 2 Esslöffel Rapsöl täglich decken bereits den grössten Teil des täglichen Bedarfs an </a:t>
            </a:r>
            <a:br>
              <a:rPr lang="de-DE" sz="1600" dirty="0"/>
            </a:br>
            <a:r>
              <a:rPr lang="de-DE" sz="1600" dirty="0"/>
              <a:t>    Vitamin E und essenziellen Fettsäuren eines erwachsenen Menschen ab</a:t>
            </a:r>
          </a:p>
          <a:p>
            <a:pPr marL="0" indent="0"/>
            <a:r>
              <a:rPr lang="de-DE" sz="1600" dirty="0"/>
              <a:t>  Rapsöl weist unter allen Ölen das günstigste Verhältnis von Omega-6 zu den Omega-3 </a:t>
            </a:r>
            <a:br>
              <a:rPr lang="de-DE" sz="1600" dirty="0"/>
            </a:br>
            <a:r>
              <a:rPr lang="de-DE" sz="1600" dirty="0"/>
              <a:t>    Fettsäuren auf und trägt so u.a. zu einem geringeren Risiko für Herz-Kreislauf-Erkrankungen </a:t>
            </a:r>
            <a:br>
              <a:rPr lang="de-DE" sz="1600" dirty="0"/>
            </a:br>
            <a:r>
              <a:rPr lang="de-DE" sz="1600" dirty="0"/>
              <a:t>    bei</a:t>
            </a:r>
          </a:p>
        </p:txBody>
      </p:sp>
    </p:spTree>
    <p:extLst>
      <p:ext uri="{BB962C8B-B14F-4D97-AF65-F5344CB8AC3E}">
        <p14:creationId xmlns:p14="http://schemas.microsoft.com/office/powerpoint/2010/main" val="4184932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Low fat diet 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Besonderheiten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Längerfristig: Keine tierische Fette:  Schwerer Vitamin-A Mangel</a:t>
            </a:r>
            <a:br>
              <a:rPr lang="de-DE" sz="1600" dirty="0"/>
            </a:br>
            <a:r>
              <a:rPr lang="de-DE" sz="1600" dirty="0"/>
              <a:t>                             Keine Öle:                     Mangel an Vitamin-E gamma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Das Hirn verlangt nach guten Fetten!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Werden bei den Low-fat-Diäten die Kalorientabellen weggelegt, keine Fettpunkte</a:t>
            </a:r>
            <a:br>
              <a:rPr lang="de-DE" sz="1600" dirty="0"/>
            </a:br>
            <a:r>
              <a:rPr lang="de-DE" sz="1600" dirty="0"/>
              <a:t>    mehr gesammelt und keine Fettaugen gezählt, so kommt es durch die bald </a:t>
            </a:r>
            <a:br>
              <a:rPr lang="de-DE" sz="1600" dirty="0"/>
            </a:br>
            <a:r>
              <a:rPr lang="de-DE" sz="1600" dirty="0"/>
              <a:t>    einsetzende Zunahme des Fettverzehrs zum Gewichtsanstieg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6696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St.Galler Rapsöl</a:t>
            </a:r>
            <a:endParaRPr lang="de-CH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3C1D79-9562-BA84-5A28-D61C813D0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69" y="980728"/>
            <a:ext cx="4615462" cy="5079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23900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180833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Spezielle Empfehlungen</a:t>
            </a:r>
            <a:br>
              <a:rPr lang="de-DE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Einnahmeempfehlung: 3-	4 mal 1 dl über den Tag verteilt</a:t>
            </a:r>
          </a:p>
          <a:p>
            <a:pPr marL="0" indent="0"/>
            <a:r>
              <a:rPr lang="de-DE" sz="1600" dirty="0"/>
              <a:t>	  Wenn eine Gewichtsreduktion angestrebt wird: </a:t>
            </a:r>
            <a:br>
              <a:rPr lang="de-DE" sz="1600" dirty="0"/>
            </a:br>
            <a:r>
              <a:rPr lang="de-DE" sz="1600" dirty="0"/>
              <a:t>     Einnahme vor dem Essen (Sättigungsgefühl!)</a:t>
            </a:r>
          </a:p>
          <a:p>
            <a:pPr marL="0" indent="0"/>
            <a:r>
              <a:rPr lang="de-DE" sz="1600" dirty="0"/>
              <a:t>	  Bei Süssgelüsten oder Hungeranfällen: Jederzeit</a:t>
            </a:r>
          </a:p>
          <a:p>
            <a:pPr marL="0" indent="0"/>
            <a:r>
              <a:rPr lang="de-DE" sz="1600" dirty="0"/>
              <a:t>  Weizenkeime (Hirnnahrung und schöneres Haar):</a:t>
            </a:r>
            <a:br>
              <a:rPr lang="de-DE" sz="1600" dirty="0"/>
            </a:br>
            <a:r>
              <a:rPr lang="de-DE" sz="1600" dirty="0"/>
              <a:t>    	Erst vor dem Verzehr dazu geben (Quellwirkung), zum Beispiel je 1 Esslöffel pro Glas/Portion</a:t>
            </a:r>
          </a:p>
          <a:p>
            <a:pPr marL="0" indent="0"/>
            <a:r>
              <a:rPr lang="de-DE" sz="1600" dirty="0"/>
              <a:t>  Bierhefe-Flocken (Hirnnahrung und schöneres Haar):</a:t>
            </a:r>
            <a:br>
              <a:rPr lang="de-DE" sz="1600" dirty="0"/>
            </a:br>
            <a:r>
              <a:rPr lang="de-DE" sz="1600" dirty="0"/>
              <a:t>    	Erst vor dem Verzehr dazu geben (Quellwirkung), zum Beispiel je 1 Esslöffel pro Glas/Portion</a:t>
            </a:r>
          </a:p>
          <a:p>
            <a:pPr marL="0" indent="0"/>
            <a:r>
              <a:rPr lang="de-DE" sz="1600" dirty="0"/>
              <a:t>  Reine Flohsamenschalen:</a:t>
            </a:r>
            <a:br>
              <a:rPr lang="de-DE" sz="1600" dirty="0"/>
            </a:br>
            <a:r>
              <a:rPr lang="de-DE" sz="1600" dirty="0"/>
              <a:t>    Erst vor dem Verzehr dazu geben (Quellwirkung), zum Beispiel je 1 Esslöffel pro Glas/Portion: </a:t>
            </a:r>
            <a:br>
              <a:rPr lang="de-DE" sz="1600" dirty="0"/>
            </a:br>
            <a:r>
              <a:rPr lang="de-DE" sz="1600" dirty="0"/>
              <a:t>        -Aufbau der Darmflora</a:t>
            </a:r>
            <a:br>
              <a:rPr lang="de-DE" sz="1600" dirty="0"/>
            </a:br>
            <a:r>
              <a:rPr lang="de-DE" sz="1600" dirty="0"/>
              <a:t>        -Reguliert den Stuhlgang</a:t>
            </a:r>
            <a:br>
              <a:rPr lang="de-DE" sz="1600" dirty="0"/>
            </a:br>
            <a:r>
              <a:rPr lang="de-DE" sz="1600" dirty="0"/>
              <a:t>       - Wirkt der Divertikulose entgegen</a:t>
            </a: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33441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TopMix-Lebenselixiere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Ihrer Gesundheit zuliebe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Grafik 2" descr="Ein Bild, das Getränk enthält.&#10;&#10;Automatisch generierte Beschreibung">
            <a:extLst>
              <a:ext uri="{FF2B5EF4-FFF2-40B4-BE49-F238E27FC236}">
                <a16:creationId xmlns:a16="http://schemas.microsoft.com/office/drawing/2014/main" id="{73665DE8-C011-EA1E-0449-426C52910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0306" y="2041505"/>
            <a:ext cx="4688205" cy="3517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75965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Form 11265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solidFill>
                  <a:schemeClr val="tx1"/>
                </a:solidFill>
                <a:latin typeface="+mn-lt"/>
              </a:rPr>
              <a:t>Besten Dank für Ihre Aufmerksamkeit</a:t>
            </a:r>
            <a:endParaRPr lang="de-CH" altLang="de-DE" sz="2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1251" name="Form 11266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3189288"/>
            <a:ext cx="2665412" cy="24719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med. et Dr. scient. med. Jürg Eichhorn</a:t>
            </a:r>
          </a:p>
          <a:p>
            <a:pPr>
              <a:lnSpc>
                <a:spcPct val="90000"/>
              </a:lnSpc>
            </a:pPr>
            <a:endParaRPr lang="de-CH" altLang="de-DE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CH-9100 Herisau</a:t>
            </a:r>
          </a:p>
          <a:p>
            <a:pPr>
              <a:lnSpc>
                <a:spcPct val="90000"/>
              </a:lnSpc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drje49@gmail.com</a:t>
            </a:r>
          </a:p>
          <a:p>
            <a:pPr>
              <a:lnSpc>
                <a:spcPct val="90000"/>
              </a:lnSpc>
            </a:pPr>
            <a:r>
              <a:rPr lang="de-CH" altLang="de-DE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www.ever.ch</a:t>
            </a:r>
          </a:p>
        </p:txBody>
      </p:sp>
      <p:pic>
        <p:nvPicPr>
          <p:cNvPr id="181252" name="Picture 2" descr="\\Server\Fotos\JPG Praxis\Tiere\Liebespaa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309938"/>
            <a:ext cx="42100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6155084" cy="457200"/>
          </a:xfrm>
        </p:spPr>
        <p:txBody>
          <a:bodyPr wrap="square"/>
          <a:lstStyle/>
          <a:p>
            <a:r>
              <a:rPr lang="de-CH" dirty="0"/>
              <a:t>Ausführliche Informationen zu vielen Themen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>
                <a:hlinkClick r:id="rId3"/>
              </a:rPr>
              <a:t>www.ever.ch</a:t>
            </a:r>
            <a:r>
              <a:rPr lang="de-CH" sz="1800" b="1" dirty="0"/>
              <a:t> </a:t>
            </a:r>
            <a:r>
              <a:rPr lang="de-CH" sz="1800" b="1" dirty="0">
                <a:sym typeface="Wingdings" panose="05000000000000000000" pitchFamily="2" charset="2"/>
              </a:rPr>
              <a:t> Medizinwissen</a:t>
            </a:r>
            <a:br>
              <a:rPr lang="de-CH" sz="1800" b="1" dirty="0"/>
            </a:br>
            <a:endParaRPr lang="de-DE" sz="1800" b="1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EDF21F-783F-64F8-D215-8D651F195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684" y="1535845"/>
            <a:ext cx="5688632" cy="4688743"/>
          </a:xfrm>
          <a:prstGeom prst="rect">
            <a:avLst/>
          </a:prstGeom>
          <a:ln>
            <a:solidFill>
              <a:srgbClr val="336699"/>
            </a:solidFill>
          </a:ln>
        </p:spPr>
      </p:pic>
    </p:spTree>
    <p:extLst>
      <p:ext uri="{BB962C8B-B14F-4D97-AF65-F5344CB8AC3E}">
        <p14:creationId xmlns:p14="http://schemas.microsoft.com/office/powerpoint/2010/main" val="305541796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rm 11265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dirty="0"/>
              <a:t>Besten Dank für Ihre Aufmerksamkeit</a:t>
            </a:r>
            <a:endParaRPr lang="de-CH" sz="2100" dirty="0"/>
          </a:p>
        </p:txBody>
      </p:sp>
      <p:sp>
        <p:nvSpPr>
          <p:cNvPr id="4" name="Form 2050">
            <a:extLst>
              <a:ext uri="{FF2B5EF4-FFF2-40B4-BE49-F238E27FC236}">
                <a16:creationId xmlns:a16="http://schemas.microsoft.com/office/drawing/2014/main" id="{C0DE7170-88FC-4F76-8CBD-0374E226C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4509120"/>
            <a:ext cx="477219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-13873163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6699CC"/>
              </a:buClr>
              <a:buFont typeface="Times New Roman" pitchFamily="18" charset="0"/>
              <a:buNone/>
              <a:defRPr sz="2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6pPr>
            <a:lvl7pPr marL="29718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7pPr>
            <a:lvl8pPr marL="34290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8pPr>
            <a:lvl9pPr marL="3886200" indent="-228600" algn="l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>
                    <a:alpha val="100000"/>
                  </a:srgbClr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de-CH" altLang="de-DE" sz="2000" kern="0" dirty="0"/>
              <a:t>Dr. med. et Dr. scient. med. Jürg Eichhorn</a:t>
            </a:r>
          </a:p>
          <a:p>
            <a:pPr>
              <a:lnSpc>
                <a:spcPct val="90000"/>
              </a:lnSpc>
            </a:pPr>
            <a:endParaRPr lang="de-CH" altLang="de-DE" sz="2000" kern="0" dirty="0"/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CH-9100 Herisau</a:t>
            </a:r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drje49@gmail.com</a:t>
            </a:r>
          </a:p>
          <a:p>
            <a:pPr>
              <a:lnSpc>
                <a:spcPct val="90000"/>
              </a:lnSpc>
            </a:pPr>
            <a:r>
              <a:rPr lang="de-CH" altLang="de-DE" sz="2000" kern="0" dirty="0"/>
              <a:t>www.ever.ch</a:t>
            </a:r>
          </a:p>
          <a:p>
            <a:pPr defTabSz="914400" eaLnBrk="1" hangingPunct="1">
              <a:lnSpc>
                <a:spcPct val="90000"/>
              </a:lnSpc>
              <a:spcAft>
                <a:spcPct val="0"/>
              </a:spcAft>
            </a:pPr>
            <a:endParaRPr lang="de-CH" altLang="de-DE" sz="2000" kern="0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Autor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0EFC16F-09DF-0233-FE40-628E230106F0}"/>
              </a:ext>
            </a:extLst>
          </p:cNvPr>
          <p:cNvSpPr txBox="1"/>
          <p:nvPr/>
        </p:nvSpPr>
        <p:spPr>
          <a:xfrm>
            <a:off x="1187624" y="654158"/>
            <a:ext cx="684076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600" dirty="0"/>
              <a:t>Dr. med. et Dr. scient. med Jürg Eichhorn  </a:t>
            </a:r>
          </a:p>
          <a:p>
            <a:r>
              <a:rPr lang="de-CH" sz="1600" dirty="0"/>
              <a:t>Allgemeine Innere Medizin FMH</a:t>
            </a:r>
          </a:p>
          <a:p>
            <a:r>
              <a:rPr lang="de-CH" sz="1600" dirty="0"/>
              <a:t>Praxis für Allgemeine und Komplementärmedizin</a:t>
            </a:r>
          </a:p>
          <a:p>
            <a:r>
              <a:rPr lang="de-CH" sz="1600" dirty="0"/>
              <a:t>    </a:t>
            </a:r>
          </a:p>
          <a:p>
            <a:r>
              <a:rPr lang="de-CH" sz="1600" dirty="0"/>
              <a:t>"Im Lindenhof"</a:t>
            </a:r>
          </a:p>
          <a:p>
            <a:r>
              <a:rPr lang="de-CH" sz="1600" dirty="0"/>
              <a:t>Bahnhofstr. 23, CH-9100 Herisau</a:t>
            </a:r>
          </a:p>
          <a:p>
            <a:r>
              <a:rPr lang="de-CH" sz="1600" dirty="0"/>
              <a:t>drje49@gmail.com</a:t>
            </a:r>
          </a:p>
          <a:p>
            <a:r>
              <a:rPr lang="de-CH" sz="1600" dirty="0"/>
              <a:t>www.ever.ch</a:t>
            </a:r>
          </a:p>
          <a:p>
            <a:endParaRPr lang="de-CH" sz="1600" dirty="0"/>
          </a:p>
          <a:p>
            <a:r>
              <a:rPr lang="de-CH" sz="1600" dirty="0"/>
              <a:t>Traditionelle Chinesische Medizin ASA</a:t>
            </a:r>
          </a:p>
          <a:p>
            <a:r>
              <a:rPr lang="de-CH" sz="1600" dirty="0"/>
              <a:t>Sportmedizin SGSM</a:t>
            </a:r>
          </a:p>
          <a:p>
            <a:r>
              <a:rPr lang="de-CH" sz="1600" dirty="0"/>
              <a:t>Traditionelle Chinesische Medizin ASA</a:t>
            </a:r>
          </a:p>
          <a:p>
            <a:r>
              <a:rPr lang="de-CH" sz="1600" dirty="0"/>
              <a:t>Sportmedizin SGSM</a:t>
            </a:r>
          </a:p>
          <a:p>
            <a:r>
              <a:rPr lang="de-CH" sz="1600" dirty="0"/>
              <a:t>Neuraltherapie SANTH &amp; SRN</a:t>
            </a:r>
          </a:p>
          <a:p>
            <a:r>
              <a:rPr lang="de-CH" sz="1600" dirty="0"/>
              <a:t>Manuelle Medizin SAMM</a:t>
            </a:r>
          </a:p>
          <a:p>
            <a:r>
              <a:rPr lang="de-CH" sz="1600" dirty="0"/>
              <a:t>Ernährungsheilkunde SSAAMP</a:t>
            </a:r>
          </a:p>
          <a:p>
            <a:r>
              <a:rPr lang="de-CH" sz="1600" dirty="0"/>
              <a:t>Orthomolekularmedizin SSAAMP</a:t>
            </a:r>
          </a:p>
          <a:p>
            <a:r>
              <a:rPr lang="de-CH" sz="1600" dirty="0"/>
              <a:t>FXM. Mayr-Arzt (Diplom)</a:t>
            </a:r>
          </a:p>
          <a:p>
            <a:r>
              <a:rPr lang="de-CH" sz="1600" dirty="0"/>
              <a:t>applied kinesiology ICAK-D &amp; ICAK-A</a:t>
            </a:r>
          </a:p>
          <a:p>
            <a:r>
              <a:rPr lang="de-CH" sz="1600" dirty="0"/>
              <a:t>CAS-Genomisch-klinische Medizin</a:t>
            </a:r>
          </a:p>
          <a:p>
            <a:r>
              <a:rPr lang="de-CH" sz="1600" dirty="0"/>
              <a:t>Wissenschaftliches Doktoratsstudium, Dr. scient. med. (UFL)</a:t>
            </a:r>
          </a:p>
        </p:txBody>
      </p:sp>
    </p:spTree>
    <p:extLst>
      <p:ext uri="{BB962C8B-B14F-4D97-AF65-F5344CB8AC3E}">
        <p14:creationId xmlns:p14="http://schemas.microsoft.com/office/powerpoint/2010/main" val="975744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Die Fettfallen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Täglicher Maximalkonsum: Frau 70 g und Mann 90 g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Produkt                                              Menge              Fettmenge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Mc Donalds Big Mac                          219 g                        25 g</a:t>
            </a:r>
            <a:br>
              <a:rPr lang="de-DE" sz="1600" dirty="0"/>
            </a:br>
            <a:r>
              <a:rPr lang="de-DE" sz="1600" dirty="0"/>
              <a:t>    Vollmilch Schokolade                         100 g                       35 g</a:t>
            </a:r>
            <a:br>
              <a:rPr lang="de-DE" sz="1600" dirty="0"/>
            </a:br>
            <a:r>
              <a:rPr lang="de-DE" sz="1600" dirty="0"/>
              <a:t>    Nutella                                                  400 g                     120 g</a:t>
            </a:r>
            <a:br>
              <a:rPr lang="de-DE" sz="1600" dirty="0"/>
            </a:br>
            <a:r>
              <a:rPr lang="de-DE" sz="1600" dirty="0"/>
              <a:t>    Blätterteiggebäck                                  70 g                       23 g   </a:t>
            </a:r>
            <a:br>
              <a:rPr lang="de-DE" sz="1600" dirty="0"/>
            </a:br>
            <a:r>
              <a:rPr lang="de-DE" sz="1600" dirty="0"/>
              <a:t>    Semmel mit 125 Fleischkäse             170 g                       37 g</a:t>
            </a:r>
            <a:br>
              <a:rPr lang="de-DE" sz="1600" dirty="0"/>
            </a:br>
            <a:r>
              <a:rPr lang="de-DE" sz="1600" dirty="0"/>
              <a:t>    Geröstete Erdnüsse                            200 g                       98 g</a:t>
            </a:r>
            <a:br>
              <a:rPr lang="de-DE" sz="1600" dirty="0"/>
            </a:br>
            <a:r>
              <a:rPr lang="de-DE" sz="1600" dirty="0"/>
              <a:t>    Camembert, 70% </a:t>
            </a:r>
            <a:r>
              <a:rPr lang="de-DE" sz="1600" dirty="0" err="1"/>
              <a:t>F.i.Tr</a:t>
            </a:r>
            <a:r>
              <a:rPr lang="de-DE" sz="1600" dirty="0"/>
              <a:t>. 200 ml        100 g                       40 g</a:t>
            </a:r>
            <a:br>
              <a:rPr lang="de-DE" sz="1600" dirty="0"/>
            </a:br>
            <a:r>
              <a:rPr lang="de-DE" sz="1600" dirty="0"/>
              <a:t>    Pringles Kartoffelchips                       170 g                        62 g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18CE67-CB87-789D-D15D-54B017B54D83}"/>
              </a:ext>
            </a:extLst>
          </p:cNvPr>
          <p:cNvSpPr txBox="1"/>
          <p:nvPr/>
        </p:nvSpPr>
        <p:spPr>
          <a:xfrm>
            <a:off x="1357312" y="6161444"/>
            <a:ext cx="64293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2007: </a:t>
            </a:r>
          </a:p>
        </p:txBody>
      </p:sp>
    </p:spTree>
    <p:extLst>
      <p:ext uri="{BB962C8B-B14F-4D97-AF65-F5344CB8AC3E}">
        <p14:creationId xmlns:p14="http://schemas.microsoft.com/office/powerpoint/2010/main" val="3041321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Kalorienrestriktion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en-US" sz="1800" b="1" dirty="0">
                <a:ea typeface="Calibri" panose="020F0502020204030204" pitchFamily="34" charset="0"/>
              </a:rPr>
              <a:t>Low calorie diet (LCD)  -  Very low calorie diet (VLCD)</a:t>
            </a:r>
            <a:br>
              <a:rPr lang="de-CH" sz="1800" b="1" dirty="0">
                <a:ea typeface="Calibri" panose="020F0502020204030204" pitchFamily="34" charset="0"/>
              </a:rPr>
            </a:br>
            <a:endParaRPr lang="de-CH" sz="1800" b="1" dirty="0">
              <a:ea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endParaRPr lang="de-CH" sz="1800" b="1" dirty="0">
              <a:ea typeface="Calibri" panose="020F0502020204030204" pitchFamily="34" charset="0"/>
            </a:endParaRPr>
          </a:p>
          <a:p>
            <a:pPr marL="0" indent="0">
              <a:buFont typeface="Times New Roman" pitchFamily="18" charset="0"/>
              <a:buNone/>
            </a:pP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</a:t>
            </a:r>
            <a:br>
              <a:rPr lang="de-DE" sz="1600" dirty="0">
                <a:ea typeface="Calibri" panose="020F0502020204030204" pitchFamily="34" charset="0"/>
              </a:rPr>
            </a:br>
            <a:r>
              <a:rPr lang="de-DE" sz="1600" dirty="0">
                <a:ea typeface="Calibri" panose="020F0502020204030204" pitchFamily="34" charset="0"/>
              </a:rPr>
              <a:t>      </a:t>
            </a:r>
            <a:br>
              <a:rPr lang="de-DE" sz="1600" dirty="0">
                <a:ea typeface="Calibri" panose="020F0502020204030204" pitchFamily="34" charset="0"/>
              </a:rPr>
            </a:br>
            <a:endParaRPr lang="de-CH" dirty="0">
              <a:ea typeface="Calibri" panose="020F0502020204030204" pitchFamily="34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4E330DFA-0A9D-3529-39E2-808545DBE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4" y="1989138"/>
            <a:ext cx="2519559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LCD: </a:t>
            </a:r>
            <a:b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minus 500-800 kcal/Tag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88017556-3913-4790-2856-379F422F8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3" y="1989138"/>
            <a:ext cx="2807592" cy="646331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VLCD:</a:t>
            </a:r>
            <a:b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minus 800-1200 kcal/Tag</a:t>
            </a:r>
          </a:p>
        </p:txBody>
      </p:sp>
      <p:sp>
        <p:nvSpPr>
          <p:cNvPr id="5" name="Line 18">
            <a:extLst>
              <a:ext uri="{FF2B5EF4-FFF2-40B4-BE49-F238E27FC236}">
                <a16:creationId xmlns:a16="http://schemas.microsoft.com/office/drawing/2014/main" id="{A8BAE8D0-4459-551F-DD77-F3124284C5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7892" y="3214688"/>
            <a:ext cx="0" cy="7191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ine 19">
            <a:extLst>
              <a:ext uri="{FF2B5EF4-FFF2-40B4-BE49-F238E27FC236}">
                <a16:creationId xmlns:a16="http://schemas.microsoft.com/office/drawing/2014/main" id="{C4D77385-4CD9-591D-B687-2C54C89E78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1142" y="3214687"/>
            <a:ext cx="0" cy="7191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ine 22">
            <a:extLst>
              <a:ext uri="{FF2B5EF4-FFF2-40B4-BE49-F238E27FC236}">
                <a16:creationId xmlns:a16="http://schemas.microsoft.com/office/drawing/2014/main" id="{AABCAEDE-1EE2-50FA-7532-A6E00E158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3813" y="4705350"/>
            <a:ext cx="0" cy="7191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15AE9CFD-A97A-D8E7-B52D-69281DB1B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4" y="4157663"/>
            <a:ext cx="2519559" cy="92333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ca. 0.5 bis 1 kg Gewichtsverlust pro Woche</a:t>
            </a: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DCCA3646-3A64-816A-7EDE-45119E719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3" y="4149725"/>
            <a:ext cx="2807592" cy="923330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 mit Formulaprodukten</a:t>
            </a:r>
          </a:p>
          <a:p>
            <a:pPr algn="ctr" eaLnBrk="1" hangingPunct="1"/>
            <a:r>
              <a:rPr lang="de-CH" alt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in einem strukturierten Programm</a:t>
            </a:r>
          </a:p>
        </p:txBody>
      </p:sp>
    </p:spTree>
    <p:extLst>
      <p:ext uri="{BB962C8B-B14F-4D97-AF65-F5344CB8AC3E}">
        <p14:creationId xmlns:p14="http://schemas.microsoft.com/office/powerpoint/2010/main" val="1532219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Low calories diet (LCD) 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LCD - Zusammensetzung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Berücksichtigung der individuellen Vorlieben - Langzeitcompliance!</a:t>
            </a:r>
          </a:p>
          <a:p>
            <a:pPr marL="0" indent="0"/>
            <a:r>
              <a:rPr lang="de-DE" sz="1600" dirty="0"/>
              <a:t>  Nahrungsmittel mit niedriger Energiedichte: Gut</a:t>
            </a:r>
          </a:p>
          <a:p>
            <a:pPr marL="0" indent="0"/>
            <a:r>
              <a:rPr lang="de-DE" sz="1600" dirty="0"/>
              <a:t>  Eiweissbetont: Gut</a:t>
            </a:r>
          </a:p>
          <a:p>
            <a:pPr marL="0" indent="0"/>
            <a:r>
              <a:rPr lang="de-DE" sz="1600" dirty="0"/>
              <a:t>  Eiweissreich:   Vorsicht Nebenwirkungen</a:t>
            </a:r>
          </a:p>
          <a:p>
            <a:pPr marL="0" indent="0"/>
            <a:r>
              <a:rPr lang="de-DE" sz="1600" dirty="0"/>
              <a:t>  Nahrungsmittel mit niedrigem Glykämie Index: Wenig aussagekräftig</a:t>
            </a:r>
          </a:p>
          <a:p>
            <a:pPr marL="0" indent="0"/>
            <a:r>
              <a:rPr lang="de-DE" sz="1600" dirty="0"/>
              <a:t>  Nahrungsmittel mit niedriger glykämischer Last: Gut</a:t>
            </a:r>
          </a:p>
          <a:p>
            <a:pPr marL="0" indent="0"/>
            <a:r>
              <a:rPr lang="de-DE" sz="1600" dirty="0"/>
              <a:t>  Nahrungsmittel mit niedriger glykämischer Last + Öle: Sehr gut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74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en-US" dirty="0"/>
              <a:t>Very low calories diet (VLCD)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Über 1 bis 3 Monate: Hoher Gewichtsverlust von bis zu 20-25 kg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400-800 kcal pro Tag</a:t>
            </a:r>
          </a:p>
          <a:p>
            <a:pPr marL="0" indent="0"/>
            <a:r>
              <a:rPr lang="de-DE" sz="1600" dirty="0"/>
              <a:t>  Kohlenhydrate tief / Eiweisse hoch</a:t>
            </a:r>
          </a:p>
          <a:p>
            <a:pPr marL="0" indent="0"/>
            <a:r>
              <a:rPr lang="de-DE" sz="1600" dirty="0"/>
              <a:t>  Wöchentlicher Gewichtsverlust von 1½ bis 2 kg</a:t>
            </a:r>
          </a:p>
          <a:p>
            <a:pPr marL="0" indent="0"/>
            <a:r>
              <a:rPr lang="de-DE" sz="1600" dirty="0"/>
              <a:t>  Durchführung nur im Rahmen eines strukturierten Programms</a:t>
            </a:r>
          </a:p>
          <a:p>
            <a:pPr marL="0" indent="0"/>
            <a:r>
              <a:rPr lang="de-DE" sz="1600" dirty="0"/>
              <a:t>  Mahlzeitenersatz auch noch in der Langzeittherapie</a:t>
            </a:r>
          </a:p>
          <a:p>
            <a:pPr marL="0" indent="0"/>
            <a:r>
              <a:rPr lang="de-DE" sz="1600" dirty="0"/>
              <a:t>  Langzeittherapie: Fixe VLCD-Tage: z.B. 2 mal pro Woche</a:t>
            </a:r>
          </a:p>
          <a:p>
            <a:pPr marL="0" indent="0"/>
            <a:r>
              <a:rPr lang="de-DE" sz="1600" dirty="0"/>
              <a:t>  Entscheidende Nachteile: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- Keine Erziehung zu einem gesunden Essverhalten</a:t>
            </a:r>
            <a:br>
              <a:rPr lang="de-DE" sz="1600" dirty="0"/>
            </a:br>
            <a:r>
              <a:rPr lang="de-DE" sz="1600" dirty="0"/>
              <a:t>          -Führt zu Ketose</a:t>
            </a:r>
            <a:br>
              <a:rPr lang="de-DE" sz="1600" dirty="0"/>
            </a:br>
            <a:r>
              <a:rPr lang="de-DE" sz="1600" dirty="0"/>
              <a:t>          -Baut Muskulatur ab</a:t>
            </a:r>
            <a:br>
              <a:rPr lang="de-DE" sz="1600" dirty="0"/>
            </a:br>
            <a:r>
              <a:rPr lang="de-DE" sz="1600" dirty="0"/>
              <a:t>          -Mögliche Gesundheitsrisiken: Herzprobleme und Gallensteine</a:t>
            </a:r>
          </a:p>
        </p:txBody>
      </p:sp>
    </p:spTree>
    <p:extLst>
      <p:ext uri="{BB962C8B-B14F-4D97-AF65-F5344CB8AC3E}">
        <p14:creationId xmlns:p14="http://schemas.microsoft.com/office/powerpoint/2010/main" val="4094002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rm 61441"/>
          <p:cNvSpPr>
            <a:spLocks noGrp="1" noChangeArrowheads="1"/>
          </p:cNvSpPr>
          <p:nvPr>
            <p:ph type="title"/>
          </p:nvPr>
        </p:nvSpPr>
        <p:spPr>
          <a:xfrm>
            <a:off x="865188" y="-26988"/>
            <a:ext cx="5867400" cy="601663"/>
          </a:xfrm>
        </p:spPr>
        <p:txBody>
          <a:bodyPr wrap="square"/>
          <a:lstStyle/>
          <a:p>
            <a:r>
              <a:rPr lang="de-CH" dirty="0"/>
              <a:t>Agenda</a:t>
            </a:r>
          </a:p>
        </p:txBody>
      </p:sp>
      <p:sp>
        <p:nvSpPr>
          <p:cNvPr id="5123" name="Form 61442"/>
          <p:cNvSpPr>
            <a:spLocks noGrp="1" noChangeArrowheads="1"/>
          </p:cNvSpPr>
          <p:nvPr>
            <p:ph type="body" idx="1"/>
          </p:nvPr>
        </p:nvSpPr>
        <p:spPr>
          <a:xfrm>
            <a:off x="855663" y="1003300"/>
            <a:ext cx="7859712" cy="5065713"/>
          </a:xfrm>
        </p:spPr>
        <p:txBody>
          <a:bodyPr/>
          <a:lstStyle/>
          <a:p>
            <a:pPr marL="419100" indent="-419100">
              <a:buFont typeface="Times New Roman" pitchFamily="18" charset="0"/>
              <a:buAutoNum type="arabicPlain"/>
            </a:pPr>
            <a:r>
              <a:rPr lang="de-DE" sz="2000" dirty="0"/>
              <a:t>Diäten im Vergleich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2000" dirty="0"/>
              <a:t>Abnehmen ist einfach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2000" dirty="0"/>
              <a:t>Das XLS Programm: Von XL bis S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2000" dirty="0"/>
              <a:t>Bewegung bringt Regung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2000" dirty="0"/>
              <a:t>Die «Hauptstrasse der Ernährung»</a:t>
            </a:r>
          </a:p>
          <a:p>
            <a:pPr marL="419100" indent="-419100">
              <a:buFont typeface="Times New Roman" pitchFamily="18" charset="0"/>
              <a:buAutoNum type="arabicPlain"/>
            </a:pPr>
            <a:r>
              <a:rPr lang="de-DE" sz="2000" dirty="0"/>
              <a:t>Die «TopMix-Lebenselixiere»</a:t>
            </a:r>
            <a:endParaRPr lang="de-CH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FDH, modern ausgedrückt: VLCD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FDH - Kalorienmenge halbieren: Warum diese Diät nicht funktionieren kann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FDH signalisiert dem Körper einen Hungerzustand</a:t>
            </a:r>
          </a:p>
          <a:p>
            <a:pPr marL="0" indent="0"/>
            <a:r>
              <a:rPr lang="de-DE" sz="1600" dirty="0"/>
              <a:t>  Abbau von Muskulatur</a:t>
            </a:r>
          </a:p>
          <a:p>
            <a:pPr marL="0" indent="0"/>
            <a:r>
              <a:rPr lang="de-DE" sz="1600" dirty="0"/>
              <a:t>  Steinzeit: Beim damaligen Nahrungsangebot BMI über 30 kaum möglich</a:t>
            </a:r>
          </a:p>
          <a:p>
            <a:pPr marL="0" indent="0"/>
            <a:r>
              <a:rPr lang="de-DE" sz="1600" dirty="0"/>
              <a:t>  Das fein abgestimmte Orchester der Hunger- und Sättigungssignale sind auf die übermässige </a:t>
            </a:r>
            <a:br>
              <a:rPr lang="de-DE" sz="1600" dirty="0"/>
            </a:br>
            <a:r>
              <a:rPr lang="de-DE" sz="1600" dirty="0"/>
              <a:t>    Nährstoffzufuhr nicht eingestellt</a:t>
            </a:r>
          </a:p>
          <a:p>
            <a:pPr marL="0" indent="0"/>
            <a:r>
              <a:rPr lang="de-DE" sz="1600" dirty="0"/>
              <a:t>  In Zeiten der Not (FDH!) versucht der Körper die grösstmögliche Menge an Fett zu speichern</a:t>
            </a:r>
          </a:p>
          <a:p>
            <a:pPr marL="0" indent="0"/>
            <a:r>
              <a:rPr lang="de-DE" sz="1600" dirty="0"/>
              <a:t>  In Zeiten des Überflusses wird im Hinblick auf eine mögliche nächste Hungersnot jegliches </a:t>
            </a:r>
            <a:br>
              <a:rPr lang="de-DE" sz="1600" dirty="0"/>
            </a:br>
            <a:r>
              <a:rPr lang="de-DE" sz="1600" dirty="0"/>
              <a:t>    Zuviel an Kalorien in Fett umgewandelt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Komplement. integr. Med .. 10/2008</a:t>
            </a:r>
          </a:p>
        </p:txBody>
      </p:sp>
    </p:spTree>
    <p:extLst>
      <p:ext uri="{BB962C8B-B14F-4D97-AF65-F5344CB8AC3E}">
        <p14:creationId xmlns:p14="http://schemas.microsoft.com/office/powerpoint/2010/main" val="3677804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Insulin-Trennkost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Insulinantworten auf normale, fett- und eiweissreiche Kohlenhydratmahlzeiten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Kohlenhydrate + Eiweiss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/>
              <a:t>starke Insulinreaktion</a:t>
            </a:r>
          </a:p>
          <a:p>
            <a:pPr marL="0" indent="0"/>
            <a:r>
              <a:rPr lang="de-DE" sz="1600" dirty="0"/>
              <a:t>  Kohlenhydrate + Fett      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r>
              <a:rPr lang="de-DE" sz="1600" dirty="0"/>
              <a:t>schwachen Insulinreaktion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Dr. med. Detlef Pape - GSAAM Kongress 2009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A22D9D-FE0D-83B2-2B45-7AE9C6A95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730609"/>
            <a:ext cx="3865199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65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Insulin-Trennkost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Insulinverlauf nach Aufnahme von 450 g Rindfleisch und 100 g Glucose beim gesunden Menschen (Rabinowitz et al. 1967)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Kohlenhydrate oder Fleisch allein erhöhen Insulin bei weitem weniger als die </a:t>
            </a:r>
            <a:br>
              <a:rPr lang="de-DE" sz="1600" dirty="0"/>
            </a:br>
            <a:r>
              <a:rPr lang="de-DE" sz="1600" dirty="0"/>
              <a:t>    Kombination Fleisch + Kohlenhydrate (ohne Fette)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B47179-0887-D8C4-2A41-5FEE573C0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41" y="2979892"/>
            <a:ext cx="5303980" cy="30177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DCEF08-B2F1-12A5-2767-B493B0AFCA65}"/>
              </a:ext>
            </a:extLst>
          </p:cNvPr>
          <p:cNvSpPr txBox="1"/>
          <p:nvPr/>
        </p:nvSpPr>
        <p:spPr>
          <a:xfrm>
            <a:off x="1514639" y="6267192"/>
            <a:ext cx="61147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Dr. med. Detlef Pape - GSAAM Kongress 2009</a:t>
            </a:r>
          </a:p>
        </p:txBody>
      </p:sp>
    </p:spTree>
    <p:extLst>
      <p:ext uri="{BB962C8B-B14F-4D97-AF65-F5344CB8AC3E}">
        <p14:creationId xmlns:p14="http://schemas.microsoft.com/office/powerpoint/2010/main" val="2704604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Insulin-Trennkost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Insulinreaktion auf unterschiedliche Nährstoffgemische beim Diabetiker (Estrich et al. 1967)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Fazit: </a:t>
            </a:r>
            <a:br>
              <a:rPr lang="de-DE" sz="1600" dirty="0"/>
            </a:br>
            <a:r>
              <a:rPr lang="de-DE" sz="1600" dirty="0"/>
              <a:t>    Wenn schon Fleisch + Kohlenhydrate, dann unbedingt mit Fettzugabe  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7B6FE6-B151-B961-6B59-0CEE9DE18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41" y="2907347"/>
            <a:ext cx="5212532" cy="292023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87CA6FA-A095-B0AA-0AEE-E81B1105E9A2}"/>
              </a:ext>
            </a:extLst>
          </p:cNvPr>
          <p:cNvSpPr txBox="1"/>
          <p:nvPr/>
        </p:nvSpPr>
        <p:spPr>
          <a:xfrm>
            <a:off x="1357083" y="6267192"/>
            <a:ext cx="64298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Dr. med. Detlef Pape - GSAAM Kongress 2009 </a:t>
            </a:r>
          </a:p>
        </p:txBody>
      </p:sp>
    </p:spTree>
    <p:extLst>
      <p:ext uri="{BB962C8B-B14F-4D97-AF65-F5344CB8AC3E}">
        <p14:creationId xmlns:p14="http://schemas.microsoft.com/office/powerpoint/2010/main" val="338488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Insulin-Trennkost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Mischkost (Kohlenhydrate + Eiweiss) erhöht die Insulinreaktion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Auch Eiweiss allein erhöht die Insulinproduktion</a:t>
            </a: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65E715-9F9A-5F34-D688-2DCACEC48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008622"/>
            <a:ext cx="4986960" cy="408467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33F8D96-96E8-B7A1-C29B-61794CFC0C08}"/>
              </a:ext>
            </a:extLst>
          </p:cNvPr>
          <p:cNvSpPr txBox="1"/>
          <p:nvPr/>
        </p:nvSpPr>
        <p:spPr>
          <a:xfrm>
            <a:off x="1604418" y="6246579"/>
            <a:ext cx="5935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Dr. med. Detlef Pape - GSAAM Kongress 2009 </a:t>
            </a:r>
          </a:p>
        </p:txBody>
      </p:sp>
    </p:spTree>
    <p:extLst>
      <p:ext uri="{BB962C8B-B14F-4D97-AF65-F5344CB8AC3E}">
        <p14:creationId xmlns:p14="http://schemas.microsoft.com/office/powerpoint/2010/main" val="259107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Blutzucker- und Insulinanstieg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Blutzucker- und Insulinanstieg muss verzögert erfolgen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Schneller Anstieg     </a:t>
            </a:r>
            <a:r>
              <a:rPr lang="de-DE" sz="1600" dirty="0">
                <a:sym typeface="Wingdings" panose="05000000000000000000" pitchFamily="2" charset="2"/>
              </a:rPr>
              <a:t> Fettverbrennung eingeschränkt</a:t>
            </a:r>
          </a:p>
          <a:p>
            <a:pPr marL="0" indent="0"/>
            <a:r>
              <a:rPr lang="de-DE" sz="1600" dirty="0">
                <a:sym typeface="Wingdings" panose="05000000000000000000" pitchFamily="2" charset="2"/>
              </a:rPr>
              <a:t>  Langsamer Anstieg   Fett wird verbrannt</a:t>
            </a: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3F8D96-96E8-B7A1-C29B-61794CFC0C08}"/>
              </a:ext>
            </a:extLst>
          </p:cNvPr>
          <p:cNvSpPr txBox="1"/>
          <p:nvPr/>
        </p:nvSpPr>
        <p:spPr>
          <a:xfrm>
            <a:off x="1604418" y="6246579"/>
            <a:ext cx="5935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Insulin und Fettverbrennung, Hepart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Ortho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News_02-16</a:t>
            </a:r>
            <a:endParaRPr lang="de-CH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E7B93C8-7BBB-2DA2-7C06-207FC7DB2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" y="2708919"/>
            <a:ext cx="7414149" cy="3155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777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Blutzucker- und Insulinanstieg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Schneller Blutzucker- und Insulinanstieg vermeiden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Zucker und einfache Kohlenhydrate meiden</a:t>
            </a:r>
          </a:p>
          <a:p>
            <a:pPr marL="0" indent="0"/>
            <a:r>
              <a:rPr lang="de-DE" sz="1600" dirty="0"/>
              <a:t>  Ballaststoffreiche Ernährung</a:t>
            </a:r>
            <a:endParaRPr lang="de-DE" sz="1600" dirty="0">
              <a:sym typeface="Wingdings" panose="05000000000000000000" pitchFamily="2" charset="2"/>
            </a:endParaRPr>
          </a:p>
          <a:p>
            <a:pPr marL="0" indent="0"/>
            <a:r>
              <a:rPr lang="de-DE" sz="1600" dirty="0">
                <a:sym typeface="Wingdings" panose="05000000000000000000" pitchFamily="2" charset="2"/>
              </a:rPr>
              <a:t>  Kohlenhydrate mit Ölzusatz</a:t>
            </a:r>
          </a:p>
          <a:p>
            <a:pPr marL="0" indent="0"/>
            <a:r>
              <a:rPr lang="de-DE" sz="1600" dirty="0">
                <a:sym typeface="Wingdings" panose="05000000000000000000" pitchFamily="2" charset="2"/>
              </a:rPr>
              <a:t>  </a:t>
            </a:r>
            <a:r>
              <a:rPr lang="de-DE" sz="1600" dirty="0"/>
              <a:t>Auf  </a:t>
            </a:r>
            <a:r>
              <a:rPr lang="de-DE" sz="1600" dirty="0" err="1"/>
              <a:t>Portionengrössen</a:t>
            </a:r>
            <a:r>
              <a:rPr lang="de-DE" sz="1600" dirty="0"/>
              <a:t> achten</a:t>
            </a:r>
          </a:p>
          <a:p>
            <a:pPr marL="0" indent="0"/>
            <a:r>
              <a:rPr lang="de-DE" sz="1600" dirty="0"/>
              <a:t>  Regelmässiger Sport + Bewegung im Alltag</a:t>
            </a:r>
          </a:p>
          <a:p>
            <a:pPr marL="0" indent="0"/>
            <a:r>
              <a:rPr lang="de-DE" sz="1600" dirty="0"/>
              <a:t>  Mit Zimt würzen: Zimt senkt Blutzucker</a:t>
            </a:r>
          </a:p>
          <a:p>
            <a:pPr marL="0" indent="0"/>
            <a:r>
              <a:rPr lang="de-DE" sz="1600" dirty="0"/>
              <a:t>  In Bewegung bleiben und Insulinspiegel senken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3F8D96-96E8-B7A1-C29B-61794CFC0C08}"/>
              </a:ext>
            </a:extLst>
          </p:cNvPr>
          <p:cNvSpPr txBox="1"/>
          <p:nvPr/>
        </p:nvSpPr>
        <p:spPr>
          <a:xfrm>
            <a:off x="1604418" y="6246579"/>
            <a:ext cx="5935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Insulin und Fettverbrennung, Hepart </a:t>
            </a:r>
            <a:r>
              <a:rPr lang="de-DE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Ortho</a:t>
            </a: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News_02-16</a:t>
            </a:r>
            <a:endParaRPr lang="de-CH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75B490-0D20-A2E8-6A73-7D2327BF1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63271"/>
            <a:ext cx="3888432" cy="21531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64624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Fettverbrennung mit Carnitin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Fettverbrennung bei gesunden Erwachsenen mit und ohne Carnitin</a:t>
            </a: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3F8D96-96E8-B7A1-C29B-61794CFC0C08}"/>
              </a:ext>
            </a:extLst>
          </p:cNvPr>
          <p:cNvSpPr txBox="1"/>
          <p:nvPr/>
        </p:nvSpPr>
        <p:spPr>
          <a:xfrm>
            <a:off x="1604418" y="6246579"/>
            <a:ext cx="5935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D.M. Müller, Leipzig 2002</a:t>
            </a:r>
            <a:endParaRPr lang="de-CH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6F8BC16-E4C5-839D-5C15-506DCF750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336" y="1426044"/>
            <a:ext cx="5770245" cy="4707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639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Die KFZ Ernährung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Kohlenhydrate und Fett getrennt, Zwischenmahlzeiten ja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Kombination von zwei pflanzlichen und einer tierischen Mahlzeit</a:t>
            </a:r>
          </a:p>
          <a:p>
            <a:pPr marL="0" indent="0"/>
            <a:r>
              <a:rPr lang="de-DE" sz="1600" dirty="0"/>
              <a:t>  Low-fat und low-carb Mahlzeiten zeitlich versetzt</a:t>
            </a:r>
          </a:p>
          <a:p>
            <a:pPr marL="0" indent="0"/>
            <a:r>
              <a:rPr lang="de-DE" sz="1600" dirty="0"/>
              <a:t>  Optimale Zufuhr von biologisch hochwertigem Eiweiss gewährleistet</a:t>
            </a:r>
          </a:p>
          <a:p>
            <a:pPr marL="0" indent="0"/>
            <a:r>
              <a:rPr lang="de-DE" sz="1600" dirty="0"/>
              <a:t>  Grosse Speisenauswahl</a:t>
            </a:r>
          </a:p>
          <a:p>
            <a:pPr marL="0" indent="0"/>
            <a:r>
              <a:rPr lang="de-DE" sz="1600" dirty="0"/>
              <a:t>  Morgen: Müesli, Frischkäse, Magerquark, Obst oder Gemüse</a:t>
            </a:r>
          </a:p>
          <a:p>
            <a:pPr marL="0" indent="0"/>
            <a:r>
              <a:rPr lang="de-DE" sz="1600" dirty="0"/>
              <a:t>  Mittag:   Magerfisch, kleine Mengen Magerfleisch, Kartoffeln, Reis, Hartgriessnudeln, </a:t>
            </a:r>
            <a:br>
              <a:rPr lang="de-DE" sz="1600" dirty="0"/>
            </a:br>
            <a:r>
              <a:rPr lang="de-DE" sz="1600" dirty="0"/>
              <a:t>                    jeder Art von Gemüse, das während des ganzen Tages ohne Begrenzung </a:t>
            </a:r>
            <a:br>
              <a:rPr lang="de-DE" sz="1600" dirty="0"/>
            </a:br>
            <a:r>
              <a:rPr lang="de-DE" sz="1600" dirty="0"/>
              <a:t>                    konsumiert werden kann</a:t>
            </a:r>
          </a:p>
          <a:p>
            <a:pPr marL="0" indent="0"/>
            <a:r>
              <a:rPr lang="de-DE" sz="1600" dirty="0"/>
              <a:t>  Abend:   Fisch oder Fleisch, Spargel oder jedes andere Gemüse, Tomaten mit Mozzarella, </a:t>
            </a:r>
            <a:br>
              <a:rPr lang="de-DE" sz="1600" dirty="0"/>
            </a:br>
            <a:r>
              <a:rPr lang="de-DE" sz="1600" dirty="0"/>
              <a:t>                    Schinkenrollen, Gemüsestreifen, Milch und Milchprodukte </a:t>
            </a:r>
            <a:r>
              <a:rPr lang="de-DE" sz="1600" dirty="0">
                <a:sym typeface="Wingdings" panose="05000000000000000000" pitchFamily="2" charset="2"/>
              </a:rPr>
              <a:t>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                    Kuhprodukte meiden, Schaf-, Ziegen- und Büffelprodukte vorziehen!</a:t>
            </a:r>
            <a:br>
              <a:rPr lang="de-DE" sz="1600" dirty="0"/>
            </a:br>
            <a:r>
              <a:rPr lang="de-DE" sz="1600" dirty="0"/>
              <a:t>                    Keine zuckerreichen Früchte</a:t>
            </a: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Quelle: Komplement. integr. Med. 10/2008 </a:t>
            </a:r>
          </a:p>
        </p:txBody>
      </p:sp>
    </p:spTree>
    <p:extLst>
      <p:ext uri="{BB962C8B-B14F-4D97-AF65-F5344CB8AC3E}">
        <p14:creationId xmlns:p14="http://schemas.microsoft.com/office/powerpoint/2010/main" val="3244427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latin typeface="Arial" charset="0"/>
              </a:rPr>
              <a:t>Abnehmen ist einfach</a:t>
            </a:r>
            <a:endParaRPr lang="de-DE" altLang="de-DE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Die Suche nach der Lösung</a:t>
            </a:r>
            <a:endParaRPr lang="de-CH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lustich.de</a:t>
            </a:r>
          </a:p>
          <a:p>
            <a:pPr algn="ctr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8" descr="\\Server\Fotos\JPG Praxis\Diverse\Rumsitzen2.jpg">
            <a:extLst>
              <a:ext uri="{FF2B5EF4-FFF2-40B4-BE49-F238E27FC236}">
                <a16:creationId xmlns:a16="http://schemas.microsoft.com/office/drawing/2014/main" id="{752B14D8-205A-F68D-BB0A-752DB7F5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2304256" cy="45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Abnehmen ist ganz einfach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Energieaufnahme muss kleiner sein als der Energieverbrauch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Sicher, einfach, schnell: Sport anstelle einer Abendmahlzeit!</a:t>
            </a:r>
          </a:p>
          <a:p>
            <a:pPr marL="0" indent="0"/>
            <a:r>
              <a:rPr lang="de-DE" sz="1600" dirty="0"/>
              <a:t>  Das Zauberwort heisst «dinner cancelling»: Ein wahrlich schwieriges Unterfangen</a:t>
            </a:r>
          </a:p>
          <a:p>
            <a:pPr marL="0" indent="0"/>
            <a:r>
              <a:rPr lang="de-DE" sz="1600" dirty="0"/>
              <a:t>  Der Volksmund sagt es uns: Der vormitternächtliche Schlaf sei der Gesündeste!</a:t>
            </a:r>
            <a:br>
              <a:rPr lang="de-DE" sz="1600" dirty="0"/>
            </a:br>
            <a:r>
              <a:rPr lang="de-DE" sz="1600" dirty="0"/>
              <a:t>                                                       Im Schlaf nimmt man ab!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Dr. med. Jürg Eichhorn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4FDB2B-B028-4568-A8FE-20B1F0A1E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124" y="3143663"/>
            <a:ext cx="3773751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91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Fettabbau will gelernt sein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„Ich“ sage dem Körper wie er das zu bewerkstelligen hat: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Abends keine Kohlenhydrate und keine tierischen Fette</a:t>
            </a:r>
          </a:p>
          <a:p>
            <a:pPr marL="0" indent="0"/>
            <a:r>
              <a:rPr lang="de-DE" sz="1600" dirty="0"/>
              <a:t>  Je öfters «dinner cancelling», Verzicht auf die Abendmahlzeit, desto besser</a:t>
            </a:r>
          </a:p>
          <a:p>
            <a:pPr marL="0" indent="0"/>
            <a:r>
              <a:rPr lang="de-DE" sz="1600" dirty="0"/>
              <a:t>  Wenn Abendmahlzeit, dann möglichst früh</a:t>
            </a:r>
          </a:p>
          <a:p>
            <a:pPr marL="0" indent="0"/>
            <a:r>
              <a:rPr lang="de-DE" sz="1600" dirty="0"/>
              <a:t>  „The very best“: Bewegung anstelle der Abendmahlzeit!</a:t>
            </a:r>
          </a:p>
          <a:p>
            <a:pPr marL="0" indent="0"/>
            <a:r>
              <a:rPr lang="de-DE" sz="1600" dirty="0"/>
              <a:t>  Bewegung bringt Mitochondrien auf Vordermann: Mehr Enzyme und Hormone.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links: http://www.uni-duesseldorf.de / Bild rechts: Dr. med. Jürg Eichhorn</a:t>
            </a: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 descr="\\Server\Fotos\JPG Praxis\Ernährung\Nahrungsmittel\Gerichte Essen\Lenkerhof\7.9.11\Lachs Vorspeise_2_Web.jpg">
            <a:extLst>
              <a:ext uri="{FF2B5EF4-FFF2-40B4-BE49-F238E27FC236}">
                <a16:creationId xmlns:a16="http://schemas.microsoft.com/office/drawing/2014/main" id="{B8D871D8-971C-8340-6A58-91AF87831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768725"/>
            <a:ext cx="2911475" cy="2176463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uni-duesseldorf.de/WWW/MathNat/Biologie/Didaktik/Zellatmung/dateien/mito/bilder/mito.jpg">
            <a:extLst>
              <a:ext uri="{FF2B5EF4-FFF2-40B4-BE49-F238E27FC236}">
                <a16:creationId xmlns:a16="http://schemas.microsoft.com/office/drawing/2014/main" id="{329F220E-DC44-B856-8E3E-1EA66754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3760788"/>
            <a:ext cx="21844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7">
            <a:extLst>
              <a:ext uri="{FF2B5EF4-FFF2-40B4-BE49-F238E27FC236}">
                <a16:creationId xmlns:a16="http://schemas.microsoft.com/office/drawing/2014/main" id="{1D28B261-8194-B7E2-C125-E840235CFFD1}"/>
              </a:ext>
            </a:extLst>
          </p:cNvPr>
          <p:cNvCxnSpPr/>
          <p:nvPr/>
        </p:nvCxnSpPr>
        <p:spPr>
          <a:xfrm>
            <a:off x="3851275" y="3429000"/>
            <a:ext cx="0" cy="14239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D8C4A9C-D748-88DD-82B0-FA1CDF7E2036}"/>
              </a:ext>
            </a:extLst>
          </p:cNvPr>
          <p:cNvCxnSpPr/>
          <p:nvPr/>
        </p:nvCxnSpPr>
        <p:spPr>
          <a:xfrm flipH="1">
            <a:off x="3348038" y="4852988"/>
            <a:ext cx="503237" cy="476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564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Prinzip: Balance von Körper und Geist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Hungern verboten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Ernährung = 		Nahrungsaufnahme  + Nahrungsverdauung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Ausgewogenheit: Ausgewogene Eiweisszufuhr, Gute Fette (Öle)</a:t>
            </a:r>
            <a:br>
              <a:rPr lang="de-DE" sz="1600" dirty="0"/>
            </a:br>
            <a:r>
              <a:rPr lang="de-DE" sz="1600" dirty="0"/>
              <a:t>                                    Komplexe Kohlenhydrate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Individualität:        Sinnvolle Nahrungsergänzung: 	Fischöl, 							Nahrungsfasern	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Bewegung:   	          Bewegung bringt Regung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</a:t>
            </a: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11" descr="Kühlschrank TMD 2_2">
            <a:extLst>
              <a:ext uri="{FF2B5EF4-FFF2-40B4-BE49-F238E27FC236}">
                <a16:creationId xmlns:a16="http://schemas.microsoft.com/office/drawing/2014/main" id="{820476A3-2AD6-EE25-FC27-F653993C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36" y="3429000"/>
            <a:ext cx="2242703" cy="26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702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Pauschale Ernährungsempfehlung: NEIN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Niemals pauschale, allgemeingültige Ernährungsempfehlungen aussprechen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Jeder Mensch ist unterschiedlich und braucht seine eigene Ernährungsform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Jeder Mensch hat sein eigenes Spektrum an unterschiedlichen Entgiftungsenzymen </a:t>
            </a:r>
            <a:br>
              <a:rPr lang="de-DE" sz="1600" dirty="0"/>
            </a:br>
            <a:r>
              <a:rPr lang="de-DE" sz="1600" dirty="0"/>
              <a:t>    und reagiert somit auch unterschiedlich auf verschiedene Nahrungsmittel 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Das Individuum in den Mittelpunkt stellen und dabei als wichtigsten Gradmesser einer </a:t>
            </a:r>
            <a:br>
              <a:rPr lang="de-DE" sz="1600" dirty="0"/>
            </a:br>
            <a:r>
              <a:rPr lang="de-DE" sz="1600" dirty="0"/>
              <a:t>    gesunden Ernährung auf die individuelle Bekömmlichkeit des Patienten achten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51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Langfristige Veränderung des Lebensstils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Ernährung  -  Bewegung  -  Verhalten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Was ist die Motivation?</a:t>
            </a:r>
          </a:p>
          <a:p>
            <a:pPr marL="0" indent="0"/>
            <a:r>
              <a:rPr lang="de-DE" sz="1600" dirty="0"/>
              <a:t>  Was ist die persönliche Zielvorstellung?</a:t>
            </a:r>
          </a:p>
          <a:p>
            <a:pPr marL="0" indent="0"/>
            <a:r>
              <a:rPr lang="de-DE" sz="1600" dirty="0"/>
              <a:t>  Wie stellt sich der Patient den Weg dorthin vor?</a:t>
            </a:r>
          </a:p>
          <a:p>
            <a:pPr marL="0" indent="0"/>
            <a:r>
              <a:rPr lang="de-DE" sz="1600" dirty="0"/>
              <a:t>  Wie viel Zeit will der Patient dafür investieren?</a:t>
            </a:r>
          </a:p>
          <a:p>
            <a:pPr marL="0" indent="0"/>
            <a:r>
              <a:rPr lang="de-DE" sz="1600" dirty="0"/>
              <a:t>  Gruppentherapie oder Individualtherapie?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465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Idealgewicht - Hohe Lebenserwartung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Fünf Gummibärchen täglich = 40 kg in 10 Jahren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Idealgewicht            		→ hohe Lebenserwartung</a:t>
            </a:r>
          </a:p>
          <a:p>
            <a:pPr marL="0" indent="0"/>
            <a:r>
              <a:rPr lang="de-DE" sz="1600" dirty="0"/>
              <a:t>  20% Übergewicht   	→ 25 bis 35% niedrigere Lebenserwartung</a:t>
            </a:r>
          </a:p>
          <a:p>
            <a:pPr marL="0" indent="0"/>
            <a:r>
              <a:rPr lang="de-DE" sz="1600" dirty="0"/>
              <a:t>  30% Übergewicht   	→ 50% niedrigere Lebenserwartung</a:t>
            </a: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 </a:t>
            </a: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B88DAF84-D3C1-646D-CF73-32D3C097E148}"/>
              </a:ext>
            </a:extLst>
          </p:cNvPr>
          <p:cNvGrpSpPr>
            <a:grpSpLocks/>
          </p:cNvGrpSpPr>
          <p:nvPr/>
        </p:nvGrpSpPr>
        <p:grpSpPr bwMode="auto">
          <a:xfrm>
            <a:off x="1930400" y="2882900"/>
            <a:ext cx="4779963" cy="1884363"/>
            <a:chOff x="781" y="2304"/>
            <a:chExt cx="3011" cy="1187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8333A3D9-1713-D897-5288-9CFB985F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3227"/>
              <a:ext cx="2733" cy="64"/>
            </a:xfrm>
            <a:custGeom>
              <a:avLst/>
              <a:gdLst>
                <a:gd name="T0" fmla="*/ 0 w 2733"/>
                <a:gd name="T1" fmla="*/ 64 h 64"/>
                <a:gd name="T2" fmla="*/ 91 w 2733"/>
                <a:gd name="T3" fmla="*/ 0 h 64"/>
                <a:gd name="T4" fmla="*/ 2733 w 2733"/>
                <a:gd name="T5" fmla="*/ 0 h 64"/>
                <a:gd name="T6" fmla="*/ 2643 w 2733"/>
                <a:gd name="T7" fmla="*/ 64 h 64"/>
                <a:gd name="T8" fmla="*/ 0 w 2733"/>
                <a:gd name="T9" fmla="*/ 6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33" h="64">
                  <a:moveTo>
                    <a:pt x="0" y="64"/>
                  </a:moveTo>
                  <a:lnTo>
                    <a:pt x="91" y="0"/>
                  </a:lnTo>
                  <a:lnTo>
                    <a:pt x="2733" y="0"/>
                  </a:lnTo>
                  <a:lnTo>
                    <a:pt x="264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2102C536-2302-5430-0E51-23A12AE5C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2331"/>
              <a:ext cx="91" cy="960"/>
            </a:xfrm>
            <a:custGeom>
              <a:avLst/>
              <a:gdLst>
                <a:gd name="T0" fmla="*/ 0 w 91"/>
                <a:gd name="T1" fmla="*/ 960 h 960"/>
                <a:gd name="T2" fmla="*/ 0 w 91"/>
                <a:gd name="T3" fmla="*/ 64 h 960"/>
                <a:gd name="T4" fmla="*/ 91 w 91"/>
                <a:gd name="T5" fmla="*/ 0 h 960"/>
                <a:gd name="T6" fmla="*/ 91 w 91"/>
                <a:gd name="T7" fmla="*/ 896 h 960"/>
                <a:gd name="T8" fmla="*/ 0 w 91"/>
                <a:gd name="T9" fmla="*/ 960 h 9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960">
                  <a:moveTo>
                    <a:pt x="0" y="960"/>
                  </a:moveTo>
                  <a:lnTo>
                    <a:pt x="0" y="64"/>
                  </a:lnTo>
                  <a:lnTo>
                    <a:pt x="91" y="0"/>
                  </a:lnTo>
                  <a:lnTo>
                    <a:pt x="91" y="896"/>
                  </a:lnTo>
                  <a:lnTo>
                    <a:pt x="0" y="96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3BDF4E43-FC70-3867-AB66-04B42BFB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" y="2331"/>
              <a:ext cx="2642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CH" altLang="de-DE" dirty="0"/>
            </a:p>
          </p:txBody>
        </p:sp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07AC4365-A345-0AD4-DCF3-251D5E23A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3227"/>
              <a:ext cx="2733" cy="64"/>
            </a:xfrm>
            <a:custGeom>
              <a:avLst/>
              <a:gdLst>
                <a:gd name="T0" fmla="*/ 0 w 512"/>
                <a:gd name="T1" fmla="*/ 2147483647 h 12"/>
                <a:gd name="T2" fmla="*/ 2147483647 w 512"/>
                <a:gd name="T3" fmla="*/ 0 h 12"/>
                <a:gd name="T4" fmla="*/ 2147483647 w 512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2" h="12">
                  <a:moveTo>
                    <a:pt x="0" y="12"/>
                  </a:moveTo>
                  <a:lnTo>
                    <a:pt x="17" y="0"/>
                  </a:lnTo>
                  <a:lnTo>
                    <a:pt x="51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B33A3C9F-9379-C428-719D-97A02B5E8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2779"/>
              <a:ext cx="2733" cy="64"/>
            </a:xfrm>
            <a:custGeom>
              <a:avLst/>
              <a:gdLst>
                <a:gd name="T0" fmla="*/ 0 w 512"/>
                <a:gd name="T1" fmla="*/ 2147483647 h 12"/>
                <a:gd name="T2" fmla="*/ 2147483647 w 512"/>
                <a:gd name="T3" fmla="*/ 0 h 12"/>
                <a:gd name="T4" fmla="*/ 2147483647 w 512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2" h="12">
                  <a:moveTo>
                    <a:pt x="0" y="12"/>
                  </a:moveTo>
                  <a:lnTo>
                    <a:pt x="17" y="0"/>
                  </a:lnTo>
                  <a:lnTo>
                    <a:pt x="51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id="{571D9C6A-A34F-8B36-F8CC-06A543DD8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2331"/>
              <a:ext cx="2733" cy="64"/>
            </a:xfrm>
            <a:custGeom>
              <a:avLst/>
              <a:gdLst>
                <a:gd name="T0" fmla="*/ 0 w 512"/>
                <a:gd name="T1" fmla="*/ 2147483647 h 12"/>
                <a:gd name="T2" fmla="*/ 2147483647 w 512"/>
                <a:gd name="T3" fmla="*/ 0 h 12"/>
                <a:gd name="T4" fmla="*/ 2147483647 w 512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12" h="12">
                  <a:moveTo>
                    <a:pt x="0" y="12"/>
                  </a:moveTo>
                  <a:lnTo>
                    <a:pt x="17" y="0"/>
                  </a:lnTo>
                  <a:lnTo>
                    <a:pt x="512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1A30FB70-1B71-CA01-5355-3DADED1AA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3227"/>
              <a:ext cx="2733" cy="64"/>
            </a:xfrm>
            <a:custGeom>
              <a:avLst/>
              <a:gdLst>
                <a:gd name="T0" fmla="*/ 2733 w 2733"/>
                <a:gd name="T1" fmla="*/ 0 h 64"/>
                <a:gd name="T2" fmla="*/ 2643 w 2733"/>
                <a:gd name="T3" fmla="*/ 64 h 64"/>
                <a:gd name="T4" fmla="*/ 0 w 2733"/>
                <a:gd name="T5" fmla="*/ 64 h 64"/>
                <a:gd name="T6" fmla="*/ 91 w 2733"/>
                <a:gd name="T7" fmla="*/ 0 h 64"/>
                <a:gd name="T8" fmla="*/ 2733 w 2733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33" h="64">
                  <a:moveTo>
                    <a:pt x="2733" y="0"/>
                  </a:moveTo>
                  <a:lnTo>
                    <a:pt x="2643" y="64"/>
                  </a:lnTo>
                  <a:lnTo>
                    <a:pt x="0" y="64"/>
                  </a:lnTo>
                  <a:lnTo>
                    <a:pt x="91" y="0"/>
                  </a:lnTo>
                  <a:lnTo>
                    <a:pt x="2733" y="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5F32AE6A-1A3C-10EF-4E6C-3ED769FD8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2331"/>
              <a:ext cx="91" cy="960"/>
            </a:xfrm>
            <a:custGeom>
              <a:avLst/>
              <a:gdLst>
                <a:gd name="T0" fmla="*/ 0 w 91"/>
                <a:gd name="T1" fmla="*/ 960 h 960"/>
                <a:gd name="T2" fmla="*/ 0 w 91"/>
                <a:gd name="T3" fmla="*/ 64 h 960"/>
                <a:gd name="T4" fmla="*/ 91 w 91"/>
                <a:gd name="T5" fmla="*/ 0 h 960"/>
                <a:gd name="T6" fmla="*/ 91 w 91"/>
                <a:gd name="T7" fmla="*/ 896 h 960"/>
                <a:gd name="T8" fmla="*/ 0 w 91"/>
                <a:gd name="T9" fmla="*/ 960 h 9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960">
                  <a:moveTo>
                    <a:pt x="0" y="960"/>
                  </a:moveTo>
                  <a:lnTo>
                    <a:pt x="0" y="64"/>
                  </a:lnTo>
                  <a:lnTo>
                    <a:pt x="91" y="0"/>
                  </a:lnTo>
                  <a:lnTo>
                    <a:pt x="91" y="896"/>
                  </a:lnTo>
                  <a:lnTo>
                    <a:pt x="0" y="96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DAB6D33B-8933-E3C4-B11B-E8862DF0A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" y="2331"/>
              <a:ext cx="2642" cy="89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CH" altLang="de-DE" dirty="0"/>
            </a:p>
          </p:txBody>
        </p:sp>
        <p:sp>
          <p:nvSpPr>
            <p:cNvPr id="13" name="Freeform 19">
              <a:extLst>
                <a:ext uri="{FF2B5EF4-FFF2-40B4-BE49-F238E27FC236}">
                  <a16:creationId xmlns:a16="http://schemas.microsoft.com/office/drawing/2014/main" id="{082BFB50-B602-EAB5-1BF3-7C1E26D49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" y="2331"/>
              <a:ext cx="90" cy="960"/>
            </a:xfrm>
            <a:custGeom>
              <a:avLst/>
              <a:gdLst>
                <a:gd name="T0" fmla="*/ 0 w 90"/>
                <a:gd name="T1" fmla="*/ 960 h 960"/>
                <a:gd name="T2" fmla="*/ 0 w 90"/>
                <a:gd name="T3" fmla="*/ 64 h 960"/>
                <a:gd name="T4" fmla="*/ 90 w 90"/>
                <a:gd name="T5" fmla="*/ 0 h 960"/>
                <a:gd name="T6" fmla="*/ 90 w 90"/>
                <a:gd name="T7" fmla="*/ 896 h 960"/>
                <a:gd name="T8" fmla="*/ 0 w 90"/>
                <a:gd name="T9" fmla="*/ 960 h 9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" h="960">
                  <a:moveTo>
                    <a:pt x="0" y="960"/>
                  </a:moveTo>
                  <a:lnTo>
                    <a:pt x="0" y="64"/>
                  </a:lnTo>
                  <a:lnTo>
                    <a:pt x="90" y="0"/>
                  </a:lnTo>
                  <a:lnTo>
                    <a:pt x="90" y="896"/>
                  </a:lnTo>
                  <a:lnTo>
                    <a:pt x="0" y="960"/>
                  </a:lnTo>
                  <a:close/>
                </a:path>
              </a:pathLst>
            </a:custGeom>
            <a:solidFill>
              <a:srgbClr val="5E7072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4" name="Rectangle 20">
              <a:extLst>
                <a:ext uri="{FF2B5EF4-FFF2-40B4-BE49-F238E27FC236}">
                  <a16:creationId xmlns:a16="http://schemas.microsoft.com/office/drawing/2014/main" id="{FC68AC13-0D5E-512D-2660-633B57796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2395"/>
              <a:ext cx="267" cy="896"/>
            </a:xfrm>
            <a:prstGeom prst="rect">
              <a:avLst/>
            </a:prstGeom>
            <a:solidFill>
              <a:srgbClr val="BBE0E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CH" altLang="de-DE" dirty="0"/>
            </a:p>
          </p:txBody>
        </p:sp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4C9A3E87-9B49-F8F9-EA39-544F859B2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" y="2331"/>
              <a:ext cx="357" cy="64"/>
            </a:xfrm>
            <a:custGeom>
              <a:avLst/>
              <a:gdLst>
                <a:gd name="T0" fmla="*/ 267 w 357"/>
                <a:gd name="T1" fmla="*/ 64 h 64"/>
                <a:gd name="T2" fmla="*/ 357 w 357"/>
                <a:gd name="T3" fmla="*/ 0 h 64"/>
                <a:gd name="T4" fmla="*/ 90 w 357"/>
                <a:gd name="T5" fmla="*/ 0 h 64"/>
                <a:gd name="T6" fmla="*/ 0 w 357"/>
                <a:gd name="T7" fmla="*/ 64 h 64"/>
                <a:gd name="T8" fmla="*/ 267 w 357"/>
                <a:gd name="T9" fmla="*/ 6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7" h="64">
                  <a:moveTo>
                    <a:pt x="267" y="64"/>
                  </a:moveTo>
                  <a:lnTo>
                    <a:pt x="357" y="0"/>
                  </a:lnTo>
                  <a:lnTo>
                    <a:pt x="90" y="0"/>
                  </a:lnTo>
                  <a:lnTo>
                    <a:pt x="0" y="64"/>
                  </a:lnTo>
                  <a:lnTo>
                    <a:pt x="267" y="64"/>
                  </a:lnTo>
                  <a:close/>
                </a:path>
              </a:pathLst>
            </a:custGeom>
            <a:solidFill>
              <a:srgbClr val="8CA8AA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B6AA3932-8D90-1CA0-74F2-39570AF0E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0" y="2597"/>
              <a:ext cx="91" cy="694"/>
            </a:xfrm>
            <a:custGeom>
              <a:avLst/>
              <a:gdLst>
                <a:gd name="T0" fmla="*/ 0 w 91"/>
                <a:gd name="T1" fmla="*/ 694 h 694"/>
                <a:gd name="T2" fmla="*/ 0 w 91"/>
                <a:gd name="T3" fmla="*/ 70 h 694"/>
                <a:gd name="T4" fmla="*/ 91 w 91"/>
                <a:gd name="T5" fmla="*/ 0 h 694"/>
                <a:gd name="T6" fmla="*/ 91 w 91"/>
                <a:gd name="T7" fmla="*/ 630 h 694"/>
                <a:gd name="T8" fmla="*/ 0 w 91"/>
                <a:gd name="T9" fmla="*/ 694 h 6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694">
                  <a:moveTo>
                    <a:pt x="0" y="694"/>
                  </a:moveTo>
                  <a:lnTo>
                    <a:pt x="0" y="70"/>
                  </a:lnTo>
                  <a:lnTo>
                    <a:pt x="91" y="0"/>
                  </a:lnTo>
                  <a:lnTo>
                    <a:pt x="91" y="630"/>
                  </a:lnTo>
                  <a:lnTo>
                    <a:pt x="0" y="694"/>
                  </a:lnTo>
                  <a:close/>
                </a:path>
              </a:pathLst>
            </a:custGeom>
            <a:solidFill>
              <a:srgbClr val="5E7072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CF07088D-2765-3FA9-F641-16AFC8AAF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9" y="2667"/>
              <a:ext cx="261" cy="624"/>
            </a:xfrm>
            <a:prstGeom prst="rect">
              <a:avLst/>
            </a:prstGeom>
            <a:solidFill>
              <a:srgbClr val="BBE0E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CH" altLang="de-DE" dirty="0"/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F4148602-99F7-CE38-E4C1-646069CFE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" y="2597"/>
              <a:ext cx="352" cy="70"/>
            </a:xfrm>
            <a:custGeom>
              <a:avLst/>
              <a:gdLst>
                <a:gd name="T0" fmla="*/ 261 w 352"/>
                <a:gd name="T1" fmla="*/ 70 h 70"/>
                <a:gd name="T2" fmla="*/ 352 w 352"/>
                <a:gd name="T3" fmla="*/ 0 h 70"/>
                <a:gd name="T4" fmla="*/ 90 w 352"/>
                <a:gd name="T5" fmla="*/ 0 h 70"/>
                <a:gd name="T6" fmla="*/ 0 w 352"/>
                <a:gd name="T7" fmla="*/ 70 h 70"/>
                <a:gd name="T8" fmla="*/ 261 w 352"/>
                <a:gd name="T9" fmla="*/ 7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2" h="70">
                  <a:moveTo>
                    <a:pt x="261" y="70"/>
                  </a:moveTo>
                  <a:lnTo>
                    <a:pt x="352" y="0"/>
                  </a:lnTo>
                  <a:lnTo>
                    <a:pt x="90" y="0"/>
                  </a:lnTo>
                  <a:lnTo>
                    <a:pt x="0" y="70"/>
                  </a:lnTo>
                  <a:lnTo>
                    <a:pt x="261" y="70"/>
                  </a:lnTo>
                  <a:close/>
                </a:path>
              </a:pathLst>
            </a:custGeom>
            <a:solidFill>
              <a:srgbClr val="8CA8AA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B80CFBCA-77F2-E4BA-80C1-CAFB046B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" y="2779"/>
              <a:ext cx="91" cy="512"/>
            </a:xfrm>
            <a:custGeom>
              <a:avLst/>
              <a:gdLst>
                <a:gd name="T0" fmla="*/ 0 w 91"/>
                <a:gd name="T1" fmla="*/ 512 h 512"/>
                <a:gd name="T2" fmla="*/ 0 w 91"/>
                <a:gd name="T3" fmla="*/ 64 h 512"/>
                <a:gd name="T4" fmla="*/ 91 w 91"/>
                <a:gd name="T5" fmla="*/ 0 h 512"/>
                <a:gd name="T6" fmla="*/ 91 w 91"/>
                <a:gd name="T7" fmla="*/ 448 h 512"/>
                <a:gd name="T8" fmla="*/ 0 w 91"/>
                <a:gd name="T9" fmla="*/ 512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" h="512">
                  <a:moveTo>
                    <a:pt x="0" y="512"/>
                  </a:moveTo>
                  <a:lnTo>
                    <a:pt x="0" y="64"/>
                  </a:lnTo>
                  <a:lnTo>
                    <a:pt x="91" y="0"/>
                  </a:lnTo>
                  <a:lnTo>
                    <a:pt x="91" y="448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5E7072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04A88AF5-1D88-F454-8A2B-258F6349E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2843"/>
              <a:ext cx="261" cy="448"/>
            </a:xfrm>
            <a:prstGeom prst="rect">
              <a:avLst/>
            </a:prstGeom>
            <a:solidFill>
              <a:srgbClr val="BBE0E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CH" altLang="de-DE" dirty="0"/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FD46AB70-DD91-7F6F-4F64-AC1A1F6FD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2779"/>
              <a:ext cx="352" cy="64"/>
            </a:xfrm>
            <a:custGeom>
              <a:avLst/>
              <a:gdLst>
                <a:gd name="T0" fmla="*/ 261 w 352"/>
                <a:gd name="T1" fmla="*/ 64 h 64"/>
                <a:gd name="T2" fmla="*/ 352 w 352"/>
                <a:gd name="T3" fmla="*/ 0 h 64"/>
                <a:gd name="T4" fmla="*/ 90 w 352"/>
                <a:gd name="T5" fmla="*/ 0 h 64"/>
                <a:gd name="T6" fmla="*/ 0 w 352"/>
                <a:gd name="T7" fmla="*/ 64 h 64"/>
                <a:gd name="T8" fmla="*/ 261 w 352"/>
                <a:gd name="T9" fmla="*/ 64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2" h="64">
                  <a:moveTo>
                    <a:pt x="261" y="64"/>
                  </a:moveTo>
                  <a:lnTo>
                    <a:pt x="352" y="0"/>
                  </a:lnTo>
                  <a:lnTo>
                    <a:pt x="90" y="0"/>
                  </a:lnTo>
                  <a:lnTo>
                    <a:pt x="0" y="64"/>
                  </a:lnTo>
                  <a:lnTo>
                    <a:pt x="261" y="64"/>
                  </a:lnTo>
                  <a:close/>
                </a:path>
              </a:pathLst>
            </a:custGeom>
            <a:solidFill>
              <a:srgbClr val="8CA8AA"/>
            </a:solidFill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22" name="Line 28">
              <a:extLst>
                <a:ext uri="{FF2B5EF4-FFF2-40B4-BE49-F238E27FC236}">
                  <a16:creationId xmlns:a16="http://schemas.microsoft.com/office/drawing/2014/main" id="{0BCDA85A-C7DF-8ED6-5B6C-F05A11EB82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9" y="2395"/>
              <a:ext cx="1" cy="89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23" name="Line 29">
              <a:extLst>
                <a:ext uri="{FF2B5EF4-FFF2-40B4-BE49-F238E27FC236}">
                  <a16:creationId xmlns:a16="http://schemas.microsoft.com/office/drawing/2014/main" id="{4FD120BC-F7E6-509F-AB67-B533911C5F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3" y="3291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24" name="Line 30">
              <a:extLst>
                <a:ext uri="{FF2B5EF4-FFF2-40B4-BE49-F238E27FC236}">
                  <a16:creationId xmlns:a16="http://schemas.microsoft.com/office/drawing/2014/main" id="{56407978-76DF-4369-E3C8-3BCB0BE73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3" y="2843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25" name="Line 31">
              <a:extLst>
                <a:ext uri="{FF2B5EF4-FFF2-40B4-BE49-F238E27FC236}">
                  <a16:creationId xmlns:a16="http://schemas.microsoft.com/office/drawing/2014/main" id="{4962466B-44AD-C575-6BBB-9B161F1719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43" y="2395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26" name="Rectangle 32">
              <a:extLst>
                <a:ext uri="{FF2B5EF4-FFF2-40B4-BE49-F238E27FC236}">
                  <a16:creationId xmlns:a16="http://schemas.microsoft.com/office/drawing/2014/main" id="{18995D52-7783-71EB-D6B8-2BA60FD7A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" y="3200"/>
              <a:ext cx="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b="1" dirty="0"/>
                <a:t>0</a:t>
              </a:r>
              <a:endParaRPr lang="de-DE" altLang="de-DE" sz="2400" b="1" dirty="0"/>
            </a:p>
          </p:txBody>
        </p:sp>
        <p:sp>
          <p:nvSpPr>
            <p:cNvPr id="27" name="Rectangle 33">
              <a:extLst>
                <a:ext uri="{FF2B5EF4-FFF2-40B4-BE49-F238E27FC236}">
                  <a16:creationId xmlns:a16="http://schemas.microsoft.com/office/drawing/2014/main" id="{C2FCA865-A34B-A9D0-51CF-A55C405AD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" y="2752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b="1" dirty="0"/>
                <a:t>50</a:t>
              </a:r>
              <a:endParaRPr lang="de-DE" altLang="de-DE" sz="2400" b="1" dirty="0"/>
            </a:p>
          </p:txBody>
        </p:sp>
        <p:sp>
          <p:nvSpPr>
            <p:cNvPr id="28" name="Rectangle 34">
              <a:extLst>
                <a:ext uri="{FF2B5EF4-FFF2-40B4-BE49-F238E27FC236}">
                  <a16:creationId xmlns:a16="http://schemas.microsoft.com/office/drawing/2014/main" id="{F23F8A65-E5FE-95B1-9CEB-ABD5230C08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2304"/>
              <a:ext cx="2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b="1" dirty="0"/>
                <a:t>100</a:t>
              </a:r>
              <a:endParaRPr lang="de-DE" altLang="de-DE" sz="2400" b="1" dirty="0"/>
            </a:p>
          </p:txBody>
        </p:sp>
        <p:sp>
          <p:nvSpPr>
            <p:cNvPr id="29" name="Line 35">
              <a:extLst>
                <a:ext uri="{FF2B5EF4-FFF2-40B4-BE49-F238E27FC236}">
                  <a16:creationId xmlns:a16="http://schemas.microsoft.com/office/drawing/2014/main" id="{56F41412-B961-1B11-FA1A-C648DBF41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" y="3291"/>
              <a:ext cx="2643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30" name="Line 36">
              <a:extLst>
                <a:ext uri="{FF2B5EF4-FFF2-40B4-BE49-F238E27FC236}">
                  <a16:creationId xmlns:a16="http://schemas.microsoft.com/office/drawing/2014/main" id="{CE037C09-038E-0552-812F-DACAB3076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9" y="3291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31" name="Line 37">
              <a:extLst>
                <a:ext uri="{FF2B5EF4-FFF2-40B4-BE49-F238E27FC236}">
                  <a16:creationId xmlns:a16="http://schemas.microsoft.com/office/drawing/2014/main" id="{C3AB7259-3B76-A2B9-9634-F4ECD9C0D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1" y="3291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6144" name="Line 38">
              <a:extLst>
                <a:ext uri="{FF2B5EF4-FFF2-40B4-BE49-F238E27FC236}">
                  <a16:creationId xmlns:a16="http://schemas.microsoft.com/office/drawing/2014/main" id="{2D1D4E95-72F9-8932-32C1-9589E971D2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3" y="3291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6145" name="Line 39">
              <a:extLst>
                <a:ext uri="{FF2B5EF4-FFF2-40B4-BE49-F238E27FC236}">
                  <a16:creationId xmlns:a16="http://schemas.microsoft.com/office/drawing/2014/main" id="{449BABF5-6691-F566-2E83-C2F0FE1BA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0" y="3291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6148" name="Line 40">
              <a:extLst>
                <a:ext uri="{FF2B5EF4-FFF2-40B4-BE49-F238E27FC236}">
                  <a16:creationId xmlns:a16="http://schemas.microsoft.com/office/drawing/2014/main" id="{CE5975D5-934B-5EF3-0C2D-5824B54868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2" y="3291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CH" dirty="0"/>
            </a:p>
          </p:txBody>
        </p:sp>
        <p:sp>
          <p:nvSpPr>
            <p:cNvPr id="6149" name="Rectangle 41">
              <a:extLst>
                <a:ext uri="{FF2B5EF4-FFF2-40B4-BE49-F238E27FC236}">
                  <a16:creationId xmlns:a16="http://schemas.microsoft.com/office/drawing/2014/main" id="{2E72C006-8C72-498A-8315-3C5E15AF6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" y="3355"/>
              <a:ext cx="1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b="1" dirty="0"/>
                <a:t>IG</a:t>
              </a:r>
            </a:p>
          </p:txBody>
        </p:sp>
        <p:sp>
          <p:nvSpPr>
            <p:cNvPr id="6150" name="Rectangle 42">
              <a:extLst>
                <a:ext uri="{FF2B5EF4-FFF2-40B4-BE49-F238E27FC236}">
                  <a16:creationId xmlns:a16="http://schemas.microsoft.com/office/drawing/2014/main" id="{3B5C1271-8C70-5163-013E-40AA17513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3355"/>
              <a:ext cx="4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b="1" dirty="0"/>
                <a:t>20% ÜG</a:t>
              </a:r>
            </a:p>
          </p:txBody>
        </p:sp>
        <p:sp>
          <p:nvSpPr>
            <p:cNvPr id="6151" name="Rectangle 43">
              <a:extLst>
                <a:ext uri="{FF2B5EF4-FFF2-40B4-BE49-F238E27FC236}">
                  <a16:creationId xmlns:a16="http://schemas.microsoft.com/office/drawing/2014/main" id="{279D4506-8FB5-6141-FD81-E69661AB3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3355"/>
              <a:ext cx="42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sz="1400" b="1" dirty="0"/>
                <a:t>30% ÜG</a:t>
              </a:r>
            </a:p>
          </p:txBody>
        </p:sp>
      </p:grpSp>
      <p:grpSp>
        <p:nvGrpSpPr>
          <p:cNvPr id="6152" name="Group 44">
            <a:extLst>
              <a:ext uri="{FF2B5EF4-FFF2-40B4-BE49-F238E27FC236}">
                <a16:creationId xmlns:a16="http://schemas.microsoft.com/office/drawing/2014/main" id="{C33C56EB-40F2-FA28-C436-4F23B2D07521}"/>
              </a:ext>
            </a:extLst>
          </p:cNvPr>
          <p:cNvGrpSpPr>
            <a:grpSpLocks/>
          </p:cNvGrpSpPr>
          <p:nvPr/>
        </p:nvGrpSpPr>
        <p:grpSpPr bwMode="auto">
          <a:xfrm>
            <a:off x="3209925" y="5091162"/>
            <a:ext cx="2490788" cy="384175"/>
            <a:chOff x="941" y="3694"/>
            <a:chExt cx="1569" cy="242"/>
          </a:xfrm>
        </p:grpSpPr>
        <p:grpSp>
          <p:nvGrpSpPr>
            <p:cNvPr id="6153" name="Group 45">
              <a:extLst>
                <a:ext uri="{FF2B5EF4-FFF2-40B4-BE49-F238E27FC236}">
                  <a16:creationId xmlns:a16="http://schemas.microsoft.com/office/drawing/2014/main" id="{871E449E-0855-BD29-2CB3-569CF2CDDF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1" y="3712"/>
              <a:ext cx="1569" cy="224"/>
              <a:chOff x="4132" y="2859"/>
              <a:chExt cx="1569" cy="224"/>
            </a:xfrm>
          </p:grpSpPr>
          <p:sp>
            <p:nvSpPr>
              <p:cNvPr id="6155" name="Rectangle 46">
                <a:extLst>
                  <a:ext uri="{FF2B5EF4-FFF2-40B4-BE49-F238E27FC236}">
                    <a16:creationId xmlns:a16="http://schemas.microsoft.com/office/drawing/2014/main" id="{AD481E95-DBE2-D290-6D18-B6ED450CD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2" y="2859"/>
                <a:ext cx="1569" cy="224"/>
              </a:xfrm>
              <a:prstGeom prst="rect">
                <a:avLst/>
              </a:prstGeom>
              <a:noFill/>
              <a:ln w="7938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CH" altLang="de-DE" dirty="0"/>
              </a:p>
            </p:txBody>
          </p:sp>
          <p:sp>
            <p:nvSpPr>
              <p:cNvPr id="6156" name="Rectangle 47">
                <a:extLst>
                  <a:ext uri="{FF2B5EF4-FFF2-40B4-BE49-F238E27FC236}">
                    <a16:creationId xmlns:a16="http://schemas.microsoft.com/office/drawing/2014/main" id="{1EC73CD1-351F-675E-B9CD-9E1509A5F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0" y="2933"/>
                <a:ext cx="101" cy="102"/>
              </a:xfrm>
              <a:prstGeom prst="rect">
                <a:avLst/>
              </a:prstGeom>
              <a:solidFill>
                <a:srgbClr val="BBE0E3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CH" altLang="de-DE" dirty="0"/>
              </a:p>
            </p:txBody>
          </p:sp>
        </p:grpSp>
        <p:sp>
          <p:nvSpPr>
            <p:cNvPr id="6154" name="Rectangle 48">
              <a:extLst>
                <a:ext uri="{FF2B5EF4-FFF2-40B4-BE49-F238E27FC236}">
                  <a16:creationId xmlns:a16="http://schemas.microsoft.com/office/drawing/2014/main" id="{970A1304-4DD2-80CE-72D3-47AC14620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" y="3694"/>
              <a:ext cx="112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de-DE" altLang="de-DE" dirty="0"/>
                <a:t>Lebenserwartung</a:t>
              </a:r>
              <a:endParaRPr lang="de-DE" altLang="de-DE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15730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Die Übergewichtsepidemie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Wir könnten es richtig machen!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Verbannen Sie jede Eile bei Tisch - Wählen Sie Genuss und Qualität</a:t>
            </a:r>
          </a:p>
          <a:p>
            <a:pPr marL="0" indent="0"/>
            <a:r>
              <a:rPr lang="de-DE" sz="1600" dirty="0"/>
              <a:t>  Verzichten Sie auf jede Diät</a:t>
            </a:r>
          </a:p>
          <a:p>
            <a:pPr marL="0" indent="0"/>
            <a:r>
              <a:rPr lang="de-DE" sz="1600" dirty="0"/>
              <a:t>  Gönnen Sie sich täglich eine warme Mahlzeit</a:t>
            </a:r>
          </a:p>
          <a:p>
            <a:pPr marL="0" indent="0"/>
            <a:r>
              <a:rPr lang="de-DE" sz="1600" dirty="0"/>
              <a:t>  Bleiben Sie cool. Machen Sie die Ernährung nicht zum Problem</a:t>
            </a:r>
          </a:p>
          <a:p>
            <a:pPr marL="0" indent="0"/>
            <a:r>
              <a:rPr lang="de-DE" sz="1600" dirty="0"/>
              <a:t>  Zeigen Sie sich souverän im Umgang mit Ihrer Zeit</a:t>
            </a:r>
          </a:p>
          <a:p>
            <a:pPr marL="0" indent="0"/>
            <a:r>
              <a:rPr lang="de-DE" sz="1600" dirty="0"/>
              <a:t>  Setzen Sie sich zum Essen, auch wenn‘s nur für einen kleinen Imbiss ist </a:t>
            </a:r>
            <a:br>
              <a:rPr lang="de-DE" sz="1600" dirty="0"/>
            </a:br>
            <a:r>
              <a:rPr lang="de-DE" sz="1600" dirty="0"/>
              <a:t>    oder setzen Sie sich mit anderen zu Tisch</a:t>
            </a:r>
          </a:p>
          <a:p>
            <a:pPr marL="0" indent="0"/>
            <a:r>
              <a:rPr lang="de-DE" sz="1600" dirty="0"/>
              <a:t>  Machen Sie andern Freude mit Essen: Verschenken und teilen Sie es </a:t>
            </a:r>
          </a:p>
          <a:p>
            <a:pPr marL="0" indent="0"/>
            <a:r>
              <a:rPr lang="de-DE" sz="1600" dirty="0"/>
              <a:t>  Seien Sie achtsam - Leben Sie im Hier und Jetzt</a:t>
            </a:r>
          </a:p>
          <a:p>
            <a:pPr marL="0" indent="0"/>
            <a:r>
              <a:rPr lang="de-DE" sz="1600" dirty="0"/>
              <a:t>  Essen bringt Lust und Ästhetik in den Alltag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81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latin typeface="Arial" charset="0"/>
              </a:rPr>
              <a:t>XLS: Von XL bis S</a:t>
            </a:r>
            <a:endParaRPr lang="de-DE" altLang="de-DE" dirty="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von XL bis S - Das Management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Optimierung des Therapieerfolgs durch multimodale Interventionsansätze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Begleitetes Ernährungsmanagement</a:t>
            </a:r>
          </a:p>
          <a:p>
            <a:pPr marL="0" indent="0"/>
            <a:r>
              <a:rPr lang="de-DE" sz="1600" dirty="0"/>
              <a:t>  Gewichtsreduktion und -stabilisierung </a:t>
            </a:r>
          </a:p>
          <a:p>
            <a:pPr marL="0" indent="0"/>
            <a:r>
              <a:rPr lang="de-DE" sz="1600" dirty="0"/>
              <a:t>  Sport</a:t>
            </a:r>
          </a:p>
          <a:p>
            <a:pPr marL="0" indent="0"/>
            <a:r>
              <a:rPr lang="de-DE" sz="1600" dirty="0"/>
              <a:t>  Steigerung der Gewichtsabnahme und des allgemeinen Wohlbefindens</a:t>
            </a:r>
          </a:p>
          <a:p>
            <a:pPr marL="0" indent="0"/>
            <a:r>
              <a:rPr lang="de-DE" sz="1600" dirty="0"/>
              <a:t>  Kognitive Verhaltenstherapie</a:t>
            </a:r>
          </a:p>
          <a:p>
            <a:pPr marL="0" indent="0"/>
            <a:r>
              <a:rPr lang="de-DE" sz="1600" dirty="0"/>
              <a:t>  Modifikation ungünstiger und Stabilisierung neu erlernter, günstigerer </a:t>
            </a:r>
            <a:br>
              <a:rPr lang="de-DE" sz="1600" dirty="0"/>
            </a:br>
            <a:r>
              <a:rPr lang="de-DE" sz="1600" dirty="0"/>
              <a:t>    Ernährungs- und Bewegungsgewohnheiten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                                         X:   xsund</a:t>
            </a:r>
            <a:br>
              <a:rPr lang="de-DE" sz="1600" dirty="0"/>
            </a:br>
            <a:r>
              <a:rPr lang="de-DE" sz="1600" dirty="0"/>
              <a:t>                                                  L:   leicht</a:t>
            </a:r>
            <a:br>
              <a:rPr lang="de-DE" sz="1600" dirty="0"/>
            </a:br>
            <a:r>
              <a:rPr lang="de-DE" sz="1600" dirty="0"/>
              <a:t>                                                  S:   straff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615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von XL bis S - Das Management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EINE VISION - EIN ZIEL - EIN WEG: ICH KANN - ICH WILL - JETZT! </a:t>
            </a:r>
            <a:br>
              <a:rPr lang="de-DE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Ernährung</a:t>
            </a:r>
          </a:p>
          <a:p>
            <a:pPr marL="0" indent="0"/>
            <a:r>
              <a:rPr lang="de-DE" sz="1600" dirty="0"/>
              <a:t>  Bewegung</a:t>
            </a:r>
          </a:p>
          <a:p>
            <a:pPr marL="0" indent="0"/>
            <a:r>
              <a:rPr lang="de-DE" sz="1600" dirty="0"/>
              <a:t>  Schlaf</a:t>
            </a:r>
          </a:p>
          <a:p>
            <a:pPr marL="0" indent="0"/>
            <a:r>
              <a:rPr lang="de-DE" sz="1600" dirty="0"/>
              <a:t>  Psyche</a:t>
            </a:r>
          </a:p>
          <a:p>
            <a:pPr marL="0" indent="0"/>
            <a:r>
              <a:rPr lang="de-DE" sz="1600" dirty="0"/>
              <a:t>  Motivation </a:t>
            </a:r>
            <a:br>
              <a:rPr lang="de-DE" sz="1600" dirty="0"/>
            </a:br>
            <a:r>
              <a:rPr lang="de-DE" sz="1600" dirty="0"/>
              <a:t>    XLS Software</a:t>
            </a:r>
            <a:br>
              <a:rPr lang="de-DE" sz="1600" dirty="0"/>
            </a:br>
            <a:r>
              <a:rPr lang="de-DE" sz="1600" dirty="0"/>
              <a:t>       Trainingszeiten / Kalorienberechnung</a:t>
            </a:r>
          </a:p>
          <a:p>
            <a:pPr marL="0" indent="0"/>
            <a:r>
              <a:rPr lang="de-DE" sz="1600" dirty="0"/>
              <a:t>  Unterstützung</a:t>
            </a:r>
          </a:p>
          <a:p>
            <a:pPr marL="0" indent="0"/>
            <a:r>
              <a:rPr lang="de-DE" sz="1600" dirty="0"/>
              <a:t>  Sattmachende Nahrungsergänzung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Schweizer Familie 12/2009 - Tanja</a:t>
            </a: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4" descr="\\Server\Fotos\JPG Praxis\Patientendaten\Tanja vorher nachher2_D.jpg">
            <a:extLst>
              <a:ext uri="{FF2B5EF4-FFF2-40B4-BE49-F238E27FC236}">
                <a16:creationId xmlns:a16="http://schemas.microsoft.com/office/drawing/2014/main" id="{ADD93EB1-4F6C-8A3F-8098-B0EEDE08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42219"/>
            <a:ext cx="3671888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35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Gewicht reduzieren - Gewicht halten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Neue Wege suchen und nicht mit der Masse gehen</a:t>
            </a:r>
            <a:br>
              <a:rPr lang="de-CH" sz="1800" b="1" dirty="0"/>
            </a:br>
            <a:endParaRPr lang="de-CH" sz="1800" b="1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CD347D-3138-8176-A88E-57F0D2F38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738" y="1673200"/>
            <a:ext cx="3822523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399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von XL bis S - Das Management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Tanja: «Ich habe es geschafft»! </a:t>
            </a:r>
            <a:br>
              <a:rPr lang="de-DE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Mit Disziplin, aber auch mit kleinen Sünden - 5 Tage mit Mass und 2 Tage mit Genuss!  </a:t>
            </a:r>
          </a:p>
          <a:p>
            <a:pPr marL="0" indent="0"/>
            <a:r>
              <a:rPr lang="de-DE" sz="1600" dirty="0"/>
              <a:t>  Nach genau 407 Tagen: 55 kg abgenommen: Tanja halbiert!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Ehemann von Tanja </a:t>
            </a:r>
          </a:p>
        </p:txBody>
      </p:sp>
      <p:pic>
        <p:nvPicPr>
          <p:cNvPr id="3" name="Picture 3" descr="tanja55">
            <a:extLst>
              <a:ext uri="{FF2B5EF4-FFF2-40B4-BE49-F238E27FC236}">
                <a16:creationId xmlns:a16="http://schemas.microsoft.com/office/drawing/2014/main" id="{9277E49E-C8FC-24C0-9106-F74142AD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3678238"/>
            <a:ext cx="20669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\\Server\Fotos\JPG Praxis\Adipositas\XLS\Tanjavergleich_D.jpg">
            <a:extLst>
              <a:ext uri="{FF2B5EF4-FFF2-40B4-BE49-F238E27FC236}">
                <a16:creationId xmlns:a16="http://schemas.microsoft.com/office/drawing/2014/main" id="{87A07AC8-C99E-AD33-5D58-44F19F8B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2924175"/>
            <a:ext cx="5380038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7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Eingabe der persönlichen Daten mit PAL-Wert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4" descr="\\Server\Fotos\JPG Praxis\Adipositas\XLS JPG\GEB1.jpg">
            <a:extLst>
              <a:ext uri="{FF2B5EF4-FFF2-40B4-BE49-F238E27FC236}">
                <a16:creationId xmlns:a16="http://schemas.microsoft.com/office/drawing/2014/main" id="{7C73D4AC-D310-5710-6805-E6CC8E16E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700213"/>
            <a:ext cx="5716587" cy="4333875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12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PAL-Wert Tabelle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GEB2.jpg">
            <a:extLst>
              <a:ext uri="{FF2B5EF4-FFF2-40B4-BE49-F238E27FC236}">
                <a16:creationId xmlns:a16="http://schemas.microsoft.com/office/drawing/2014/main" id="{BA9B309E-B683-5075-B18D-6BF24F692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700213"/>
            <a:ext cx="5340350" cy="4348162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82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Prozentuale Verteilung individuell gestalten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GEB5.jpg">
            <a:extLst>
              <a:ext uri="{FF2B5EF4-FFF2-40B4-BE49-F238E27FC236}">
                <a16:creationId xmlns:a16="http://schemas.microsoft.com/office/drawing/2014/main" id="{4147D64A-0A58-E084-6B3E-D117C2AD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405063"/>
            <a:ext cx="7189788" cy="2451100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20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Eingabe der Werte aus der Fettmessung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GEB4.jpg">
            <a:extLst>
              <a:ext uri="{FF2B5EF4-FFF2-40B4-BE49-F238E27FC236}">
                <a16:creationId xmlns:a16="http://schemas.microsoft.com/office/drawing/2014/main" id="{0F9B0D7F-9558-04CE-48D6-0619B38F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43138"/>
            <a:ext cx="6819900" cy="3328987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60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Berechnung des persönlichen Eiweissbedarfs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GEB6.jpg">
            <a:extLst>
              <a:ext uri="{FF2B5EF4-FFF2-40B4-BE49-F238E27FC236}">
                <a16:creationId xmlns:a16="http://schemas.microsoft.com/office/drawing/2014/main" id="{226D8FE1-FA81-6A57-6594-212124C99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2205038"/>
            <a:ext cx="7019925" cy="3352800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083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Eingabe von Körpergewicht, Bauchumfang, Hüftumfang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Monat3.jpg">
            <a:extLst>
              <a:ext uri="{FF2B5EF4-FFF2-40B4-BE49-F238E27FC236}">
                <a16:creationId xmlns:a16="http://schemas.microsoft.com/office/drawing/2014/main" id="{BDD1E7A8-3D91-AF23-F316-62CF972E7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213475" cy="4321175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10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Monatsübersicht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DE" sz="1800" b="1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Monat1.jpg">
            <a:extLst>
              <a:ext uri="{FF2B5EF4-FFF2-40B4-BE49-F238E27FC236}">
                <a16:creationId xmlns:a16="http://schemas.microsoft.com/office/drawing/2014/main" id="{91298244-59F9-11AF-5520-3C3A2469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1700213"/>
            <a:ext cx="5665787" cy="4310062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76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Jahresübersicht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Jahr1.jpg">
            <a:extLst>
              <a:ext uri="{FF2B5EF4-FFF2-40B4-BE49-F238E27FC236}">
                <a16:creationId xmlns:a16="http://schemas.microsoft.com/office/drawing/2014/main" id="{038C9E6D-F91B-3C70-AF99-C061044E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700213"/>
            <a:ext cx="5568950" cy="4305300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20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Gewichtsschwankungen (Monat)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Monat4.jpg">
            <a:extLst>
              <a:ext uri="{FF2B5EF4-FFF2-40B4-BE49-F238E27FC236}">
                <a16:creationId xmlns:a16="http://schemas.microsoft.com/office/drawing/2014/main" id="{D08AD92D-656B-4C3D-FEBB-5FD75F0E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700213"/>
            <a:ext cx="6670675" cy="3873500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36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latin typeface="Arial" charset="0"/>
              </a:rPr>
              <a:t>Diäten im Vergleich</a:t>
            </a:r>
            <a:endParaRPr lang="de-DE" altLang="de-DE" dirty="0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Eingabe von Labordaten zur Risikoberechnung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3" name="Picture 2" descr="\\Server\Fotos\JPG Praxis\Adipositas\XLS JPG\Monat7.jpg">
            <a:extLst>
              <a:ext uri="{FF2B5EF4-FFF2-40B4-BE49-F238E27FC236}">
                <a16:creationId xmlns:a16="http://schemas.microsoft.com/office/drawing/2014/main" id="{EF339689-749F-ABD8-E6A5-C0DD83599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700213"/>
            <a:ext cx="5041900" cy="4322762"/>
          </a:xfrm>
          <a:prstGeom prst="rect">
            <a:avLst/>
          </a:prstGeom>
          <a:noFill/>
          <a:ln w="9525">
            <a:solidFill>
              <a:srgbClr val="66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90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XLS - Die Software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None/>
            </a:pPr>
            <a:r>
              <a:rPr lang="de-CH" altLang="de-DE" sz="1800" b="1" dirty="0">
                <a:solidFill>
                  <a:schemeClr val="bg2"/>
                </a:solidFill>
                <a:latin typeface="Arial" charset="0"/>
              </a:rPr>
              <a:t>115 Sportarten</a:t>
            </a:r>
          </a:p>
          <a:p>
            <a:pPr marL="0" indent="0">
              <a:buFont typeface="Times New Roman" pitchFamily="18" charset="0"/>
              <a:buNone/>
            </a:pPr>
            <a:br>
              <a:rPr lang="de-CH" sz="1800" b="1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F9B797-7C91-6C2A-E99C-CE485B530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63" y="1326198"/>
            <a:ext cx="7325747" cy="49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89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Langzeit Outcome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108826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Bewertung des Langzeit - Outcome 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Verhaltenstherapeutische Programme sind bezüglich Gewichtsreduktion allen anderen </a:t>
            </a:r>
            <a:br>
              <a:rPr lang="de-DE" sz="1600" dirty="0"/>
            </a:br>
            <a:r>
              <a:rPr lang="de-DE" sz="1600" dirty="0"/>
              <a:t>    Verfahren überlegen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Von 10 Patienten sind 2 in der Lage, den Gewichtsverlust dauerhaft (&gt;5 Jahre) zu halten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Eine erfolgreiche Adipositastherapie bedeutet immer eine langfristige Ernährungsumstellung</a:t>
            </a:r>
          </a:p>
          <a:p>
            <a:pPr marL="0" indent="0"/>
            <a:r>
              <a:rPr lang="de-DE" sz="1600" dirty="0"/>
              <a:t>  Dies benötigt Ausdauer und die Fähigkeit unserer Patienten, die Ernährungsform zu finden, </a:t>
            </a:r>
            <a:br>
              <a:rPr lang="de-DE" sz="1600" dirty="0"/>
            </a:br>
            <a:r>
              <a:rPr lang="de-DE" sz="1600" dirty="0"/>
              <a:t>    bei der persönlicher Genuss möglich ist</a:t>
            </a:r>
          </a:p>
          <a:p>
            <a:pPr marL="0" indent="0"/>
            <a:r>
              <a:rPr lang="de-DE" sz="1600" dirty="0"/>
              <a:t>  Vielleicht können wir unsere Patienten in Zukunft mit folgender Aussage unterstützen: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"Versuche keine Diät, die du nicht ein Leben lang mit Freude und Genuss einhalten </a:t>
            </a:r>
            <a:br>
              <a:rPr lang="de-DE" sz="1600" dirty="0"/>
            </a:br>
            <a:r>
              <a:rPr lang="de-DE" sz="1600" dirty="0"/>
              <a:t>        kannst!». Natalie Zumbrunn-Loosli, Ernährungsberaterin, Winterthur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46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Speicherung des Bauchfettes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Normalgewicht im Vergleich zum Typ- 2 Diabetes mit Übergewicht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Auch das Fettgewebe unterliegt einem Auf- und Abbau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EBDADD62-AD3C-E2DB-F7AD-50580A1E588B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2332038"/>
            <a:ext cx="7559675" cy="2503487"/>
            <a:chOff x="636" y="1590"/>
            <a:chExt cx="4762" cy="1577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A518A1C6-B159-F440-E81F-60A6FD981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" y="1590"/>
              <a:ext cx="2277" cy="1417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CA82A661-51B6-7667-BACF-17DA29E42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2" y="2917"/>
              <a:ext cx="66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de-DE" b="1" dirty="0">
                  <a:solidFill>
                    <a:srgbClr val="FFFFFF"/>
                  </a:solidFill>
                </a:rPr>
                <a:t>Normal</a:t>
              </a:r>
              <a:endParaRPr lang="en-US" altLang="de-DE" b="1" dirty="0">
                <a:solidFill>
                  <a:srgbClr val="FFFFFF"/>
                </a:solidFill>
                <a:sym typeface="Symbol" pitchFamily="18" charset="2"/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ED6836B7-F5C7-EF4F-9476-59F3E3A696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6" y="2917"/>
              <a:ext cx="13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de-DE" b="1" dirty="0">
                  <a:solidFill>
                    <a:srgbClr val="FFFFFF"/>
                  </a:solidFill>
                </a:rPr>
                <a:t>Type 2 Diabetes</a:t>
              </a:r>
              <a:endParaRPr lang="en-US" altLang="de-DE" b="1" dirty="0">
                <a:solidFill>
                  <a:srgbClr val="FFFFFF"/>
                </a:solidFill>
                <a:sym typeface="Symbol" pitchFamily="18" charset="2"/>
              </a:endParaRPr>
            </a:p>
          </p:txBody>
        </p:sp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9F2CA2D7-DDEC-84D7-14CC-6F91241F03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" y="1590"/>
              <a:ext cx="2277" cy="1417"/>
            </a:xfrm>
            <a:prstGeom prst="rect">
              <a:avLst/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Box 4">
            <a:extLst>
              <a:ext uri="{FF2B5EF4-FFF2-40B4-BE49-F238E27FC236}">
                <a16:creationId xmlns:a16="http://schemas.microsoft.com/office/drawing/2014/main" id="{B8FA9DF8-D46D-726A-89D3-8D8CC54F5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unbekannt</a:t>
            </a:r>
          </a:p>
        </p:txBody>
      </p:sp>
    </p:spTree>
    <p:extLst>
      <p:ext uri="{BB962C8B-B14F-4D97-AF65-F5344CB8AC3E}">
        <p14:creationId xmlns:p14="http://schemas.microsoft.com/office/powerpoint/2010/main" val="2739213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rm 2049"/>
          <p:cNvSpPr>
            <a:spLocks noGrp="1" noChangeArrowheads="1"/>
          </p:cNvSpPr>
          <p:nvPr>
            <p:ph type="ctrTitle"/>
          </p:nvPr>
        </p:nvSpPr>
        <p:spPr/>
        <p:txBody>
          <a:bodyPr wrap="square"/>
          <a:lstStyle/>
          <a:p>
            <a:pPr marL="0" indent="0" defTabSz="914400" eaLnBrk="1" hangingPunct="1"/>
            <a:r>
              <a:rPr lang="de-CH" altLang="de-DE" dirty="0">
                <a:latin typeface="Arial" charset="0"/>
              </a:rPr>
              <a:t>Bewegung bringt Regung</a:t>
            </a:r>
            <a:endParaRPr lang="de-DE" altLang="de-DE" dirty="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wäre Ihnen dieses Medikament wert?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Ein Medikament, dass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unser Herz stärkt</a:t>
            </a:r>
          </a:p>
          <a:p>
            <a:pPr marL="0" indent="0"/>
            <a:r>
              <a:rPr lang="de-DE" sz="1600" dirty="0"/>
              <a:t>  den Blutdruck senkt</a:t>
            </a:r>
          </a:p>
          <a:p>
            <a:pPr marL="0" indent="0"/>
            <a:r>
              <a:rPr lang="de-DE" sz="1600" dirty="0"/>
              <a:t>  den Blutfettspiegel günstig beeinflusst</a:t>
            </a:r>
          </a:p>
          <a:p>
            <a:pPr marL="0" indent="0"/>
            <a:r>
              <a:rPr lang="de-DE" sz="1600" dirty="0"/>
              <a:t>  die geistige Wachheit fördert</a:t>
            </a:r>
          </a:p>
          <a:p>
            <a:pPr marL="0" indent="0"/>
            <a:r>
              <a:rPr lang="de-DE" sz="1600" dirty="0"/>
              <a:t>  die Gefässe entspannt und die Durchblutung fördert</a:t>
            </a:r>
          </a:p>
          <a:p>
            <a:pPr marL="0" indent="0"/>
            <a:r>
              <a:rPr lang="de-DE" sz="1600" dirty="0"/>
              <a:t>  die Belastbarkeit von Knochen und Sehnen verbessert</a:t>
            </a:r>
          </a:p>
          <a:p>
            <a:pPr marL="0" indent="0"/>
            <a:r>
              <a:rPr lang="de-DE" sz="1600" dirty="0"/>
              <a:t>  die Muskeln wachsen lässt</a:t>
            </a:r>
          </a:p>
          <a:p>
            <a:pPr marL="0" indent="0"/>
            <a:r>
              <a:rPr lang="de-DE" sz="1600" dirty="0"/>
              <a:t>  das Leben verlängert</a:t>
            </a:r>
          </a:p>
          <a:p>
            <a:pPr marL="0" indent="0"/>
            <a:r>
              <a:rPr lang="de-DE" sz="1600" dirty="0"/>
              <a:t>  und frei ist von Nebenwirkungen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Zitat Prof. Wildor Hollmann, Sportmediziner</a:t>
            </a:r>
          </a:p>
        </p:txBody>
      </p:sp>
    </p:spTree>
    <p:extLst>
      <p:ext uri="{BB962C8B-B14F-4D97-AF65-F5344CB8AC3E}">
        <p14:creationId xmlns:p14="http://schemas.microsoft.com/office/powerpoint/2010/main" val="3102881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Eine einfache Antwort: Bewegung!</a:t>
            </a:r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Doch leider ist da das Volk anderer Meinung: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Sport ist Mord</a:t>
            </a:r>
          </a:p>
          <a:p>
            <a:pPr marL="0" indent="0"/>
            <a:r>
              <a:rPr lang="de-DE" sz="1600" dirty="0"/>
              <a:t>  Breitensport ist Massenmord</a:t>
            </a:r>
          </a:p>
          <a:p>
            <a:pPr marL="0" indent="0"/>
            <a:r>
              <a:rPr lang="de-DE" sz="1600" dirty="0"/>
              <a:t>  Arbeit macht kaputt</a:t>
            </a:r>
          </a:p>
          <a:p>
            <a:pPr marL="0" indent="0"/>
            <a:r>
              <a:rPr lang="de-DE" sz="1600" dirty="0"/>
              <a:t>  So ganz nach dem Motto: Wer nichts tut, tut nichts Falsches</a:t>
            </a:r>
            <a:br>
              <a:rPr lang="de-DE" sz="1600" dirty="0"/>
            </a:br>
            <a:br>
              <a:rPr lang="de-DE" sz="1600" dirty="0"/>
            </a:br>
            <a:br>
              <a:rPr lang="de-DE" sz="1600" dirty="0"/>
            </a:br>
            <a:r>
              <a:rPr lang="de-DE" sz="1800" b="1" dirty="0"/>
              <a:t>Das Wichtigste am Sport ist es, diesen auch zu betreiben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Zitat: Alt-Bundespräsident Richard von Weizsäcker, 2000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Zitat oben: Prof. Wildor Hollmann, Sportmediziner</a:t>
            </a:r>
          </a:p>
        </p:txBody>
      </p:sp>
    </p:spTree>
    <p:extLst>
      <p:ext uri="{BB962C8B-B14F-4D97-AF65-F5344CB8AC3E}">
        <p14:creationId xmlns:p14="http://schemas.microsoft.com/office/powerpoint/2010/main" val="2588356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Die Weisheit alter Ärzte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Gymnastik ist heilsam (Galen, griechischer Arzt)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«In der Bewegungslosigkeit aber erstickt der Mensch und die Schlacken stauen      </a:t>
            </a:r>
            <a:br>
              <a:rPr lang="de-DE" sz="1600" dirty="0"/>
            </a:br>
            <a:r>
              <a:rPr lang="de-DE" sz="1600" dirty="0"/>
              <a:t>     sich» (Maimonides, jüdischer Leibarzt des Sultans Saladin)</a:t>
            </a:r>
          </a:p>
          <a:p>
            <a:pPr marL="0" indent="0"/>
            <a:r>
              <a:rPr lang="de-DE" sz="1600" dirty="0"/>
              <a:t>  «Sintemahl die Faulheit macht den Leib stumpf, die Arbeit fest: Jene bringet ein </a:t>
            </a:r>
            <a:br>
              <a:rPr lang="de-DE" sz="1600" dirty="0"/>
            </a:br>
            <a:r>
              <a:rPr lang="de-DE" sz="1600" dirty="0"/>
              <a:t>    frühzeitig Alter, diese eine lange Jugend» (J.S. Elsholtz: Unterricht von Erhaltung </a:t>
            </a:r>
            <a:br>
              <a:rPr lang="de-DE" sz="1600" dirty="0"/>
            </a:br>
            <a:r>
              <a:rPr lang="de-DE" sz="1600" dirty="0"/>
              <a:t>    guter Gesundheit durch eine ordentliche Diät, 1682)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Dr. med. Jürg Eichhorn - Legian Beach, Bali, März 2012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0F70D4E-11B2-3905-CF43-560310BF9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588" y="3282711"/>
            <a:ext cx="4470824" cy="29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8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Alte Herren sollten nicht….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Sport ja, aber den eigenen Fähigkeiten und dem Alter angepasst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Motivation</a:t>
            </a:r>
          </a:p>
          <a:p>
            <a:pPr marL="0" indent="0"/>
            <a:r>
              <a:rPr lang="de-DE" sz="1600" dirty="0"/>
              <a:t>  Kraft</a:t>
            </a:r>
          </a:p>
          <a:p>
            <a:pPr marL="0" indent="0"/>
            <a:r>
              <a:rPr lang="de-DE" sz="1600" dirty="0"/>
              <a:t>  Ausdauer</a:t>
            </a:r>
          </a:p>
          <a:p>
            <a:pPr marL="0" indent="0"/>
            <a:r>
              <a:rPr lang="de-DE" sz="1600" dirty="0"/>
              <a:t>  Fettverbrennung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Katrin Eichhorn - 7 Bäche</a:t>
            </a:r>
          </a:p>
        </p:txBody>
      </p:sp>
      <p:pic>
        <p:nvPicPr>
          <p:cNvPr id="3" name="Picture 3" descr="sturz2">
            <a:extLst>
              <a:ext uri="{FF2B5EF4-FFF2-40B4-BE49-F238E27FC236}">
                <a16:creationId xmlns:a16="http://schemas.microsoft.com/office/drawing/2014/main" id="{3D4952C1-C202-6B6B-97DA-803881DD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57940"/>
            <a:ext cx="3505200" cy="4686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5354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Bewegungsarmut und Folgen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Eine Zusammenfassung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FDH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Picture 2" descr="D:\Daten\GSAAM München_April12\Sport\Adipositas Folgen_D.jpg">
            <a:extLst>
              <a:ext uri="{FF2B5EF4-FFF2-40B4-BE49-F238E27FC236}">
                <a16:creationId xmlns:a16="http://schemas.microsoft.com/office/drawing/2014/main" id="{0F80D976-1C02-55DB-B6C5-9ACAF52B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916113"/>
            <a:ext cx="5489575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023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Oberstes Ziel: Ausgewogenheit</a:t>
            </a:r>
            <a:endParaRPr lang="de-CH" dirty="0"/>
          </a:p>
        </p:txBody>
      </p:sp>
      <p:pic>
        <p:nvPicPr>
          <p:cNvPr id="3" name="Picture 17" descr="IMAG0069">
            <a:extLst>
              <a:ext uri="{FF2B5EF4-FFF2-40B4-BE49-F238E27FC236}">
                <a16:creationId xmlns:a16="http://schemas.microsoft.com/office/drawing/2014/main" id="{7A75D455-38E5-555F-5697-A95FC4C75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81571"/>
            <a:ext cx="81661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>
            <a:extLst>
              <a:ext uri="{FF2B5EF4-FFF2-40B4-BE49-F238E27FC236}">
                <a16:creationId xmlns:a16="http://schemas.microsoft.com/office/drawing/2014/main" id="{468595B7-7A22-82E7-D8B3-947A3E649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856" y="1672084"/>
            <a:ext cx="2347912" cy="708025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kohlenhydratreiche</a:t>
            </a:r>
            <a:br>
              <a:rPr lang="de-CH" alt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Ernährung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9A19D0CF-E6D0-DEFD-9D10-546BF8BD4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2668" y="1681609"/>
            <a:ext cx="2374900" cy="711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eiweissreiche</a:t>
            </a:r>
            <a:br>
              <a:rPr lang="de-CH" alt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Ernährung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A60E10AC-137A-F0B0-AED6-E8F0A2D3E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18" y="3307209"/>
            <a:ext cx="2347913" cy="584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Hohe </a:t>
            </a:r>
          </a:p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Insulinproduktion</a:t>
            </a: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4DD977A3-8989-959F-8BBD-08E0286D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306" y="3297684"/>
            <a:ext cx="2373312" cy="584775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Hohe Glukagonproduktion</a:t>
            </a:r>
          </a:p>
          <a:p>
            <a:pPr algn="ctr" eaLnBrk="1" hangingPunct="1"/>
            <a:endParaRPr lang="de-CH" altLang="de-DE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80FE45BE-6421-FFAD-47B9-4366CE434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868" y="3297684"/>
            <a:ext cx="2286000" cy="584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16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Insulin</a:t>
            </a:r>
          </a:p>
          <a:p>
            <a:pPr algn="ctr" eaLnBrk="1" hangingPunct="1"/>
            <a:r>
              <a:rPr lang="de-CH" altLang="de-DE" sz="16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Balance</a:t>
            </a: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89A41A54-9361-6611-515A-2639A4BCB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18" y="4480371"/>
            <a:ext cx="2347913" cy="1077218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Hungergefühl</a:t>
            </a:r>
          </a:p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Fettansammlung Metabolisches Syndrom</a:t>
            </a:r>
          </a:p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Entzündung</a:t>
            </a: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30BE47D3-A936-15B9-4D6A-54BD7AC7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868" y="4953446"/>
            <a:ext cx="2301875" cy="830263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16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Verlust</a:t>
            </a:r>
            <a:br>
              <a:rPr lang="de-CH" altLang="de-DE" sz="16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von Fett</a:t>
            </a:r>
          </a:p>
          <a:p>
            <a:pPr algn="ctr" eaLnBrk="1" hangingPunct="1"/>
            <a:r>
              <a:rPr lang="de-CH" altLang="de-DE" sz="16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Wohlbefinden</a:t>
            </a: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696D5BE6-D55E-494E-C51F-DB2EDE80A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693" y="4480371"/>
            <a:ext cx="2374900" cy="1323975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Depression, Angst</a:t>
            </a:r>
          </a:p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Anorexie</a:t>
            </a:r>
          </a:p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Alkoholismus</a:t>
            </a:r>
            <a:b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Muskelschwund</a:t>
            </a:r>
          </a:p>
          <a:p>
            <a:pPr algn="ctr" eaLnBrk="1" hangingPunct="1"/>
            <a:r>
              <a:rPr lang="de-CH" altLang="de-DE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Wasserverlust</a:t>
            </a:r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2F5110D8-F953-E110-5702-E9538275A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668" y="610046"/>
            <a:ext cx="11724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Bereich 1</a:t>
            </a: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F66615AF-ECBC-A502-888A-15B10F324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081" y="610046"/>
            <a:ext cx="11724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20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Bereich 2</a:t>
            </a:r>
          </a:p>
        </p:txBody>
      </p:sp>
      <p:sp>
        <p:nvSpPr>
          <p:cNvPr id="14" name="Text Box 29">
            <a:extLst>
              <a:ext uri="{FF2B5EF4-FFF2-40B4-BE49-F238E27FC236}">
                <a16:creationId xmlns:a16="http://schemas.microsoft.com/office/drawing/2014/main" id="{CD17CD37-02FD-0B4B-8382-A6E78BF3E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743" y="610046"/>
            <a:ext cx="11724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Bereich 3</a:t>
            </a:r>
          </a:p>
        </p:txBody>
      </p:sp>
      <p:sp>
        <p:nvSpPr>
          <p:cNvPr id="15" name="Line 30">
            <a:extLst>
              <a:ext uri="{FF2B5EF4-FFF2-40B4-BE49-F238E27FC236}">
                <a16:creationId xmlns:a16="http://schemas.microsoft.com/office/drawing/2014/main" id="{4BA27CDE-F4D6-8A70-62D3-85BE96219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4381" y="695771"/>
            <a:ext cx="0" cy="4968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Line 31">
            <a:extLst>
              <a:ext uri="{FF2B5EF4-FFF2-40B4-BE49-F238E27FC236}">
                <a16:creationId xmlns:a16="http://schemas.microsoft.com/office/drawing/2014/main" id="{5D780FFE-5BFE-AA7D-89B9-83C05F91E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8206" y="695771"/>
            <a:ext cx="0" cy="4968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32">
            <a:extLst>
              <a:ext uri="{FF2B5EF4-FFF2-40B4-BE49-F238E27FC236}">
                <a16:creationId xmlns:a16="http://schemas.microsoft.com/office/drawing/2014/main" id="{9BD72875-1CB7-FB22-0753-65CB5B5A4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0243" y="2475359"/>
            <a:ext cx="0" cy="7191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Line 34">
            <a:extLst>
              <a:ext uri="{FF2B5EF4-FFF2-40B4-BE49-F238E27FC236}">
                <a16:creationId xmlns:a16="http://schemas.microsoft.com/office/drawing/2014/main" id="{F4BF800D-7B77-6725-E2C0-715E690EEE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2806" y="4131121"/>
            <a:ext cx="0" cy="7191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Line 35">
            <a:extLst>
              <a:ext uri="{FF2B5EF4-FFF2-40B4-BE49-F238E27FC236}">
                <a16:creationId xmlns:a16="http://schemas.microsoft.com/office/drawing/2014/main" id="{B0A35659-9493-8444-6187-220C6CCE33A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2818" y="2475359"/>
            <a:ext cx="0" cy="7191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Line 36">
            <a:extLst>
              <a:ext uri="{FF2B5EF4-FFF2-40B4-BE49-F238E27FC236}">
                <a16:creationId xmlns:a16="http://schemas.microsoft.com/office/drawing/2014/main" id="{05CED4A1-A24B-EE6D-59C4-D85E4E1090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0756" y="3964434"/>
            <a:ext cx="0" cy="4445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37">
            <a:extLst>
              <a:ext uri="{FF2B5EF4-FFF2-40B4-BE49-F238E27FC236}">
                <a16:creationId xmlns:a16="http://schemas.microsoft.com/office/drawing/2014/main" id="{BB26F32F-FAB2-3714-7FFB-59C3CC371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831" y="1445071"/>
            <a:ext cx="2374900" cy="711200"/>
          </a:xfrm>
          <a:prstGeom prst="rect">
            <a:avLst/>
          </a:prstGeom>
          <a:solidFill>
            <a:srgbClr val="FFFFCC"/>
          </a:solidFill>
          <a:ln w="9525">
            <a:solidFill>
              <a:srgbClr val="FFFF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ausgewogene</a:t>
            </a:r>
            <a:br>
              <a:rPr lang="de-CH" alt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CH" alt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Ernährung</a:t>
            </a:r>
          </a:p>
        </p:txBody>
      </p:sp>
      <p:sp>
        <p:nvSpPr>
          <p:cNvPr id="22" name="Line 38">
            <a:extLst>
              <a:ext uri="{FF2B5EF4-FFF2-40B4-BE49-F238E27FC236}">
                <a16:creationId xmlns:a16="http://schemas.microsoft.com/office/drawing/2014/main" id="{DAE696D1-AECD-7960-9FF9-F29B2D42D8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2806" y="2476946"/>
            <a:ext cx="0" cy="719138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Line 36">
            <a:extLst>
              <a:ext uri="{FF2B5EF4-FFF2-40B4-BE49-F238E27FC236}">
                <a16:creationId xmlns:a16="http://schemas.microsoft.com/office/drawing/2014/main" id="{D82CFA96-CA3C-C6D0-8AE3-19DC6970C1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9293" y="3977134"/>
            <a:ext cx="0" cy="4445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02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Bewegungsarmut und Folgen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Reduktion der Schrittzahl von 10`000 auf 1`500 pro Tag zeigt bereits nach 2 Wochen verheerende Folgen: 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Picture 3" descr="D:\Daten\GSAAM München_April12\Sport\MRI Resonanz auf Gehstrecke_D.jpg">
            <a:extLst>
              <a:ext uri="{FF2B5EF4-FFF2-40B4-BE49-F238E27FC236}">
                <a16:creationId xmlns:a16="http://schemas.microsoft.com/office/drawing/2014/main" id="{283A13D1-BF21-BB52-F451-9634E035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1916113"/>
            <a:ext cx="54038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1849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Körperliche Inaktivität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Körperliche Inaktivität als Ursache für die Entstehung chronischer Erkrankungen: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Zunahme der Bauchfettmasse, mit der Konsequenz der Aktivierung eines Netzwerkes    </a:t>
            </a:r>
            <a:br>
              <a:rPr lang="de-DE" sz="1600" dirty="0"/>
            </a:br>
            <a:r>
              <a:rPr lang="de-DE" sz="1600" dirty="0"/>
              <a:t>    entzündungsfördernder Abläufe, die die Entwicklung einer Insulinresistenz begünstigen, </a:t>
            </a:r>
            <a:br>
              <a:rPr lang="de-DE" sz="1600" dirty="0"/>
            </a:br>
            <a:r>
              <a:rPr lang="de-DE" sz="1600" dirty="0"/>
              <a:t>    der Arteriosklerose, der Neurodegeneration (Abnahme von Hirnmasse) und das </a:t>
            </a:r>
            <a:br>
              <a:rPr lang="de-DE" sz="1600" dirty="0"/>
            </a:br>
            <a:r>
              <a:rPr lang="de-DE" sz="1600" dirty="0"/>
              <a:t>    Krebswachstum fördern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</p:spTree>
    <p:extLst>
      <p:ext uri="{BB962C8B-B14F-4D97-AF65-F5344CB8AC3E}">
        <p14:creationId xmlns:p14="http://schemas.microsoft.com/office/powerpoint/2010/main" val="2178153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Organveränderungen im Alter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Organveränderungen im Alter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Picture 2" descr="D:\Daten\GSAAM München_April12\Sport\Altersveränderunfen Organe_D.jpg">
            <a:extLst>
              <a:ext uri="{FF2B5EF4-FFF2-40B4-BE49-F238E27FC236}">
                <a16:creationId xmlns:a16="http://schemas.microsoft.com/office/drawing/2014/main" id="{9636C08C-2F7D-938A-30C0-96070FB74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16113"/>
            <a:ext cx="7600950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7023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Null Bock auf Jogg…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Wenn wir unseren Körper vernachlässigen, wo sollen wir dann wohnen?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links lustich.de  /  Bild rechts Dr. med. Jürg Eichhorn - Legian Beach, Bali, März 2012</a:t>
            </a:r>
          </a:p>
        </p:txBody>
      </p:sp>
      <p:pic>
        <p:nvPicPr>
          <p:cNvPr id="3" name="Picture 6" descr="Badewanne">
            <a:extLst>
              <a:ext uri="{FF2B5EF4-FFF2-40B4-BE49-F238E27FC236}">
                <a16:creationId xmlns:a16="http://schemas.microsoft.com/office/drawing/2014/main" id="{133E820D-7115-05F5-F83C-EDA7BC168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38" y="2335213"/>
            <a:ext cx="2563812" cy="33464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Server\Fotos\Jpg Privat\Reisen\Bali - Bangkok_0312\EOS 60D\Legian\Sunset Legian\Girl Jogging Cameraman1_1D.jpg">
            <a:extLst>
              <a:ext uri="{FF2B5EF4-FFF2-40B4-BE49-F238E27FC236}">
                <a16:creationId xmlns:a16="http://schemas.microsoft.com/office/drawing/2014/main" id="{2F3A1F73-2F0F-55BC-5200-A05706F6E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2335213"/>
            <a:ext cx="50165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6743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Bewegungsmangel macht dumm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7964809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Bewegungsarmut mindert die geistige Leistungsfähigkeit und senkt den IQ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Das Ausmass eines Spitalaufenthaltes auf die geistige Leistungsfähigkeit wird immer </a:t>
            </a:r>
            <a:br>
              <a:rPr lang="de-DE" sz="1600" dirty="0"/>
            </a:br>
            <a:r>
              <a:rPr lang="de-DE" sz="1600" dirty="0"/>
              <a:t>    wieder  unterschätzt. In den Achtzigerjahren ergab eine dreiwöchige Beobachtungsstudie </a:t>
            </a:r>
            <a:br>
              <a:rPr lang="de-DE" sz="1600" dirty="0"/>
            </a:br>
            <a:r>
              <a:rPr lang="de-DE" sz="1600" dirty="0"/>
              <a:t>    an Spitalpatienten mit unterschiedlichen Diagnosen ein fast schon erschreckendes </a:t>
            </a:r>
            <a:br>
              <a:rPr lang="de-DE" sz="1600" dirty="0"/>
            </a:br>
            <a:r>
              <a:rPr lang="de-DE" sz="1600" dirty="0"/>
              <a:t>    Resultat: Der Intelligenzquotient schrumpfte um bis zu 20 Punkten</a:t>
            </a:r>
            <a:br>
              <a:rPr lang="de-DE" sz="1600" dirty="0"/>
            </a:br>
            <a:br>
              <a:rPr lang="de-DE" sz="1600" dirty="0"/>
            </a:br>
            <a:r>
              <a:rPr lang="de-DE" sz="1800" b="1" dirty="0"/>
              <a:t>Aristoteles lehrte nicht im Schulzimmer, sondern in Wandelhallen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Schon den alten Griechen war bekannt, dass man wandelnd besser denkt und erkannten </a:t>
            </a:r>
            <a:br>
              <a:rPr lang="de-DE" sz="1600" dirty="0"/>
            </a:br>
            <a:r>
              <a:rPr lang="de-DE" sz="1600" dirty="0"/>
              <a:t>    so den enormen Stellenwert der Bewegung zur Förderung der Denkarbeit. Aristoteles (384 </a:t>
            </a:r>
            <a:br>
              <a:rPr lang="de-DE" sz="1600" dirty="0"/>
            </a:br>
            <a:r>
              <a:rPr lang="de-DE" sz="1600" dirty="0"/>
              <a:t>    bis 322 v. Chr.) begründete die philosophische Schule der Peripatetiker, in welcher  </a:t>
            </a:r>
            <a:br>
              <a:rPr lang="de-DE" sz="1600" dirty="0"/>
            </a:br>
            <a:r>
              <a:rPr lang="de-DE" sz="1600" dirty="0"/>
              <a:t>    Gespräche mit Schülern stets wandelnd geführt wurden. Die Schule des Aristoteles mit den </a:t>
            </a:r>
            <a:br>
              <a:rPr lang="de-DE" sz="1600" dirty="0"/>
            </a:br>
            <a:r>
              <a:rPr lang="de-DE" sz="1600" dirty="0"/>
              <a:t>    Wandelhallen befand sich im Ort Peripatos und Peripatos bedeutet Wandelhalle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9941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Allgemeine Wirkungen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Entzündungshemmung</a:t>
            </a:r>
          </a:p>
          <a:p>
            <a:pPr marL="0" indent="0"/>
            <a:r>
              <a:rPr lang="de-DE" sz="1600" dirty="0"/>
              <a:t>  Beeinflussung der Insulinresistenz</a:t>
            </a:r>
          </a:p>
          <a:p>
            <a:pPr marL="0" indent="0"/>
            <a:r>
              <a:rPr lang="de-DE" sz="1600" dirty="0"/>
              <a:t>  Beeinflussung der Arteriosklerose</a:t>
            </a:r>
          </a:p>
          <a:p>
            <a:pPr marL="0" indent="0"/>
            <a:r>
              <a:rPr lang="de-DE" sz="1600" dirty="0"/>
              <a:t>  Beeinflussung der Neurodegeneration</a:t>
            </a:r>
          </a:p>
          <a:p>
            <a:pPr marL="0" indent="0"/>
            <a:r>
              <a:rPr lang="de-DE" sz="1600" dirty="0"/>
              <a:t>  Beeinflussung des Immunsystems</a:t>
            </a:r>
            <a:br>
              <a:rPr lang="de-DE" sz="1600" dirty="0"/>
            </a:br>
            <a:br>
              <a:rPr lang="de-DE" sz="1600" dirty="0"/>
            </a:br>
            <a:r>
              <a:rPr lang="de-DE" sz="1800" b="1" dirty="0"/>
              <a:t>Es gibt auch spezifische Wirkungen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Diabetes</a:t>
            </a:r>
          </a:p>
          <a:p>
            <a:pPr marL="0" indent="0"/>
            <a:r>
              <a:rPr lang="de-DE" sz="1600" dirty="0"/>
              <a:t>  Herz-Gefäss-Krankheiten (Angina pectoris / Herzinfarkt)</a:t>
            </a:r>
          </a:p>
          <a:p>
            <a:pPr marL="0" indent="0"/>
            <a:r>
              <a:rPr lang="de-DE" sz="1600" dirty="0"/>
              <a:t>  Demenz (Rückgang der Hirnmasse)</a:t>
            </a:r>
          </a:p>
          <a:p>
            <a:pPr marL="0" indent="0"/>
            <a:r>
              <a:rPr lang="de-DE" sz="1600" dirty="0"/>
              <a:t>  Depression</a:t>
            </a:r>
          </a:p>
          <a:p>
            <a:pPr marL="0" indent="0"/>
            <a:r>
              <a:rPr lang="de-DE" sz="1600" dirty="0"/>
              <a:t>  Krebs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</p:spTree>
    <p:extLst>
      <p:ext uri="{BB962C8B-B14F-4D97-AF65-F5344CB8AC3E}">
        <p14:creationId xmlns:p14="http://schemas.microsoft.com/office/powerpoint/2010/main" val="16834479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Benefits auf vielen Ebenen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In den Muskeln spriessen neue Kapillaren wie frisches Grün im Frühling</a:t>
            </a:r>
          </a:p>
          <a:p>
            <a:pPr marL="0" indent="0"/>
            <a:r>
              <a:rPr lang="de-DE" sz="1600" dirty="0"/>
              <a:t>  In den Muskeln bilden sich mehr und grössere Mitochondrien, die Kraftwerke der Zellen</a:t>
            </a:r>
          </a:p>
          <a:p>
            <a:pPr marL="0" indent="0"/>
            <a:r>
              <a:rPr lang="de-DE" sz="1600" dirty="0"/>
              <a:t>  In diesen Kraftwerken müssen nun mehr Arbeiter (Enzyme!) eingesetzt werden</a:t>
            </a:r>
          </a:p>
          <a:p>
            <a:pPr marL="0" indent="0"/>
            <a:r>
              <a:rPr lang="de-DE" sz="1600" dirty="0"/>
              <a:t>  Das Alarmsystem unseres Körpers wird gedämpft: Weniger Adrenalin, Noradrenalin, </a:t>
            </a:r>
            <a:br>
              <a:rPr lang="de-DE" sz="1600" dirty="0"/>
            </a:br>
            <a:r>
              <a:rPr lang="de-DE" sz="1600" dirty="0"/>
              <a:t>    weniger Blutsdruckerhöhungen</a:t>
            </a:r>
          </a:p>
          <a:p>
            <a:pPr marL="0" indent="0"/>
            <a:r>
              <a:rPr lang="de-DE" sz="1600" dirty="0"/>
              <a:t>  Der Umgang des Körpers mit den </a:t>
            </a:r>
            <a:br>
              <a:rPr lang="de-DE" sz="1600" dirty="0"/>
            </a:br>
            <a:r>
              <a:rPr lang="de-DE" sz="1600" dirty="0"/>
              <a:t>    Kohlenhydraten wird umorganisiert</a:t>
            </a:r>
          </a:p>
          <a:p>
            <a:pPr marL="0" indent="0"/>
            <a:r>
              <a:rPr lang="de-DE" sz="1600" dirty="0"/>
              <a:t>  Die Armee der Krebs- und Virusjäger</a:t>
            </a:r>
            <a:br>
              <a:rPr lang="de-DE" sz="1600" dirty="0"/>
            </a:br>
            <a:r>
              <a:rPr lang="de-DE" sz="1600" dirty="0"/>
              <a:t>    wird verstärkt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6267192"/>
            <a:ext cx="759524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links: Optimale Lebenserwartung bei einem BMI von 22-23 / Bild rechts: Zelle mit Mitochondrien / Bildquellen unbekannt</a:t>
            </a:r>
          </a:p>
        </p:txBody>
      </p:sp>
      <p:pic>
        <p:nvPicPr>
          <p:cNvPr id="3" name="Picture 1" descr="bmi-picture">
            <a:extLst>
              <a:ext uri="{FF2B5EF4-FFF2-40B4-BE49-F238E27FC236}">
                <a16:creationId xmlns:a16="http://schemas.microsoft.com/office/drawing/2014/main" id="{91A02308-63DC-8396-3C39-C5A088FFB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19561"/>
            <a:ext cx="2092236" cy="163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\\Server\Fotos\JPG Praxis\Medizin\Diverse\Mitochondrien.jpg">
            <a:extLst>
              <a:ext uri="{FF2B5EF4-FFF2-40B4-BE49-F238E27FC236}">
                <a16:creationId xmlns:a16="http://schemas.microsoft.com/office/drawing/2014/main" id="{AC1C2550-BC52-B47D-DD96-7C6F1B03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46755"/>
            <a:ext cx="2348185" cy="27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1464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Ausdauer  -  Kraft-Ausdauer  -  Kraftsport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Picture 2" descr="D:\Daten\GSAAM München_April12\Sport\Sportarten Wirkung auf Gesundheit_D.jpg">
            <a:extLst>
              <a:ext uri="{FF2B5EF4-FFF2-40B4-BE49-F238E27FC236}">
                <a16:creationId xmlns:a16="http://schemas.microsoft.com/office/drawing/2014/main" id="{49F026EB-7EE8-C186-65D9-F8F4D168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628800"/>
            <a:ext cx="7029449" cy="452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124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Studie an 19`000 Absolventen der Harvard Universität (1960)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Die Aktivisten hatten im Vergleich zu den Bewegungsmuffeln</a:t>
            </a:r>
            <a:br>
              <a:rPr lang="de-DE" sz="1600" dirty="0"/>
            </a:br>
            <a:r>
              <a:rPr lang="de-DE" sz="1600" dirty="0"/>
              <a:t>    lediglich ein halb so grosses Risiko, </a:t>
            </a:r>
            <a:br>
              <a:rPr lang="de-DE" sz="1600" dirty="0"/>
            </a:br>
            <a:r>
              <a:rPr lang="de-DE" sz="1600" dirty="0"/>
              <a:t>    einem Herz-Kreislauf-Leiden zu erliegen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6267192"/>
            <a:ext cx="745574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Bildquelle: David W. Bilheimer, </a:t>
            </a:r>
            <a:r>
              <a:rPr kumimoji="0" lang="en-US" altLang="de-DE" sz="1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MD.Regressions</a:t>
            </a: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Atherosclerosis. A </a:t>
            </a:r>
            <a:r>
              <a:rPr kumimoji="0" lang="en-US" altLang="de-DE" sz="1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revieuw</a:t>
            </a: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recent findings, their clinical relevance, and future trends</a:t>
            </a:r>
          </a:p>
        </p:txBody>
      </p:sp>
      <p:pic>
        <p:nvPicPr>
          <p:cNvPr id="3" name="Picture 2" descr="\\Server\Fotos\JPG Praxis\Medizin\Herz Kreislauf Gefässe\Arteriosklerose Entwicklungsstufen1_D.jpg">
            <a:extLst>
              <a:ext uri="{FF2B5EF4-FFF2-40B4-BE49-F238E27FC236}">
                <a16:creationId xmlns:a16="http://schemas.microsoft.com/office/drawing/2014/main" id="{0B756827-9AAE-570C-6F51-C3841743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85788"/>
            <a:ext cx="215265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3505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Krebs- und Virenjäger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Jede Form der körperlichen Aktivität stimuliert das Immunsystem</a:t>
            </a:r>
          </a:p>
          <a:p>
            <a:pPr marL="0" indent="0"/>
            <a:r>
              <a:rPr lang="de-DE" sz="1600" dirty="0"/>
              <a:t>  Schon während der Belastung schütten Leberzellen Akut-Phasen-Eiweisse aus,  die sich an </a:t>
            </a:r>
            <a:br>
              <a:rPr lang="de-DE" sz="1600" dirty="0"/>
            </a:br>
            <a:r>
              <a:rPr lang="de-DE" sz="1600" dirty="0"/>
              <a:t>    Eindringlinge heften und diese so den Fresszellen schmackhafter machen</a:t>
            </a:r>
          </a:p>
          <a:p>
            <a:pPr marL="0" indent="0"/>
            <a:r>
              <a:rPr lang="de-DE" sz="1600" dirty="0"/>
              <a:t>  Gleichzeitig strömen aus den </a:t>
            </a:r>
            <a:br>
              <a:rPr lang="de-DE" sz="1600" dirty="0"/>
            </a:br>
            <a:r>
              <a:rPr lang="de-DE" sz="1600" dirty="0"/>
              <a:t>    Lymphknoten und der Milz </a:t>
            </a:r>
            <a:br>
              <a:rPr lang="de-DE" sz="1600" dirty="0"/>
            </a:br>
            <a:r>
              <a:rPr lang="de-DE" sz="1600" dirty="0"/>
              <a:t>    Lymphozyten ins Blut, </a:t>
            </a:r>
            <a:br>
              <a:rPr lang="de-DE" sz="1600" dirty="0"/>
            </a:br>
            <a:r>
              <a:rPr lang="de-DE" sz="1600" dirty="0"/>
              <a:t>    darunter insbesondere die</a:t>
            </a:r>
            <a:br>
              <a:rPr lang="de-DE" sz="1600" dirty="0"/>
            </a:br>
            <a:r>
              <a:rPr lang="de-DE" sz="1600" dirty="0"/>
              <a:t>    «natürlichen Killerzellen»</a:t>
            </a:r>
          </a:p>
          <a:p>
            <a:pPr marL="0" indent="0"/>
            <a:r>
              <a:rPr lang="de-DE" sz="1600" dirty="0"/>
              <a:t>  Die «natürlichen Killerzellen» </a:t>
            </a:r>
            <a:br>
              <a:rPr lang="de-DE" sz="1600" dirty="0"/>
            </a:br>
            <a:r>
              <a:rPr lang="de-DE" sz="1600" dirty="0"/>
              <a:t>    jagen bevorzugt Krebs- und </a:t>
            </a:r>
            <a:br>
              <a:rPr lang="de-DE" sz="1600" dirty="0"/>
            </a:br>
            <a:r>
              <a:rPr lang="de-DE" sz="1600" dirty="0"/>
              <a:t>    virusinfizierte Zellen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Dr. med. Jürg Eichhorn: Brustkrebs links</a:t>
            </a:r>
            <a:r>
              <a:rPr lang="en-US" altLang="de-DE" sz="10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altLang="de-DE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\\Server\Dokumente\Exam\Exam Daten\Brustkrebs links_MM.jpg">
            <a:extLst>
              <a:ext uri="{FF2B5EF4-FFF2-40B4-BE49-F238E27FC236}">
                <a16:creationId xmlns:a16="http://schemas.microsoft.com/office/drawing/2014/main" id="{13C0E9A6-FDFC-8845-BA89-D1A7FCD88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88253"/>
            <a:ext cx="39481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1FFFBF3-4BCB-DDBE-FB9D-A93184EAAFD6}"/>
              </a:ext>
            </a:extLst>
          </p:cNvPr>
          <p:cNvCxnSpPr>
            <a:cxnSpLocks/>
          </p:cNvCxnSpPr>
          <p:nvPr/>
        </p:nvCxnSpPr>
        <p:spPr>
          <a:xfrm flipV="1">
            <a:off x="5868144" y="5157192"/>
            <a:ext cx="1368152" cy="12329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44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Eiweissreiche Ernährung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Eiweissreiche Ernährung: Folgen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Nierenbelastung</a:t>
            </a:r>
          </a:p>
          <a:p>
            <a:pPr marL="0" indent="0"/>
            <a:r>
              <a:rPr lang="de-CH" sz="1600" dirty="0"/>
              <a:t>  Cholesterinerhöhung (fettes Fleisch, Wurstwaren)</a:t>
            </a:r>
          </a:p>
          <a:p>
            <a:pPr marL="0" indent="0"/>
            <a:r>
              <a:rPr lang="de-CH" sz="1600" dirty="0"/>
              <a:t>  Erhöhter Calciumverlust durch die Nieren: Osteoporose und Nierensteine</a:t>
            </a:r>
          </a:p>
          <a:p>
            <a:pPr marL="0" indent="0"/>
            <a:r>
              <a:rPr lang="de-CH" sz="1600" dirty="0"/>
              <a:t>  Krebs - Dickdarmkrebs (sofern faserarm und gemüsearm gegessen wird)</a:t>
            </a:r>
          </a:p>
          <a:p>
            <a:pPr marL="0" indent="0"/>
            <a:r>
              <a:rPr lang="de-CH" sz="1600" dirty="0"/>
              <a:t>  Gicht</a:t>
            </a:r>
            <a:endParaRPr lang="de-DE" sz="1600" dirty="0"/>
          </a:p>
          <a:p>
            <a:pPr marL="0" indent="0">
              <a:buFont typeface="Times New Roman" pitchFamily="18" charset="0"/>
              <a:buNone/>
            </a:pP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Bild: Dr. med. Jürg Eichhorn - Hüsliberg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B280A2-612C-87B7-3990-0999A9C3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3354817"/>
            <a:ext cx="3560373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489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Krebs- und Virenjäger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„Natürliche Killerzellen» von Ausdauersportlern töten im Reagenzglas deutlich mehr </a:t>
            </a:r>
            <a:br>
              <a:rPr lang="de-DE" sz="1600" dirty="0"/>
            </a:br>
            <a:r>
              <a:rPr lang="de-DE" sz="1600" dirty="0"/>
              <a:t>    Krebszellen als Krebsjäger von Bewegungsmuffeln</a:t>
            </a:r>
          </a:p>
          <a:p>
            <a:pPr marL="0" indent="0"/>
            <a:endParaRPr lang="de-DE" sz="1600" dirty="0"/>
          </a:p>
          <a:p>
            <a:pPr marL="0" indent="0"/>
            <a:r>
              <a:rPr lang="de-DE" sz="1600" dirty="0"/>
              <a:t>  Auch die «Fresszellen» jene Frontkämpfer, die eindringende  Mikroben verschlingen,   </a:t>
            </a:r>
            <a:br>
              <a:rPr lang="de-DE" sz="1600" dirty="0"/>
            </a:br>
            <a:r>
              <a:rPr lang="de-DE" sz="1600" dirty="0"/>
              <a:t>    können mehr Eindringlinge verdauen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Killerzelle - Roche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ADF4B5F-F145-62FD-1BEF-A0AC52F3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696" y="3388270"/>
            <a:ext cx="5088607" cy="285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13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Sport = Fitness für das Immunsystem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Ausdauertraining ist neben einer gesunden, gemüsebetonten Ernährung das </a:t>
            </a:r>
            <a:br>
              <a:rPr lang="de-DE" sz="1600" dirty="0"/>
            </a:br>
            <a:r>
              <a:rPr lang="de-DE" sz="1600" dirty="0"/>
              <a:t>    wichtigste Instrument zur Krebsvorbeugung</a:t>
            </a:r>
          </a:p>
          <a:p>
            <a:pPr marL="0" indent="0"/>
            <a:r>
              <a:rPr lang="de-DE" sz="1600" dirty="0"/>
              <a:t>  Ausdauertraining erhöht </a:t>
            </a:r>
            <a:br>
              <a:rPr lang="de-DE" sz="1600" dirty="0"/>
            </a:br>
            <a:r>
              <a:rPr lang="de-DE" sz="1600" dirty="0"/>
              <a:t>    den Schutz vor Darm-, </a:t>
            </a:r>
            <a:br>
              <a:rPr lang="de-DE" sz="1600" dirty="0"/>
            </a:br>
            <a:r>
              <a:rPr lang="de-DE" sz="1600" dirty="0"/>
              <a:t>    Prostata-, Lungen und </a:t>
            </a:r>
            <a:br>
              <a:rPr lang="de-DE" sz="1600" dirty="0"/>
            </a:br>
            <a:r>
              <a:rPr lang="de-DE" sz="1600" dirty="0"/>
              <a:t>    Brustkrebs</a:t>
            </a:r>
          </a:p>
          <a:p>
            <a:pPr marL="0" indent="0"/>
            <a:r>
              <a:rPr lang="de-DE" sz="1600" dirty="0"/>
              <a:t>  Rehabilitation von </a:t>
            </a:r>
            <a:br>
              <a:rPr lang="de-DE" sz="1600" dirty="0"/>
            </a:br>
            <a:r>
              <a:rPr lang="de-DE" sz="1600" dirty="0"/>
              <a:t>    Krebspatienten: </a:t>
            </a:r>
            <a:br>
              <a:rPr lang="de-DE" sz="1600" dirty="0"/>
            </a:br>
            <a:r>
              <a:rPr lang="de-DE" sz="1600" dirty="0"/>
              <a:t>    Je früher desto besser, </a:t>
            </a:r>
            <a:br>
              <a:rPr lang="de-DE" sz="1600" dirty="0"/>
            </a:br>
            <a:r>
              <a:rPr lang="de-DE" sz="1600" dirty="0"/>
              <a:t>    am besten schon </a:t>
            </a:r>
            <a:br>
              <a:rPr lang="de-DE" sz="1600" dirty="0"/>
            </a:br>
            <a:r>
              <a:rPr lang="de-DE" sz="1600" dirty="0"/>
              <a:t>    während der </a:t>
            </a:r>
            <a:br>
              <a:rPr lang="de-DE" sz="1600" dirty="0"/>
            </a:br>
            <a:r>
              <a:rPr lang="de-DE" sz="1600" dirty="0"/>
              <a:t>    belastenden Chemo- </a:t>
            </a:r>
            <a:br>
              <a:rPr lang="de-DE" sz="1600" dirty="0"/>
            </a:br>
            <a:r>
              <a:rPr lang="de-DE" sz="1600" dirty="0"/>
              <a:t>    oder Strahlentherapie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309320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Dr. med. Jürg Eichhorn, Legian Beach, Bali, März 2012</a:t>
            </a:r>
          </a:p>
        </p:txBody>
      </p:sp>
      <p:pic>
        <p:nvPicPr>
          <p:cNvPr id="3" name="Picture 2" descr="\\Server\Fotos\Jpg Privat\Reisen\Bali - Bangkok_0312\EOS 60D\Legian\Sunset Legian\Girls Jogging7_D.jpg">
            <a:extLst>
              <a:ext uri="{FF2B5EF4-FFF2-40B4-BE49-F238E27FC236}">
                <a16:creationId xmlns:a16="http://schemas.microsoft.com/office/drawing/2014/main" id="{BF8DF585-5F6A-13F0-D10B-6DD28457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54006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8164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Hochstimmung dank Endorphinen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Im Limbus, dem Gefühlszentrum des Hirns, werden beim Ausdauertraining </a:t>
            </a:r>
            <a:br>
              <a:rPr lang="de-DE" sz="1600" dirty="0"/>
            </a:br>
            <a:r>
              <a:rPr lang="de-DE" sz="1600" dirty="0"/>
              <a:t>    neuronale Botenstoffe ausgeschüttet. Diese vermitteln während etwa 4 Stunden </a:t>
            </a:r>
            <a:br>
              <a:rPr lang="de-DE" sz="1600" dirty="0"/>
            </a:br>
            <a:r>
              <a:rPr lang="de-DE" sz="1600" dirty="0"/>
              <a:t>    eine Mischung aus Leichtigkeit und Hochstimmung</a:t>
            </a:r>
          </a:p>
          <a:p>
            <a:pPr marL="0" indent="0"/>
            <a:r>
              <a:rPr lang="de-DE" sz="1600" dirty="0"/>
              <a:t>  Ausdauertraining erhöht Serotonin, welches bei depressiven Menschen meist </a:t>
            </a:r>
            <a:br>
              <a:rPr lang="de-DE" sz="1600" dirty="0"/>
            </a:br>
            <a:r>
              <a:rPr lang="de-DE" sz="1600" dirty="0"/>
              <a:t>    erniedrigt ist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www_primalbody_primalmind_com_blog</a:t>
            </a:r>
          </a:p>
        </p:txBody>
      </p:sp>
      <p:pic>
        <p:nvPicPr>
          <p:cNvPr id="3" name="Picture 2" descr="\\Server\Fotos\JPG Praxis\Hirn\neurotransmitter_www_primalbody_primalmind_com_blog.gif">
            <a:extLst>
              <a:ext uri="{FF2B5EF4-FFF2-40B4-BE49-F238E27FC236}">
                <a16:creationId xmlns:a16="http://schemas.microsoft.com/office/drawing/2014/main" id="{3F0F88DD-9617-635F-3564-AAF985D28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2" y="3068960"/>
            <a:ext cx="30765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9948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Sportlerherz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Das Sportlerherz pumpt pro Herzschlag mehr Blut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Herzminutenvolumen (HMV) ist die Menge Blut, die das Herz in einer Minute in      </a:t>
            </a:r>
            <a:br>
              <a:rPr lang="de-DE" sz="1600" dirty="0"/>
            </a:br>
            <a:r>
              <a:rPr lang="de-DE" sz="1600" dirty="0"/>
              <a:t>    den Blutkreislauf pumpt = Puls pro Minute mal 70 ml (Auswurfmenge pro Herzschlag im </a:t>
            </a:r>
            <a:br>
              <a:rPr lang="de-DE" sz="1600" dirty="0"/>
            </a:br>
            <a:r>
              <a:rPr lang="de-DE" sz="1600" dirty="0"/>
              <a:t>    Normalfall)</a:t>
            </a:r>
          </a:p>
          <a:p>
            <a:pPr marL="0" indent="0"/>
            <a:r>
              <a:rPr lang="de-DE" sz="1600" dirty="0"/>
              <a:t>  Pro Minute fliessen also 4.5 bis 5 Liter durch das Herz, bei schwerer Anstrengung </a:t>
            </a:r>
            <a:br>
              <a:rPr lang="de-DE" sz="1600" dirty="0"/>
            </a:br>
            <a:r>
              <a:rPr lang="de-DE" sz="1600" dirty="0"/>
              <a:t>    bis 35 Liter</a:t>
            </a:r>
          </a:p>
          <a:p>
            <a:pPr marL="0" indent="0"/>
            <a:r>
              <a:rPr lang="de-DE" sz="1600" dirty="0"/>
              <a:t>  Auswurfmenge pro Herzschlag </a:t>
            </a:r>
            <a:br>
              <a:rPr lang="de-DE" sz="1600" dirty="0"/>
            </a:br>
            <a:r>
              <a:rPr lang="de-DE" sz="1600" dirty="0"/>
              <a:t>    beim Sportler: Bis 130 ml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Folgen: </a:t>
            </a:r>
            <a:br>
              <a:rPr lang="de-DE" sz="1600" dirty="0"/>
            </a:br>
            <a:r>
              <a:rPr lang="de-DE" sz="1600" dirty="0"/>
              <a:t>    Tiefer Puls (Sportlerz, Sportlerpuls)</a:t>
            </a:r>
            <a:br>
              <a:rPr lang="de-DE" sz="1600" dirty="0"/>
            </a:br>
            <a:r>
              <a:rPr lang="de-DE" sz="1600" dirty="0"/>
              <a:t>    Herzschonung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Vortrag Sportmedizin, Prof. Dr. Klaus Völker, GSAAM, München, April 2012</a:t>
            </a:r>
          </a:p>
        </p:txBody>
      </p:sp>
      <p:pic>
        <p:nvPicPr>
          <p:cNvPr id="3" name="Picture 2" descr="D:\Daten\GSAAM München_April12\Sport\Sportlerherz_D.jpg">
            <a:extLst>
              <a:ext uri="{FF2B5EF4-FFF2-40B4-BE49-F238E27FC236}">
                <a16:creationId xmlns:a16="http://schemas.microsoft.com/office/drawing/2014/main" id="{41627153-AE75-C779-23A4-C2CF22759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24860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9038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Was bringt Bewegung im Alltag und Sport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Zeit - Pulsschläge - Blutdurchfluss im Herzen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Minus 10 Pulsschläge pro Tag = 5 Mio weniger Pulsschläge pro Jahr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232048-B261-A9D4-586B-EFF96AA97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04" y="1637884"/>
            <a:ext cx="7742591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032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Sportintensität und Immunsystem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Weniger ist mehr, aber viel mehr ist zu viel! 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Picture 3" descr="D:\Daten\GSAAM München_April12\Sport\Sport und Immunreaktion-D.jpg">
            <a:extLst>
              <a:ext uri="{FF2B5EF4-FFF2-40B4-BE49-F238E27FC236}">
                <a16:creationId xmlns:a16="http://schemas.microsoft.com/office/drawing/2014/main" id="{8C273AC5-D0CE-9D24-5891-08F4BCD34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628775"/>
            <a:ext cx="6234112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4627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Sportintensität und Immunsystem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Alte Herren, die einmal pro Woche beim Squash die Sau raus lassen: </a:t>
            </a:r>
            <a:br>
              <a:rPr lang="de-DE" sz="1800" b="1" dirty="0"/>
            </a:br>
            <a:r>
              <a:rPr lang="de-DE" sz="1800" b="1" dirty="0"/>
              <a:t>Njet (russisch), no go (englisch), Quatsch (neudeutsch) </a:t>
            </a:r>
          </a:p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Fazit: Der Untrainierte darf sich nicht übermässig belasten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Picture 3" descr="D:\Daten\GSAAM München_April12\Sport\Sport und Immunreaktion2_Djpg.jpg">
            <a:extLst>
              <a:ext uri="{FF2B5EF4-FFF2-40B4-BE49-F238E27FC236}">
                <a16:creationId xmlns:a16="http://schemas.microsoft.com/office/drawing/2014/main" id="{3ED8DD0B-650C-F32B-A3C8-96D318E3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95525"/>
            <a:ext cx="50038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4580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Sportintensität und Immunsystem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A = Sepsis (Blutvergiftung)</a:t>
            </a:r>
            <a:br>
              <a:rPr lang="de-DE" sz="1800" b="1" dirty="0"/>
            </a:br>
            <a:r>
              <a:rPr lang="de-DE" sz="1800" b="1" dirty="0"/>
              <a:t>       TNF hoch (starke Entzündungsförderung)</a:t>
            </a:r>
            <a:br>
              <a:rPr lang="de-DE" sz="1800" b="1" dirty="0"/>
            </a:br>
            <a:r>
              <a:rPr lang="de-DE" sz="1800" b="1" dirty="0"/>
              <a:t>        IL-6 hoch (Entzündungsregulierung)</a:t>
            </a:r>
          </a:p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B = Sport</a:t>
            </a:r>
            <a:br>
              <a:rPr lang="de-DE" sz="1800" b="1" dirty="0"/>
            </a:br>
            <a:r>
              <a:rPr lang="de-DE" sz="1800" b="1" dirty="0"/>
              <a:t>        Nur IL-6 hoch (Entzündungsregulierung)</a:t>
            </a:r>
            <a:br>
              <a:rPr lang="de-DE" sz="1800" b="1" dirty="0"/>
            </a:br>
            <a:r>
              <a:rPr lang="de-DE" sz="1800" b="1" dirty="0"/>
              <a:t>        Interleukin-6 veranlasst die Mikroglia (Hirngewebe) zum Abbau von </a:t>
            </a:r>
            <a:br>
              <a:rPr lang="de-DE" sz="1800" b="1" dirty="0"/>
            </a:br>
            <a:r>
              <a:rPr lang="de-DE" sz="1800" b="1" dirty="0"/>
              <a:t>        Plaques (Ablagerungen): Alzheimerprophylaxe und Therapie!</a:t>
            </a:r>
          </a:p>
          <a:p>
            <a:pPr marL="0" indent="0">
              <a:buFont typeface="Times New Roman" pitchFamily="18" charset="0"/>
              <a:buNone/>
            </a:pP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37760EB-EE61-DC66-0854-A8BA27D13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340768"/>
            <a:ext cx="774259" cy="231668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4B7EFC1F-953A-4957-C4D6-5103E4D88CEF}"/>
              </a:ext>
            </a:extLst>
          </p:cNvPr>
          <p:cNvCxnSpPr/>
          <p:nvPr/>
        </p:nvCxnSpPr>
        <p:spPr>
          <a:xfrm>
            <a:off x="5292080" y="2397125"/>
            <a:ext cx="647700" cy="0"/>
          </a:xfrm>
          <a:prstGeom prst="straightConnector1">
            <a:avLst/>
          </a:prstGeom>
          <a:ln w="254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D:\Daten\GSAAM München_April12\Sport\Sport und Entzündung_D.jpg">
            <a:extLst>
              <a:ext uri="{FF2B5EF4-FFF2-40B4-BE49-F238E27FC236}">
                <a16:creationId xmlns:a16="http://schemas.microsoft.com/office/drawing/2014/main" id="{99B3A439-29F6-B73D-565D-A8F09BC0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110066"/>
            <a:ext cx="4108770" cy="305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325744F-3B2E-A826-55E8-EAC85590FD09}"/>
              </a:ext>
            </a:extLst>
          </p:cNvPr>
          <p:cNvCxnSpPr/>
          <p:nvPr/>
        </p:nvCxnSpPr>
        <p:spPr>
          <a:xfrm>
            <a:off x="2411760" y="4077072"/>
            <a:ext cx="6477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D87AF640-3E00-E06C-A43C-9C499B27717F}"/>
              </a:ext>
            </a:extLst>
          </p:cNvPr>
          <p:cNvCxnSpPr/>
          <p:nvPr/>
        </p:nvCxnSpPr>
        <p:spPr>
          <a:xfrm flipV="1">
            <a:off x="2753072" y="5105178"/>
            <a:ext cx="612775" cy="215900"/>
          </a:xfrm>
          <a:prstGeom prst="straightConnector1">
            <a:avLst/>
          </a:prstGeom>
          <a:ln w="2540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7229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Die Skelettmuskulatur ist ein aktives Organ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Forschung: In der Muskulatur hat man einen «Exercise-Faktor» gefunden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Unter Berücksichtigung der Tatsache, dass die Skelettmuskulatur das grösste Organ des </a:t>
            </a:r>
            <a:br>
              <a:rPr lang="de-DE" sz="1600" dirty="0"/>
            </a:br>
            <a:r>
              <a:rPr lang="de-DE" sz="1600" dirty="0"/>
              <a:t>    menschlichen Körpers ist, leitet die Entdeckung, dass der aktivierte Muskel ein «Sport-</a:t>
            </a:r>
            <a:br>
              <a:rPr lang="de-DE" sz="1600" dirty="0"/>
            </a:br>
            <a:r>
              <a:rPr lang="de-DE" sz="1600" dirty="0"/>
              <a:t>    Eiweiss» freisetzt, eine neue ÄRA in der Sportmedizin ein</a:t>
            </a:r>
          </a:p>
          <a:p>
            <a:pPr marL="0" indent="0"/>
            <a:r>
              <a:rPr lang="de-DE" sz="1600" dirty="0"/>
              <a:t>  Diese «Myokine», hormonähnliche Stoffe, lösen in den anderen Organen bestimmte, die </a:t>
            </a:r>
            <a:br>
              <a:rPr lang="de-DE" sz="1600" dirty="0"/>
            </a:br>
            <a:r>
              <a:rPr lang="de-DE" sz="1600" dirty="0"/>
              <a:t>    Organgesundheit fördernde Effekte aus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B93E55-2808-DBB2-3B40-99B0B6BE3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3170878"/>
            <a:ext cx="3312368" cy="29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015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Bewegung steigert den Grundumsatz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Mit Abnahme der Muskulatur sinkt der Grundumsatz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Allgemeine Empfehlung: Pro Tag mindestens 500 kcal einsparen</a:t>
            </a:r>
          </a:p>
          <a:p>
            <a:pPr marL="0" indent="0"/>
            <a:r>
              <a:rPr lang="de-DE" sz="1600" dirty="0"/>
              <a:t>  Am Anfang deutliche Gewichtsreduktion = Verlust: Glykogen, Wasser, Muskeln! </a:t>
            </a:r>
          </a:p>
          <a:p>
            <a:pPr marL="0" indent="0"/>
            <a:r>
              <a:rPr lang="de-DE" sz="1600" dirty="0"/>
              <a:t>  Um 1 kg Körperfett zu reduzieren, müssen zirka 7000 kcal eingespart werden</a:t>
            </a:r>
          </a:p>
          <a:p>
            <a:pPr marL="0" indent="0"/>
            <a:r>
              <a:rPr lang="de-DE" sz="1600" dirty="0"/>
              <a:t>  Täglich 1000 kcal eingespart  =  bestenfalls minus 1 Kilogramm Gewicht/Woche</a:t>
            </a:r>
          </a:p>
          <a:p>
            <a:pPr marL="0" indent="0"/>
            <a:r>
              <a:rPr lang="de-DE" sz="1600" dirty="0"/>
              <a:t>  Verminderte Kalorienzufuhr  =  Reduktion des Energieverbrauchs</a:t>
            </a:r>
          </a:p>
          <a:p>
            <a:pPr marL="0" indent="0"/>
            <a:r>
              <a:rPr lang="de-DE" sz="1600" dirty="0"/>
              <a:t>  Das betrifft alle drei Komponenten des Energieverbrauch:</a:t>
            </a:r>
            <a:br>
              <a:rPr lang="de-DE" sz="1600" dirty="0"/>
            </a:br>
            <a:r>
              <a:rPr lang="de-DE" sz="1600" dirty="0"/>
              <a:t>    Grundumsatz, Thermogenese und körperliche Aktivität</a:t>
            </a:r>
          </a:p>
          <a:p>
            <a:pPr marL="0" indent="0"/>
            <a:r>
              <a:rPr lang="de-DE" sz="1600" dirty="0"/>
              <a:t>  Verlust an fettfreier Masse (Muskulatur) reduziert den Grundumsatz</a:t>
            </a:r>
          </a:p>
          <a:p>
            <a:pPr marL="0" indent="0"/>
            <a:r>
              <a:rPr lang="de-DE" sz="1600" dirty="0"/>
              <a:t>  Die Thermogenese sinkt um zirka 3-6 Prozent und bleibt auch nach Beibehalten des </a:t>
            </a:r>
            <a:br>
              <a:rPr lang="de-DE" sz="1600" dirty="0"/>
            </a:br>
            <a:r>
              <a:rPr lang="de-DE" sz="1600" dirty="0"/>
              <a:t>    tieferen oder bei erneutem Anstieg des Gewichtes erniedrig</a:t>
            </a:r>
          </a:p>
          <a:p>
            <a:pPr marL="0" indent="0"/>
            <a:r>
              <a:rPr lang="de-DE" sz="1600" dirty="0"/>
              <a:t>  Durch den Gewichtsverlust sinkt die für körperliche Aktivität notwendige Energiemenge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76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Eiweissarme Suche nach der Lösung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Eiweissarme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Schwächung des Immunsystems</a:t>
            </a:r>
          </a:p>
          <a:p>
            <a:pPr marL="0" indent="0"/>
            <a:r>
              <a:rPr lang="de-DE" sz="1600" dirty="0"/>
              <a:t>  Geschwächte Wundheilung</a:t>
            </a:r>
          </a:p>
          <a:p>
            <a:pPr marL="0" indent="0"/>
            <a:r>
              <a:rPr lang="de-DE" sz="1600" dirty="0"/>
              <a:t>  Erhöhtes Infektionsrisiko</a:t>
            </a:r>
          </a:p>
          <a:p>
            <a:pPr marL="0" indent="0"/>
            <a:r>
              <a:rPr lang="de-DE" sz="1600" dirty="0"/>
              <a:t>  Vermehrte Komplikationsrate bei Infekten (Sepsis, Lungenentzündung, etc.)</a:t>
            </a:r>
          </a:p>
          <a:p>
            <a:pPr marL="0" indent="0"/>
            <a:r>
              <a:rPr lang="de-DE" sz="1600" dirty="0"/>
              <a:t>  Kachexie - Auszehrung (Alter, Krebs)</a:t>
            </a:r>
          </a:p>
          <a:p>
            <a:pPr marL="0" indent="0"/>
            <a:r>
              <a:rPr lang="de-DE" sz="1600" dirty="0"/>
              <a:t>  Muskelschwund</a:t>
            </a:r>
          </a:p>
          <a:p>
            <a:pPr marL="0" indent="0"/>
            <a:r>
              <a:rPr lang="de-DE" sz="1600" dirty="0"/>
              <a:t>  Wasseransammlung im Bauch</a:t>
            </a:r>
          </a:p>
          <a:p>
            <a:pPr marL="0" indent="0"/>
            <a:r>
              <a:rPr lang="de-DE" sz="1600" dirty="0"/>
              <a:t>  Vorsicht eiweissarme Ernährung bei:</a:t>
            </a:r>
            <a:br>
              <a:rPr lang="de-DE" sz="1600" dirty="0"/>
            </a:br>
            <a:r>
              <a:rPr lang="de-DE" sz="1600" dirty="0"/>
              <a:t>         </a:t>
            </a:r>
            <a:br>
              <a:rPr lang="de-DE" sz="1600" dirty="0"/>
            </a:br>
            <a:r>
              <a:rPr lang="de-DE" sz="1600" dirty="0"/>
              <a:t>         Gicht</a:t>
            </a:r>
            <a:br>
              <a:rPr lang="de-DE" sz="1600" dirty="0"/>
            </a:br>
            <a:r>
              <a:rPr lang="de-DE" sz="1600" dirty="0"/>
              <a:t>         Nierensteinen</a:t>
            </a:r>
            <a:br>
              <a:rPr lang="de-DE" sz="1600" dirty="0"/>
            </a:br>
            <a:r>
              <a:rPr lang="de-DE" sz="1600" dirty="0"/>
              <a:t>         Eingeschränkter Nierenfunktion</a:t>
            </a:r>
            <a:br>
              <a:rPr lang="de-DE" sz="1600" dirty="0"/>
            </a:br>
            <a:r>
              <a:rPr lang="de-DE" sz="1600" dirty="0"/>
              <a:t>         Diabetes Typ 2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05050" y="6224588"/>
            <a:ext cx="451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2" name="Picture 5" descr="\\Server\Fotos\JPG Praxis\Tiere\Orang Utan bauch.jpg">
            <a:extLst>
              <a:ext uri="{FF2B5EF4-FFF2-40B4-BE49-F238E27FC236}">
                <a16:creationId xmlns:a16="http://schemas.microsoft.com/office/drawing/2014/main" id="{42FD8D63-1D8B-AB30-05D6-CB796F555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28207"/>
            <a:ext cx="180686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1432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NEAT: Die Spur führt nach England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Die NEAT (=Bewegung im Alltag) ist entscheidend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Die lebensverlängernde Wirkung körperlicher Aktivität zeichnete sich in den fünfziger </a:t>
            </a:r>
            <a:br>
              <a:rPr lang="de-DE" sz="1600" dirty="0"/>
            </a:br>
            <a:r>
              <a:rPr lang="de-DE" sz="1600" dirty="0"/>
              <a:t>    Jahren bei Englischen Schaffnern ab, die in den Doppeldeckern treppauf und treppab s</a:t>
            </a:r>
            <a:br>
              <a:rPr lang="de-DE" sz="1600" dirty="0"/>
            </a:br>
            <a:r>
              <a:rPr lang="de-DE" sz="1600" dirty="0"/>
              <a:t>    teigen mussten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24BAF-284E-7624-157E-AB60A7915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08275"/>
            <a:ext cx="3790950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9721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Grundumsatz und Energieverbrauch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NEAT entscheidet über alles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Grundumsatz:	                                     60%</a:t>
            </a:r>
          </a:p>
          <a:p>
            <a:pPr marL="0" indent="0"/>
            <a:r>
              <a:rPr lang="de-DE" sz="1600" dirty="0"/>
              <a:t>  Nahrungsthermogenese:                  10%</a:t>
            </a:r>
          </a:p>
          <a:p>
            <a:pPr marL="0" indent="0"/>
            <a:r>
              <a:rPr lang="de-DE" sz="1600" dirty="0"/>
              <a:t>  Aktivitäts-Thermogenese:                 30% = EAT + NEAT</a:t>
            </a:r>
            <a:br>
              <a:rPr lang="de-DE" sz="1600" dirty="0"/>
            </a:b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EAT:     Exercise-Activity-Thermogenesis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         = Fitnessbezogenes körperliches Training, Sport</a:t>
            </a:r>
            <a:br>
              <a:rPr lang="de-DE" sz="1600" dirty="0"/>
            </a:br>
            <a:r>
              <a:rPr lang="de-DE" sz="1600" dirty="0"/>
              <a:t>                  = 15 bis 20%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</a:t>
            </a:r>
            <a:r>
              <a:rPr lang="de-DE" sz="1600" b="1" dirty="0"/>
              <a:t>NEAT:   Non-Exercise-Activity-Thermogenesis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            = Bewegung im Alltag</a:t>
            </a:r>
            <a:br>
              <a:rPr lang="de-DE" sz="1600" dirty="0"/>
            </a:br>
            <a:r>
              <a:rPr lang="de-DE" sz="1600" dirty="0"/>
              <a:t>                  = 80 bis 85%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Quelle Prof. Armin Heufelder - Bodenseekongress 2007</a:t>
            </a:r>
          </a:p>
        </p:txBody>
      </p:sp>
    </p:spTree>
    <p:extLst>
      <p:ext uri="{BB962C8B-B14F-4D97-AF65-F5344CB8AC3E}">
        <p14:creationId xmlns:p14="http://schemas.microsoft.com/office/powerpoint/2010/main" val="2733102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Die NEAT ist entscheidend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Bewegung sammeln…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1E0EA14D-630A-7398-EBD4-41F295744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5" y="1989138"/>
            <a:ext cx="2374900" cy="708025"/>
          </a:xfrm>
          <a:prstGeom prst="rect">
            <a:avLst/>
          </a:prstGeom>
          <a:solidFill>
            <a:srgbClr val="FFFFCC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Alltagsaktivität (NEAT)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F9FC6ABF-FC2B-3B79-4E4D-724C09916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989138"/>
            <a:ext cx="2374900" cy="708025"/>
          </a:xfrm>
          <a:prstGeom prst="rect">
            <a:avLst/>
          </a:prstGeom>
          <a:solidFill>
            <a:srgbClr val="FFFFCC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Geplante Aktivität (EAT)</a:t>
            </a:r>
          </a:p>
        </p:txBody>
      </p:sp>
      <p:sp>
        <p:nvSpPr>
          <p:cNvPr id="5" name="Line 16">
            <a:extLst>
              <a:ext uri="{FF2B5EF4-FFF2-40B4-BE49-F238E27FC236}">
                <a16:creationId xmlns:a16="http://schemas.microsoft.com/office/drawing/2014/main" id="{6B9F6404-270D-8552-25FE-7E81F2D680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268413"/>
            <a:ext cx="0" cy="49688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/>
          </a:p>
        </p:txBody>
      </p:sp>
      <p:sp>
        <p:nvSpPr>
          <p:cNvPr id="6" name="Line 18">
            <a:extLst>
              <a:ext uri="{FF2B5EF4-FFF2-40B4-BE49-F238E27FC236}">
                <a16:creationId xmlns:a16="http://schemas.microsoft.com/office/drawing/2014/main" id="{0D0B37BB-6755-AF9B-965C-9994550EBC1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3048000"/>
            <a:ext cx="0" cy="719138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/>
          </a:p>
        </p:txBody>
      </p:sp>
      <p:sp>
        <p:nvSpPr>
          <p:cNvPr id="7" name="Line 19">
            <a:extLst>
              <a:ext uri="{FF2B5EF4-FFF2-40B4-BE49-F238E27FC236}">
                <a16:creationId xmlns:a16="http://schemas.microsoft.com/office/drawing/2014/main" id="{7555225C-5170-2242-BD14-94C796C0E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1763" y="3027363"/>
            <a:ext cx="0" cy="719137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CH" dirty="0"/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A3173E29-473E-72E8-0EBA-4E5BF99C3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25" y="4157663"/>
            <a:ext cx="3240088" cy="1016000"/>
          </a:xfrm>
          <a:prstGeom prst="rect">
            <a:avLst/>
          </a:prstGeom>
          <a:solidFill>
            <a:srgbClr val="FFFFCC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Bewegungen sammeln</a:t>
            </a:r>
          </a:p>
          <a:p>
            <a:pPr algn="ctr" eaLnBrk="1" hangingPunct="1"/>
            <a:r>
              <a:rPr lang="de-CH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Treppe statt Fahrstuhl</a:t>
            </a:r>
          </a:p>
          <a:p>
            <a:pPr algn="ctr" eaLnBrk="1" hangingPunct="1"/>
            <a:r>
              <a:rPr lang="de-CH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Umwege einplanen</a:t>
            </a: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2EB145B3-5E14-0AAF-C857-D8849706E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149725"/>
            <a:ext cx="3095625" cy="1016000"/>
          </a:xfrm>
          <a:prstGeom prst="rect">
            <a:avLst/>
          </a:prstGeom>
          <a:solidFill>
            <a:srgbClr val="FFFFCC"/>
          </a:solidFill>
          <a:ln w="952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CH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Speziell wichtig für die Gewichtsstabilisierung</a:t>
            </a:r>
          </a:p>
          <a:p>
            <a:pPr algn="ctr" eaLnBrk="1" hangingPunct="1"/>
            <a:r>
              <a:rPr lang="de-CH" altLang="de-DE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Spass ist wichtig</a:t>
            </a:r>
          </a:p>
        </p:txBody>
      </p:sp>
    </p:spTree>
    <p:extLst>
      <p:ext uri="{BB962C8B-B14F-4D97-AF65-F5344CB8AC3E}">
        <p14:creationId xmlns:p14="http://schemas.microsoft.com/office/powerpoint/2010/main" val="35693593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NEAT - Zurück zu den Ursprüngen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NEAT: Treppensteigen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Bewegung im Alltag sammeln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Vortrag Sportmedizin, Prof. Dr. Klaus Völker, GSAAM, München, April 2012</a:t>
            </a:r>
          </a:p>
        </p:txBody>
      </p:sp>
      <p:pic>
        <p:nvPicPr>
          <p:cNvPr id="3" name="Picture 2" descr="D:\Daten\GSAAM München_April12\Sport\Neat Treppensteigen_D.jpg">
            <a:extLst>
              <a:ext uri="{FF2B5EF4-FFF2-40B4-BE49-F238E27FC236}">
                <a16:creationId xmlns:a16="http://schemas.microsoft.com/office/drawing/2014/main" id="{63FA6294-976F-7932-C53E-EF094784B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133600"/>
            <a:ext cx="6243638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7055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NEAT - Zurück zu den Ursprüngen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NEAT: Alltagsverrichtungen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Kaffee selber rösten und mahlen </a:t>
            </a:r>
          </a:p>
          <a:p>
            <a:pPr marL="0" indent="0"/>
            <a:r>
              <a:rPr lang="de-DE" sz="1600" dirty="0"/>
              <a:t>  Verbraucht viel mehr Energie als    </a:t>
            </a:r>
            <a:br>
              <a:rPr lang="de-DE" sz="1600" dirty="0"/>
            </a:br>
            <a:r>
              <a:rPr lang="de-DE" sz="1600" dirty="0"/>
              <a:t>    den Knopf der Nespressomaschine drücken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Bilder: Dr. med. Jürg Eichhorn - Bali</a:t>
            </a:r>
          </a:p>
        </p:txBody>
      </p:sp>
      <p:pic>
        <p:nvPicPr>
          <p:cNvPr id="3" name="Picture 2" descr="\\Server\Fotos\JPG Praxis\Ernährung\Nahrungsmittel\Getränke\Kaffee\Kaffeeröster Mostar2_D.jpg">
            <a:extLst>
              <a:ext uri="{FF2B5EF4-FFF2-40B4-BE49-F238E27FC236}">
                <a16:creationId xmlns:a16="http://schemas.microsoft.com/office/drawing/2014/main" id="{5F5CAB79-D30D-0434-D2D6-A37897B11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3161506"/>
            <a:ext cx="41560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\\Server\Fotos\JPG Praxis\Ernährung\Nahrungsmittel\Getränke\Kaffee\Luwak - Mungo Kaffee\08_PulverisierungD.jpg">
            <a:extLst>
              <a:ext uri="{FF2B5EF4-FFF2-40B4-BE49-F238E27FC236}">
                <a16:creationId xmlns:a16="http://schemas.microsoft.com/office/drawing/2014/main" id="{75C8ED09-8F4C-8DF3-452D-EF065BA1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13" y="1251744"/>
            <a:ext cx="2903538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3806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NEAT - Der kleine Unterschied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Die einen denken im Sitzen ans Liegen, die anderen an Bewegung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6267192"/>
            <a:ext cx="79552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 oben links: unbekannt  / Bild oben recht: </a:t>
            </a: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18752_wallpaper280-httpswww.flickr.comphotos12382050@N03</a:t>
            </a: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b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de-DE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Bilder unten: Dr. med. Jürg Eichhorn, Legian Beach Bali, April 2012</a:t>
            </a:r>
          </a:p>
        </p:txBody>
      </p:sp>
      <p:pic>
        <p:nvPicPr>
          <p:cNvPr id="3" name="Picture 2" descr="\\Server\Fotos\JPG Praxis\Adipositas\Dicker Mann sitzend2.jpg">
            <a:extLst>
              <a:ext uri="{FF2B5EF4-FFF2-40B4-BE49-F238E27FC236}">
                <a16:creationId xmlns:a16="http://schemas.microsoft.com/office/drawing/2014/main" id="{3291011D-68AB-7E6A-9754-B457C5F4F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88" y="1557338"/>
            <a:ext cx="1814512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\\Server\Fotos\JPG Praxis\Schlaf\Schlafman Legian Beach Bali_D.jpg">
            <a:extLst>
              <a:ext uri="{FF2B5EF4-FFF2-40B4-BE49-F238E27FC236}">
                <a16:creationId xmlns:a16="http://schemas.microsoft.com/office/drawing/2014/main" id="{772EC8C2-1910-C801-B633-04D9849E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3783013"/>
            <a:ext cx="3573462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\\Server\Fotos\JPG Praxis\Sport\Sunset Legian\Eri jggt Original-D.jpg">
            <a:extLst>
              <a:ext uri="{FF2B5EF4-FFF2-40B4-BE49-F238E27FC236}">
                <a16:creationId xmlns:a16="http://schemas.microsoft.com/office/drawing/2014/main" id="{4519B262-5A14-9329-E3EC-4D13F50D0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3783013"/>
            <a:ext cx="3522663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\\Server\Fotos\JPG Praxis\Frauen\18752_wallpaper280.jpg">
            <a:extLst>
              <a:ext uri="{FF2B5EF4-FFF2-40B4-BE49-F238E27FC236}">
                <a16:creationId xmlns:a16="http://schemas.microsoft.com/office/drawing/2014/main" id="{9AF13393-7C08-6CCD-B175-08CC029EB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557338"/>
            <a:ext cx="2474912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EC7F99C1-4477-3FE5-EEBB-E1A802BFCBF9}"/>
              </a:ext>
            </a:extLst>
          </p:cNvPr>
          <p:cNvCxnSpPr/>
          <p:nvPr/>
        </p:nvCxnSpPr>
        <p:spPr>
          <a:xfrm>
            <a:off x="2790825" y="3486150"/>
            <a:ext cx="0" cy="2809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F7C13AFB-3232-815E-2EAF-05A844E9B0CE}"/>
              </a:ext>
            </a:extLst>
          </p:cNvPr>
          <p:cNvCxnSpPr/>
          <p:nvPr/>
        </p:nvCxnSpPr>
        <p:spPr>
          <a:xfrm>
            <a:off x="6565900" y="3489325"/>
            <a:ext cx="0" cy="2809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9403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Wie viel Sport braucht der Mensch?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73417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Die Regelmässigkeit ist entscheidend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4 mal 30 Min Joggen pro Woche:            Risikoreduktion einer Herz-Kreislauf-</a:t>
            </a:r>
            <a:br>
              <a:rPr lang="de-DE" sz="1600" dirty="0"/>
            </a:br>
            <a:r>
              <a:rPr lang="de-DE" sz="1600" dirty="0"/>
              <a:t>                                                                           Erkrankung um die Hälfte</a:t>
            </a:r>
          </a:p>
          <a:p>
            <a:pPr marL="0" indent="0"/>
            <a:r>
              <a:rPr lang="de-DE" sz="1600" dirty="0"/>
              <a:t>   1 mal ein Training pro Woche:                 Trainingsverlust nach einer Woche 90%</a:t>
            </a:r>
          </a:p>
          <a:p>
            <a:pPr marL="0" indent="0"/>
            <a:r>
              <a:rPr lang="de-DE" sz="1600" dirty="0"/>
              <a:t>   3 mal ein Training pro Woche:                 Fitnesszustand bleibt gleich</a:t>
            </a:r>
          </a:p>
          <a:p>
            <a:pPr marL="0" indent="0"/>
            <a:r>
              <a:rPr lang="de-DE" sz="1600" dirty="0"/>
              <a:t>   Mehr als 3 mal ein Training pro Woche: Fitnesszustand steigt</a:t>
            </a:r>
            <a:br>
              <a:rPr lang="de-DE" sz="1600" dirty="0"/>
            </a:br>
            <a:endParaRPr lang="de-DE" sz="1600" dirty="0"/>
          </a:p>
          <a:p>
            <a:pPr marL="0" indent="0"/>
            <a:r>
              <a:rPr lang="de-DE" sz="1600" dirty="0"/>
              <a:t>   Mindestempfehlung: ½ Stunde/Tag</a:t>
            </a:r>
            <a:br>
              <a:rPr lang="de-DE" sz="1600" dirty="0"/>
            </a:br>
            <a:r>
              <a:rPr lang="de-DE" sz="1600" dirty="0"/>
              <a:t>     mit mittlerer Intensität</a:t>
            </a:r>
          </a:p>
          <a:p>
            <a:pPr marL="0" indent="0"/>
            <a:r>
              <a:rPr lang="de-DE" sz="1600" dirty="0"/>
              <a:t>   Aktivitäten, die mindestens zehn</a:t>
            </a:r>
            <a:br>
              <a:rPr lang="de-DE" sz="1600" dirty="0"/>
            </a:br>
            <a:r>
              <a:rPr lang="de-DE" sz="1600" dirty="0"/>
              <a:t>     Minuten dauern und bei leicht </a:t>
            </a:r>
            <a:br>
              <a:rPr lang="de-DE" sz="1600" dirty="0"/>
            </a:br>
            <a:r>
              <a:rPr lang="de-DE" sz="1600" dirty="0"/>
              <a:t>     beschleunigtem Atem stattfinden, </a:t>
            </a:r>
            <a:br>
              <a:rPr lang="de-DE" sz="1600" dirty="0"/>
            </a:br>
            <a:r>
              <a:rPr lang="de-DE" sz="1600" dirty="0"/>
              <a:t>     können über den Tag </a:t>
            </a:r>
            <a:br>
              <a:rPr lang="de-DE" sz="1600" dirty="0"/>
            </a:br>
            <a:r>
              <a:rPr lang="de-DE" sz="1600" dirty="0"/>
              <a:t>     zusammengezählt werden</a:t>
            </a:r>
          </a:p>
          <a:p>
            <a:pPr marL="0" indent="0"/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 Alexander Eichhorn, Al Husn, Oman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06F5FFC-20E5-0B8F-2C44-C8C548B5F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366017"/>
            <a:ext cx="3584759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805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Bewegung: Wie intensiv?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8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Der optimale Trainingspuls - das ist Geschichte!</a:t>
            </a:r>
            <a:br>
              <a:rPr lang="de-DE" sz="1800" b="1" dirty="0"/>
            </a:br>
            <a:endParaRPr lang="de-DE" sz="1800" b="1" dirty="0"/>
          </a:p>
          <a:p>
            <a:pPr marL="0" indent="0"/>
            <a:r>
              <a:rPr lang="de-DE" sz="1600" dirty="0"/>
              <a:t>  Muskulatur und Leber speichern Kohlenhydrate in Form von Glykogen. Wenn diese </a:t>
            </a:r>
            <a:br>
              <a:rPr lang="de-DE" sz="1600" dirty="0"/>
            </a:br>
            <a:r>
              <a:rPr lang="de-DE" sz="1600" dirty="0"/>
              <a:t>    Vorräte im Rahmen einer sportlichen Betätigung aufgebraucht sind, dann schaltet der </a:t>
            </a:r>
            <a:br>
              <a:rPr lang="de-DE" sz="1600" dirty="0"/>
            </a:br>
            <a:r>
              <a:rPr lang="de-DE" sz="1600" dirty="0"/>
              <a:t>    Körper um auf Fettverbrennung</a:t>
            </a:r>
          </a:p>
          <a:p>
            <a:pPr marL="0" indent="0"/>
            <a:r>
              <a:rPr lang="de-DE" sz="1600" dirty="0"/>
              <a:t>  Beim ausdauertrainierten Marathonläufer wird das sehr schnell der Fall sein. Sein Körper </a:t>
            </a:r>
            <a:br>
              <a:rPr lang="de-DE" sz="1600" dirty="0"/>
            </a:br>
            <a:r>
              <a:rPr lang="de-DE" sz="1600" dirty="0"/>
              <a:t>    ist geschult auf Fettverbrennung und bereits Treppensteigen geht an das Fett </a:t>
            </a:r>
          </a:p>
          <a:p>
            <a:pPr marL="0" indent="0"/>
            <a:r>
              <a:rPr lang="de-DE" sz="1600" dirty="0"/>
              <a:t>  Nicht so beim unsportlichen Menschen. Die Fettverbrennung liegt brach, der Körper hat </a:t>
            </a:r>
            <a:br>
              <a:rPr lang="de-DE" sz="1600" dirty="0"/>
            </a:br>
            <a:r>
              <a:rPr lang="de-DE" sz="1600" dirty="0"/>
              <a:t>    es verlernt, Fett zu verbrennen</a:t>
            </a:r>
          </a:p>
          <a:p>
            <a:pPr marL="0" indent="0"/>
            <a:r>
              <a:rPr lang="de-DE" sz="1600" dirty="0"/>
              <a:t>  Die moderne Vorstellung heisst: Energie, sprich Glykogen, abbauen. Dazu muss das Training </a:t>
            </a:r>
            <a:br>
              <a:rPr lang="de-DE" sz="1600" dirty="0"/>
            </a:br>
            <a:r>
              <a:rPr lang="de-DE" sz="1600" dirty="0"/>
              <a:t>    aber etwas härter sein, die Atmung spürbar, aber nicht ausser Atem. Bei sehr hohen </a:t>
            </a:r>
            <a:br>
              <a:rPr lang="de-DE" sz="1600" dirty="0"/>
            </a:br>
            <a:r>
              <a:rPr lang="de-DE" sz="1600" dirty="0"/>
              <a:t>    Trainingsintensitäten wird Milchsäure produziert, die  wiederum die Fettverbrennung </a:t>
            </a:r>
            <a:br>
              <a:rPr lang="de-DE" sz="1600" dirty="0"/>
            </a:br>
            <a:r>
              <a:rPr lang="de-DE" sz="1600" dirty="0"/>
              <a:t>    unterbindet</a:t>
            </a:r>
          </a:p>
          <a:p>
            <a:pPr marL="0" indent="0"/>
            <a:r>
              <a:rPr lang="de-DE" sz="1600" dirty="0"/>
              <a:t>  Training im unteren Pulsbereich (Fettverbrennungspuls) ist nicht effektiv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944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Fettverbrennung - Ein träger Vorgang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Nach dem Workout 1 Stunde keine Kalorien zu sich nehmen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Kein Essen vor dem Training:  Energiequelle = Glykogen in Muskulatur und Leber</a:t>
            </a:r>
          </a:p>
          <a:p>
            <a:pPr marL="0" indent="0"/>
            <a:r>
              <a:rPr lang="de-DE" sz="1600" dirty="0"/>
              <a:t>  Essen vor dem Training:           Energiequelle = Nahrungskalorien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AAC2C214-0002-B521-1732-D123F740B1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79613" y="2492375"/>
          <a:ext cx="5202237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9241841" imgH="6384950" progId="CorelDraw.Graphic.8">
                  <p:embed/>
                </p:oleObj>
              </mc:Choice>
              <mc:Fallback>
                <p:oleObj name="CorelDRAW" r:id="rId3" imgW="9241841" imgH="6384950" progId="CorelDraw.Graphic.8">
                  <p:embed/>
                  <p:pic>
                    <p:nvPicPr>
                      <p:cNvPr id="116741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2492375"/>
                        <a:ext cx="5202237" cy="359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50401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Trainingszustände und Fettverbrennung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Der Marathonläufer verbrennt Fett schon beim Treppensteigen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Chronischer Bewegungsmangel legt die Fettverbrennung «in Gips»!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unbekannt</a:t>
            </a:r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56ECB594-1FD3-A19E-0DA2-D021BE7397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79688" y="2349500"/>
          <a:ext cx="3963987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5766206" imgH="5026762" progId="CorelDraw.Graphic.8">
                  <p:embed/>
                </p:oleObj>
              </mc:Choice>
              <mc:Fallback>
                <p:oleObj name="CorelDRAW" r:id="rId3" imgW="5766206" imgH="5026762" progId="CorelDraw.Graphic.8">
                  <p:embed/>
                  <p:pic>
                    <p:nvPicPr>
                      <p:cNvPr id="117765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688" y="2349500"/>
                        <a:ext cx="3963987" cy="34559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1584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Eiweissarme Ernährung 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57800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CH" sz="1800" b="1" dirty="0"/>
              <a:t>Der Eiweissumsatz</a:t>
            </a:r>
            <a:br>
              <a:rPr lang="de-CH" sz="1800" b="1" dirty="0"/>
            </a:br>
            <a:endParaRPr lang="de-DE" sz="1800" b="1" dirty="0"/>
          </a:p>
          <a:p>
            <a:pPr marL="0" indent="0"/>
            <a:r>
              <a:rPr lang="de-CH" sz="1600" dirty="0"/>
              <a:t>  </a:t>
            </a:r>
            <a:r>
              <a:rPr lang="de-DE" sz="1600" dirty="0"/>
              <a:t>Bei Eiweissen besteht ein dynamisches Gleichgewicht zwischen Aufbau und </a:t>
            </a:r>
            <a:br>
              <a:rPr lang="de-DE" sz="1600" dirty="0"/>
            </a:br>
            <a:r>
              <a:rPr lang="de-DE" sz="1600" dirty="0"/>
              <a:t>    Abbau. Erwachsene setzen im Durchschnitt 250 g Eiweiss pro Tag um.</a:t>
            </a:r>
          </a:p>
          <a:p>
            <a:pPr marL="0" indent="0"/>
            <a:r>
              <a:rPr lang="de-DE" sz="1600" dirty="0"/>
              <a:t>  Die Halbwertszeit besagt, nach wie viel Zeit das Organ zur Hälfte umgebaut ist.</a:t>
            </a:r>
            <a:br>
              <a:rPr lang="de-DE" sz="1600" dirty="0"/>
            </a:br>
            <a:r>
              <a:rPr lang="de-DE" sz="1600" dirty="0"/>
              <a:t>    Nach 11 Tagen sind 50% der Herzmuskulatur erneuert!</a:t>
            </a: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941446DF-79F2-8984-84BB-EA1195C68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352039"/>
              </p:ext>
            </p:extLst>
          </p:nvPr>
        </p:nvGraphicFramePr>
        <p:xfrm>
          <a:off x="1295400" y="3079752"/>
          <a:ext cx="6553200" cy="27749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273135451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968786739"/>
                    </a:ext>
                  </a:extLst>
                </a:gridCol>
              </a:tblGrid>
              <a:tr h="50389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Eiweiss Halbwertszeit</a:t>
                      </a:r>
                      <a:endParaRPr lang="de-CH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CH" sz="1600" b="1" dirty="0">
                        <a:solidFill>
                          <a:schemeClr val="bg2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F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001730"/>
                  </a:ext>
                </a:extLst>
              </a:tr>
              <a:tr h="25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Skelettmuskel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50-60 Tage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423235"/>
                  </a:ext>
                </a:extLst>
              </a:tr>
              <a:tr h="25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Herzmuskel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11 Tage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151476"/>
                  </a:ext>
                </a:extLst>
              </a:tr>
              <a:tr h="25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Glatte Muskulatur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5 Tage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635425"/>
                  </a:ext>
                </a:extLst>
              </a:tr>
              <a:tr h="2372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Fibrinogen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4-5 Tage 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932862"/>
                  </a:ext>
                </a:extLst>
              </a:tr>
              <a:tr h="25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Transferrin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8.5 Tage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454781"/>
                  </a:ext>
                </a:extLst>
              </a:tr>
              <a:tr h="25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IgM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5 Tage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191991"/>
                  </a:ext>
                </a:extLst>
              </a:tr>
              <a:tr h="25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Leberenzyme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6-14 Stunden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0397462"/>
                  </a:ext>
                </a:extLst>
              </a:tr>
              <a:tr h="25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Präalbumin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1.9 Tage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758065"/>
                  </a:ext>
                </a:extLst>
              </a:tr>
              <a:tr h="2533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Retinol-bindendes Eiweiss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12 Stunden</a:t>
                      </a:r>
                      <a:endParaRPr lang="de-CH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5" marR="6858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029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9713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Muskelabnahme mit dem Alter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Mit dem Alter: Umwandlung: Muskulatur schwindet und Fett nimmt zu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Optimal: Kraft und Ausdauer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 links unbekannt /  rechts lüstich.de</a:t>
            </a:r>
          </a:p>
        </p:txBody>
      </p:sp>
      <p:pic>
        <p:nvPicPr>
          <p:cNvPr id="3" name="Picture 5" descr="muskelabnahme">
            <a:extLst>
              <a:ext uri="{FF2B5EF4-FFF2-40B4-BE49-F238E27FC236}">
                <a16:creationId xmlns:a16="http://schemas.microsoft.com/office/drawing/2014/main" id="{186702C0-9407-473D-B409-88245A450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76475"/>
            <a:ext cx="4178300" cy="31511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\\Server\Fotos\JPG Praxis\Tiere\Krafttraining.jpg">
            <a:extLst>
              <a:ext uri="{FF2B5EF4-FFF2-40B4-BE49-F238E27FC236}">
                <a16:creationId xmlns:a16="http://schemas.microsoft.com/office/drawing/2014/main" id="{97ED7825-5DD4-F034-2948-1C96E8F81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022600"/>
            <a:ext cx="2967038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89984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NordicWalking…aber richtig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Die Zukunft ist nordisch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Nordic Walking: 20% mehr Kalorien als beim gleichschnellen Gehen</a:t>
            </a:r>
          </a:p>
          <a:p>
            <a:pPr marL="0" indent="0"/>
            <a:r>
              <a:rPr lang="de-DE" sz="1600" dirty="0"/>
              <a:t>  3 mal 60 Minuten NordicWalking pro Woche = 3 mal 420 kcal = 1260 kcal/Woche</a:t>
            </a:r>
          </a:p>
          <a:p>
            <a:pPr marL="0" indent="0"/>
            <a:r>
              <a:rPr lang="de-DE" sz="1600" dirty="0"/>
              <a:t>  Damit realistisches Ziel: Gewichtsverlust von 1 kg in 6 Wochen 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4621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NordicWalking…aber richtig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So nicht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Nicht Langlaufstil, sondern Armbewegungen wie beim schnellen Gehen:</a:t>
            </a:r>
            <a:br>
              <a:rPr lang="de-DE" sz="1600" dirty="0"/>
            </a:br>
            <a:r>
              <a:rPr lang="de-DE" sz="1600" dirty="0"/>
              <a:t>        -Hand den Körper entlang führen bis etwa Höhe Bauchnabel</a:t>
            </a:r>
            <a:br>
              <a:rPr lang="de-DE" sz="1600" dirty="0"/>
            </a:br>
            <a:r>
              <a:rPr lang="de-DE" sz="1600" dirty="0"/>
              <a:t>        -Stockeinsatz schräg vom Körper weg                                               </a:t>
            </a:r>
            <a:r>
              <a:rPr lang="de-DE" sz="1600" b="1" dirty="0"/>
              <a:t>richtig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                              </a:t>
            </a:r>
            <a:r>
              <a:rPr lang="de-DE" sz="1600" b="1" dirty="0"/>
              <a:t>falsch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Bildquelle links unbekannt / Bild rechts: Erika Eichhorn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334922-0DF2-FDA6-3008-EA4249ED3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068960"/>
            <a:ext cx="4491920" cy="2952328"/>
          </a:xfrm>
          <a:prstGeom prst="rect">
            <a:avLst/>
          </a:prstGeom>
        </p:spPr>
      </p:pic>
      <p:pic>
        <p:nvPicPr>
          <p:cNvPr id="4" name="Picture 2" descr="\\Server\Fotos\JPG Praxis\Sport\Nordic  Walking\NW Jürg BadB_D.jpg">
            <a:extLst>
              <a:ext uri="{FF2B5EF4-FFF2-40B4-BE49-F238E27FC236}">
                <a16:creationId xmlns:a16="http://schemas.microsoft.com/office/drawing/2014/main" id="{18B8DBA9-9FCC-10A9-0722-248E38DFE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15" y="2678013"/>
            <a:ext cx="29083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4984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NordicWalking…aber richtig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73417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So ist es „physiologisch“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Hand am Körper entlang führen bis etwa Höhe Bauchnabel</a:t>
            </a:r>
            <a:br>
              <a:rPr lang="de-DE" sz="1600" dirty="0"/>
            </a:br>
            <a:r>
              <a:rPr lang="de-DE" sz="1600" dirty="0"/>
              <a:t>    Stockeinsatz schräg vom Körper weg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- Bayersoien</a:t>
            </a:r>
          </a:p>
        </p:txBody>
      </p:sp>
      <p:pic>
        <p:nvPicPr>
          <p:cNvPr id="4" name="Picture 6" descr="W:\Jpg Privat\Reisen CH-Welt\2011_07 Bad Bayersoien\NW Erika Bad B ayersoien.jpg">
            <a:extLst>
              <a:ext uri="{FF2B5EF4-FFF2-40B4-BE49-F238E27FC236}">
                <a16:creationId xmlns:a16="http://schemas.microsoft.com/office/drawing/2014/main" id="{49CC57AC-CA63-32E1-7255-664F6D85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62258"/>
            <a:ext cx="2934432" cy="390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827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Nordic Walking: Geschichte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Ursprünglich wurde Nordic Walking als Sommertrainingsmethode für Skilangläufer entwickelt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Finnische Sportmediziner und -wissenschaftler haben im Frühjahr 1997 in Zusammenarbeit </a:t>
            </a:r>
            <a:br>
              <a:rPr lang="de-DE" sz="1600" dirty="0"/>
            </a:br>
            <a:r>
              <a:rPr lang="de-DE" sz="1600" dirty="0"/>
              <a:t>    mit der Firma Excel und Polar Nordic Walking zu einem Ganzjahres-Fitnesstraining für </a:t>
            </a:r>
            <a:br>
              <a:rPr lang="de-DE" sz="1600" dirty="0"/>
            </a:br>
            <a:r>
              <a:rPr lang="de-DE" sz="1600" dirty="0"/>
              <a:t>    Gesundheitsbewusste aller Altersgruppen entwickelt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Vincenzo, Legian Beach, Bali / Bild: Dr. med. Jürg Eichhorn</a:t>
            </a:r>
          </a:p>
        </p:txBody>
      </p:sp>
      <p:pic>
        <p:nvPicPr>
          <p:cNvPr id="3" name="Picture 2" descr="\\Server\Fotos\Jpg Privat\Reisen\Bali - Bangkok_0312\EOS 60D\Legian\NW\Vincenzo_D.jpg">
            <a:extLst>
              <a:ext uri="{FF2B5EF4-FFF2-40B4-BE49-F238E27FC236}">
                <a16:creationId xmlns:a16="http://schemas.microsoft.com/office/drawing/2014/main" id="{583DDB3C-3810-09BD-8AEC-C365E39DC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068638"/>
            <a:ext cx="4283075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4084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Vorteile Nordic Walking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273417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85% der Muskulatur werden trainiert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Steigert den Kalorienverbrauch gegenüber Walking um bis zu 20 %</a:t>
            </a:r>
          </a:p>
          <a:p>
            <a:pPr marL="0" indent="0"/>
            <a:r>
              <a:rPr lang="de-DE" sz="1600" dirty="0"/>
              <a:t>  Ist leicht und schnell erlernbar</a:t>
            </a:r>
          </a:p>
          <a:p>
            <a:pPr marL="0" indent="0"/>
            <a:r>
              <a:rPr lang="de-DE" sz="1600" dirty="0"/>
              <a:t>  Vorbeugung von Verspannungen</a:t>
            </a:r>
            <a:br>
              <a:rPr lang="de-DE" sz="1600" dirty="0"/>
            </a:br>
            <a:r>
              <a:rPr lang="de-DE" sz="1600" dirty="0"/>
              <a:t>    im Schulter- und Nackenbereich</a:t>
            </a:r>
          </a:p>
          <a:p>
            <a:pPr marL="0" indent="0"/>
            <a:r>
              <a:rPr lang="de-DE" sz="1600" dirty="0"/>
              <a:t>  Entlastet den gesamten</a:t>
            </a:r>
            <a:br>
              <a:rPr lang="de-DE" sz="1600" dirty="0"/>
            </a:br>
            <a:r>
              <a:rPr lang="de-DE" sz="1600" dirty="0"/>
              <a:t>    Bewegungsapparat um bis zu 30%, </a:t>
            </a:r>
            <a:br>
              <a:rPr lang="de-DE" sz="1600" dirty="0"/>
            </a:br>
            <a:r>
              <a:rPr lang="de-DE" sz="1600" dirty="0"/>
              <a:t>    daher besonders geeignet bei </a:t>
            </a:r>
            <a:br>
              <a:rPr lang="de-DE" sz="1600" dirty="0"/>
            </a:br>
            <a:r>
              <a:rPr lang="de-DE" sz="1600" dirty="0"/>
              <a:t>    Übergewicht, Knie- und </a:t>
            </a:r>
            <a:br>
              <a:rPr lang="de-DE" sz="1600" dirty="0"/>
            </a:br>
            <a:r>
              <a:rPr lang="de-DE" sz="1600" dirty="0"/>
              <a:t>    Rückenproblemen</a:t>
            </a:r>
          </a:p>
          <a:p>
            <a:pPr marL="0" indent="0"/>
            <a:r>
              <a:rPr lang="de-DE" sz="1600" dirty="0"/>
              <a:t>  Ist zu jeder Jahreszeit </a:t>
            </a:r>
            <a:br>
              <a:rPr lang="de-DE" sz="1600" dirty="0"/>
            </a:br>
            <a:r>
              <a:rPr lang="de-DE" sz="1600" dirty="0"/>
              <a:t>    ausführbar</a:t>
            </a:r>
          </a:p>
          <a:p>
            <a:pPr marL="0" indent="0"/>
            <a:r>
              <a:rPr lang="de-DE" sz="1600" dirty="0"/>
              <a:t>  Ist ein kommunikativer </a:t>
            </a:r>
            <a:br>
              <a:rPr lang="de-DE" sz="1600" dirty="0"/>
            </a:br>
            <a:r>
              <a:rPr lang="de-DE" sz="1600" dirty="0"/>
              <a:t>    Gruppensport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                                                                                         </a:t>
            </a:r>
            <a:r>
              <a:rPr lang="de-DE" sz="1600" b="1" dirty="0"/>
              <a:t>Vincenzo - 80 Jahre alt: </a:t>
            </a:r>
            <a:br>
              <a:rPr lang="de-DE" sz="1600" b="1" dirty="0"/>
            </a:br>
            <a:r>
              <a:rPr lang="de-DE" sz="1600" b="1" dirty="0"/>
              <a:t>                                                                           Nicht perfekt - aber er macht`s täglich!</a:t>
            </a:r>
          </a:p>
          <a:p>
            <a:pPr marL="0" indent="0"/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- Bali - Legian Beach - 2012</a:t>
            </a:r>
          </a:p>
        </p:txBody>
      </p:sp>
      <p:pic>
        <p:nvPicPr>
          <p:cNvPr id="4" name="Picture 2" descr="W:\JPG Praxis\Sport\Nordic  Walking\Vincenzo6_D.jpg">
            <a:extLst>
              <a:ext uri="{FF2B5EF4-FFF2-40B4-BE49-F238E27FC236}">
                <a16:creationId xmlns:a16="http://schemas.microsoft.com/office/drawing/2014/main" id="{475AFC8B-3788-6B72-716A-D6300B77D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4714871" cy="314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0184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NordicWalking: Die Stocklänge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Stocklänge: Körpergrösse (in cm) x 0,68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Wichtigstes Merkmal beim Nordic Walking ist die Benutzung von Stöcken, wie sie  vom </a:t>
            </a:r>
            <a:br>
              <a:rPr lang="de-DE" sz="1600" dirty="0"/>
            </a:br>
            <a:r>
              <a:rPr lang="de-DE" sz="1600" dirty="0"/>
              <a:t>    Langlauf und Biathlon bekannt sind</a:t>
            </a:r>
          </a:p>
          <a:p>
            <a:pPr marL="0" indent="0"/>
            <a:r>
              <a:rPr lang="de-DE" sz="1600" dirty="0"/>
              <a:t>  Diese besitzen eine spezielle, funktionale Griffschlaufe, die einem Handschuh  ähnelt, </a:t>
            </a:r>
            <a:br>
              <a:rPr lang="de-DE" sz="1600" dirty="0"/>
            </a:br>
            <a:r>
              <a:rPr lang="de-DE" sz="1600" dirty="0"/>
              <a:t>    sodass ein gut geführtes Schwingen des Stockes beim Öffnen der Hand ermöglicht wird</a:t>
            </a:r>
          </a:p>
          <a:p>
            <a:pPr marL="0" indent="0"/>
            <a:r>
              <a:rPr lang="de-DE" sz="1600" dirty="0"/>
              <a:t>  Die Nordic-Walking-Stöcke sollten einerseits Schwingungen auffangen,  andererseits leicht </a:t>
            </a:r>
            <a:br>
              <a:rPr lang="de-DE" sz="1600" dirty="0"/>
            </a:br>
            <a:r>
              <a:rPr lang="de-DE" sz="1600" dirty="0"/>
              <a:t>    und flexibel sein</a:t>
            </a:r>
          </a:p>
          <a:p>
            <a:pPr marL="0" indent="0"/>
            <a:r>
              <a:rPr lang="de-DE" sz="1600" dirty="0"/>
              <a:t>  Dementsprechend werden meist karbonfaserhaltige Materialien verwendet</a:t>
            </a:r>
          </a:p>
          <a:p>
            <a:pPr marL="0" indent="0"/>
            <a:r>
              <a:rPr lang="de-DE" sz="1600" dirty="0"/>
              <a:t>  Weniger geeignet - wenn auch häufig benützt - sind Teleskop-Stöcke, da sie nicht optimal </a:t>
            </a:r>
            <a:br>
              <a:rPr lang="de-DE" sz="1600" dirty="0"/>
            </a:br>
            <a:r>
              <a:rPr lang="de-DE" sz="1600" dirty="0"/>
              <a:t>    dämpfen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542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Nordic Walking: Leicht erlernbar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2" y="993775"/>
            <a:ext cx="8036817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Beschwingtes Gehen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Nordic-Walking entlastet den Bewegungsapparat um bis zu 30% und ist daher </a:t>
            </a:r>
            <a:br>
              <a:rPr lang="de-DE" sz="1600" dirty="0"/>
            </a:br>
            <a:r>
              <a:rPr lang="de-DE" sz="1600" dirty="0"/>
              <a:t>     besonders geeignet für Personen mit Knie- und Rückenproblemen</a:t>
            </a:r>
          </a:p>
          <a:p>
            <a:pPr marL="0" indent="0"/>
            <a:r>
              <a:rPr lang="de-DE" sz="1600" dirty="0"/>
              <a:t>   Nordic-Walking löst Muskelverspannungen im Schulter- und Nackenbereich</a:t>
            </a:r>
          </a:p>
          <a:p>
            <a:pPr marL="0" indent="0"/>
            <a:r>
              <a:rPr lang="de-DE" sz="1600" dirty="0"/>
              <a:t>   Nordic-Walking ist das optimale Outdoortraining zur Gewichtsreduktion</a:t>
            </a:r>
          </a:p>
          <a:p>
            <a:pPr marL="0" indent="0"/>
            <a:r>
              <a:rPr lang="de-DE" sz="1600" dirty="0"/>
              <a:t>   Nordic-Walking ist fast um die Hälfte effektiver als Walking ohne Stöcke, </a:t>
            </a:r>
            <a:br>
              <a:rPr lang="de-DE" sz="1600" dirty="0"/>
            </a:br>
            <a:r>
              <a:rPr lang="de-DE" sz="1600" dirty="0"/>
              <a:t>     Verbrennung von &gt;400 kcal/h statt von nur 280 bei normalem Walking</a:t>
            </a:r>
          </a:p>
          <a:p>
            <a:pPr marL="0" indent="0"/>
            <a:r>
              <a:rPr lang="de-DE" sz="1600" dirty="0"/>
              <a:t>   Nordic-Walking vermittelt ein sicheres Laufgefühl auch auf glattem Untergrund</a:t>
            </a:r>
          </a:p>
          <a:p>
            <a:pPr marL="0" indent="0"/>
            <a:r>
              <a:rPr lang="de-DE" sz="1600" dirty="0"/>
              <a:t>   Nordic-Walking trainiert die aerobe Ausdauer und kräftigt gleichzeitig die </a:t>
            </a:r>
            <a:br>
              <a:rPr lang="de-DE" sz="1600" dirty="0"/>
            </a:br>
            <a:r>
              <a:rPr lang="de-DE" sz="1600" dirty="0"/>
              <a:t>     Oberkörpermuskulatur</a:t>
            </a:r>
          </a:p>
          <a:p>
            <a:pPr marL="0" indent="0"/>
            <a:r>
              <a:rPr lang="de-DE" sz="1600" dirty="0"/>
              <a:t>   Nordic-Walking verbessert die Herz-Kreislaufleistung</a:t>
            </a:r>
          </a:p>
          <a:p>
            <a:pPr marL="0" indent="0"/>
            <a:r>
              <a:rPr lang="de-DE" sz="1600" dirty="0"/>
              <a:t>   Nordic-Walking steigert durch den aktiven Einsatz der Atemhilfsmuskulatur die </a:t>
            </a:r>
            <a:br>
              <a:rPr lang="de-DE" sz="1600" dirty="0"/>
            </a:br>
            <a:r>
              <a:rPr lang="de-DE" sz="1600" dirty="0"/>
              <a:t>     Sauerstoffversorgung des gesamten Organismus</a:t>
            </a:r>
          </a:p>
          <a:p>
            <a:pPr marL="0" indent="0"/>
            <a:r>
              <a:rPr lang="de-DE" sz="1600" dirty="0"/>
              <a:t>   Nordic-Walking ist die am besten geeignete Outdoorsportart zur Rehabilitation </a:t>
            </a:r>
            <a:br>
              <a:rPr lang="de-DE" sz="1600" dirty="0"/>
            </a:br>
            <a:r>
              <a:rPr lang="de-DE" sz="1600" dirty="0"/>
              <a:t>     nach Sportverletzungen </a:t>
            </a:r>
          </a:p>
          <a:p>
            <a:pPr marL="0" indent="0"/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022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NordicWalking…aber richtig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Wenn sich eine Seele wohlfühlen soll, braucht sie einen guten Leib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Wir sind dann am erfolgreichsten, wenn wir den Arzt, der in jedem Patienten steckt, die </a:t>
            </a:r>
            <a:br>
              <a:rPr lang="de-DE" sz="1600" dirty="0"/>
            </a:br>
            <a:r>
              <a:rPr lang="de-DE" sz="1600" dirty="0"/>
              <a:t>    Chance geben, in Funktion zu treten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67192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Dr. med. Jürg Eichhorn - Vincenzo, Legian Beach, Bali, März 2012 </a:t>
            </a:r>
          </a:p>
        </p:txBody>
      </p:sp>
      <p:pic>
        <p:nvPicPr>
          <p:cNvPr id="3" name="Picture 2" descr="\\Server\Fotos\JPG Praxis\Sport\Nordic  Walking\Vincenzo5_D.jpg">
            <a:extLst>
              <a:ext uri="{FF2B5EF4-FFF2-40B4-BE49-F238E27FC236}">
                <a16:creationId xmlns:a16="http://schemas.microsoft.com/office/drawing/2014/main" id="{8FDCE1B4-94FB-6018-2B6D-118139ACF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74913"/>
            <a:ext cx="531495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825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rm 59393"/>
          <p:cNvSpPr>
            <a:spLocks noGrp="1" noChangeArrowheads="1"/>
          </p:cNvSpPr>
          <p:nvPr>
            <p:ph type="title"/>
          </p:nvPr>
        </p:nvSpPr>
        <p:spPr>
          <a:xfrm>
            <a:off x="865188" y="44450"/>
            <a:ext cx="5867400" cy="457200"/>
          </a:xfrm>
        </p:spPr>
        <p:txBody>
          <a:bodyPr wrap="square"/>
          <a:lstStyle/>
          <a:p>
            <a:r>
              <a:rPr lang="de-DE" dirty="0"/>
              <a:t>Aquafit</a:t>
            </a:r>
            <a:endParaRPr lang="de-CH" dirty="0"/>
          </a:p>
        </p:txBody>
      </p:sp>
      <p:sp>
        <p:nvSpPr>
          <p:cNvPr id="6147" name="Form 59394"/>
          <p:cNvSpPr>
            <a:spLocks noGrp="1" noChangeArrowheads="1"/>
          </p:cNvSpPr>
          <p:nvPr>
            <p:ph type="body" idx="1"/>
          </p:nvPr>
        </p:nvSpPr>
        <p:spPr>
          <a:xfrm>
            <a:off x="855663" y="993775"/>
            <a:ext cx="7859712" cy="5027513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</a:pPr>
            <a:r>
              <a:rPr lang="de-DE" sz="1800" b="1" dirty="0"/>
              <a:t> Aquafit = Lymphdrainage</a:t>
            </a:r>
          </a:p>
          <a:p>
            <a:pPr marL="0" indent="0">
              <a:buFont typeface="Times New Roman" pitchFamily="18" charset="0"/>
              <a:buNone/>
            </a:pPr>
            <a:endParaRPr lang="de-DE" sz="1800" b="1" dirty="0"/>
          </a:p>
          <a:p>
            <a:pPr marL="0" indent="0"/>
            <a:r>
              <a:rPr lang="de-DE" sz="1600" dirty="0"/>
              <a:t>  Übungen an Ort, im Wasser „stehend“ </a:t>
            </a:r>
            <a:br>
              <a:rPr lang="de-DE" sz="1600" dirty="0"/>
            </a:br>
            <a:r>
              <a:rPr lang="de-DE" sz="1600" dirty="0"/>
              <a:t>    Im Bereich der Füsse herrscht ein höherer </a:t>
            </a:r>
            <a:br>
              <a:rPr lang="de-DE" sz="1600" dirty="0"/>
            </a:br>
            <a:r>
              <a:rPr lang="de-DE" sz="1600" dirty="0"/>
              <a:t>    Wasserdruck als im Oberkörperbereich</a:t>
            </a:r>
          </a:p>
          <a:p>
            <a:pPr marL="0" indent="0"/>
            <a:r>
              <a:rPr lang="de-DE" sz="1600" dirty="0"/>
              <a:t>  Dies kommt einer Lymphdrainage gleich</a:t>
            </a:r>
          </a:p>
          <a:p>
            <a:pPr marL="0" indent="0"/>
            <a:r>
              <a:rPr lang="de-DE" sz="1600" dirty="0"/>
              <a:t>  Während den Arbeitswochen führe ich in einem </a:t>
            </a:r>
            <a:br>
              <a:rPr lang="de-DE" sz="1600" dirty="0"/>
            </a:br>
            <a:r>
              <a:rPr lang="de-DE" sz="1600" dirty="0"/>
              <a:t>    geheizten, überdachten Aussenpool mehrmals </a:t>
            </a:r>
            <a:br>
              <a:rPr lang="de-DE" sz="1600" dirty="0"/>
            </a:br>
            <a:r>
              <a:rPr lang="de-DE" sz="1600" dirty="0"/>
              <a:t>    wöchentlich mein persönliches Aquafit-Training durch,</a:t>
            </a:r>
            <a:br>
              <a:rPr lang="de-DE" sz="1600" dirty="0"/>
            </a:br>
            <a:r>
              <a:rPr lang="de-DE" sz="1600" dirty="0"/>
              <a:t>    4 Übungen à 15 Minuten</a:t>
            </a:r>
          </a:p>
          <a:p>
            <a:pPr marL="0" indent="0"/>
            <a:r>
              <a:rPr lang="de-DE" sz="1600" dirty="0"/>
              <a:t>  Die Übungen sind so gestaltet, dass immer alle Muskeln beansprucht werden</a:t>
            </a:r>
            <a:br>
              <a:rPr lang="de-DE" sz="1600" dirty="0"/>
            </a:br>
            <a:r>
              <a:rPr lang="de-DE" sz="1600" dirty="0"/>
              <a:t>    und die Wirbelsäule in ihrer Gesamtheit in allen </a:t>
            </a:r>
            <a:br>
              <a:rPr lang="de-DE" sz="1600" dirty="0"/>
            </a:br>
            <a:r>
              <a:rPr lang="de-DE" sz="1600" dirty="0"/>
              <a:t>    Richtungen bewegt wird</a:t>
            </a:r>
          </a:p>
          <a:p>
            <a:pPr marL="0" indent="0"/>
            <a:r>
              <a:rPr lang="de-DE" sz="1600" dirty="0"/>
              <a:t>  In den Ferien, </a:t>
            </a:r>
            <a:r>
              <a:rPr lang="de-DE" sz="1600" b="1" u="sng" dirty="0"/>
              <a:t>im </a:t>
            </a:r>
            <a:r>
              <a:rPr lang="de-DE" sz="1600" dirty="0"/>
              <a:t>Meer, bis zu 3 Stunden lang mit </a:t>
            </a:r>
            <a:br>
              <a:rPr lang="de-DE" sz="1600" dirty="0"/>
            </a:br>
            <a:r>
              <a:rPr lang="de-DE" sz="1600" dirty="0"/>
              <a:t>    Kopfhörer, via Bluetooth (iPhone auf dem </a:t>
            </a:r>
            <a:br>
              <a:rPr lang="de-DE" sz="1600" dirty="0"/>
            </a:br>
            <a:r>
              <a:rPr lang="de-DE" sz="1600" dirty="0"/>
              <a:t>    Liegestuhl ), klassische Musik geniessend</a:t>
            </a:r>
          </a:p>
          <a:p>
            <a:pPr marL="0" indent="0"/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   </a:t>
            </a:r>
            <a:br>
              <a:rPr lang="de-DE" sz="16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      </a:t>
            </a:r>
            <a:br>
              <a:rPr lang="de-DE" sz="1600" dirty="0"/>
            </a:br>
            <a:endParaRPr lang="de-CH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DBC7357-10B6-5355-12CE-1E7CD4665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41" y="6224588"/>
            <a:ext cx="55793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de-DE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Bild: Erika Eichhorn, Shangri La. Borneo</a:t>
            </a:r>
            <a:endParaRPr kumimoji="0" lang="en-US" altLang="de-DE" sz="1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5" descr="Aqua Jürg">
            <a:extLst>
              <a:ext uri="{FF2B5EF4-FFF2-40B4-BE49-F238E27FC236}">
                <a16:creationId xmlns:a16="http://schemas.microsoft.com/office/drawing/2014/main" id="{DFBDB400-060C-1BC2-718E-23BBCB0D9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144588"/>
            <a:ext cx="2908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64988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Frutiger 45 Light"/>
        <a:ea typeface=""/>
        <a:cs typeface=""/>
      </a:majorFont>
      <a:minorFont>
        <a:latin typeface="Frutiger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Frutiger 45 Light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11344</Words>
  <Application>Microsoft Office PowerPoint</Application>
  <PresentationFormat>Bildschirmpräsentation (4:3)</PresentationFormat>
  <Paragraphs>1244</Paragraphs>
  <Slides>156</Slides>
  <Notes>156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156</vt:i4>
      </vt:variant>
    </vt:vector>
  </HeadingPairs>
  <TitlesOfParts>
    <vt:vector size="165" baseType="lpstr">
      <vt:lpstr>Arial</vt:lpstr>
      <vt:lpstr>Calibri</vt:lpstr>
      <vt:lpstr>Frutiger 45 Light</vt:lpstr>
      <vt:lpstr>Frutiger 55 Roman</vt:lpstr>
      <vt:lpstr>Times New Roman</vt:lpstr>
      <vt:lpstr>Benutzerdefiniertes Design</vt:lpstr>
      <vt:lpstr>1_Benutzerdefiniertes Design</vt:lpstr>
      <vt:lpstr>CorelDRAW</vt:lpstr>
      <vt:lpstr>MSWordArt.2</vt:lpstr>
      <vt:lpstr>Abnehmen - Von der Theorie zur Tat</vt:lpstr>
      <vt:lpstr>Agenda</vt:lpstr>
      <vt:lpstr>Die Suche nach der Lösung</vt:lpstr>
      <vt:lpstr>Gewicht reduzieren - Gewicht halten</vt:lpstr>
      <vt:lpstr>Diäten im Vergleich</vt:lpstr>
      <vt:lpstr>Oberstes Ziel: Ausgewogenheit</vt:lpstr>
      <vt:lpstr>Eiweissreiche Ernährung</vt:lpstr>
      <vt:lpstr>Eiweissarme Suche nach der Lösung</vt:lpstr>
      <vt:lpstr>Eiweissarme Ernährung </vt:lpstr>
      <vt:lpstr>Low carb oder low fat?</vt:lpstr>
      <vt:lpstr>Rein tierische oder rein pflanzliche Kost</vt:lpstr>
      <vt:lpstr>Low carb diet </vt:lpstr>
      <vt:lpstr>Low carb diet </vt:lpstr>
      <vt:lpstr>Low carb diet </vt:lpstr>
      <vt:lpstr>Low fat diet </vt:lpstr>
      <vt:lpstr>Die Fettfallen</vt:lpstr>
      <vt:lpstr>Kalorienrestriktion</vt:lpstr>
      <vt:lpstr>Low calories diet (LCD) </vt:lpstr>
      <vt:lpstr>Very low calories diet (VLCD)</vt:lpstr>
      <vt:lpstr>FDH, modern ausgedrückt: VLCD</vt:lpstr>
      <vt:lpstr>Insulin-Trennkost</vt:lpstr>
      <vt:lpstr>Insulin-Trennkost</vt:lpstr>
      <vt:lpstr>Insulin-Trennkost</vt:lpstr>
      <vt:lpstr>Insulin-Trennkost</vt:lpstr>
      <vt:lpstr>Blutzucker- und Insulinanstieg</vt:lpstr>
      <vt:lpstr>Blutzucker- und Insulinanstieg</vt:lpstr>
      <vt:lpstr>Fettverbrennung mit Carnitin</vt:lpstr>
      <vt:lpstr>Die KFZ Ernährung</vt:lpstr>
      <vt:lpstr>Abnehmen ist einfach</vt:lpstr>
      <vt:lpstr>Abnehmen ist ganz einfach</vt:lpstr>
      <vt:lpstr>Fettabbau will gelernt sein</vt:lpstr>
      <vt:lpstr>Prinzip: Balance von Körper und Geist</vt:lpstr>
      <vt:lpstr>Pauschale Ernährungsempfehlung: NEIN</vt:lpstr>
      <vt:lpstr>Langfristige Veränderung des Lebensstils</vt:lpstr>
      <vt:lpstr>Idealgewicht - Hohe Lebenserwartung</vt:lpstr>
      <vt:lpstr>Die Übergewichtsepidemie</vt:lpstr>
      <vt:lpstr>XLS: Von XL bis S</vt:lpstr>
      <vt:lpstr>XLS - von XL bis S - Das Management</vt:lpstr>
      <vt:lpstr>XLS - von XL bis S - Das Management</vt:lpstr>
      <vt:lpstr>XLS - von XL bis S - Das Management</vt:lpstr>
      <vt:lpstr>XLS - Die Software</vt:lpstr>
      <vt:lpstr>XLS - Die Software</vt:lpstr>
      <vt:lpstr>XLS - Die Software</vt:lpstr>
      <vt:lpstr>XLS - Die Software</vt:lpstr>
      <vt:lpstr>XLS - Die Software</vt:lpstr>
      <vt:lpstr>XLS - Die Software</vt:lpstr>
      <vt:lpstr>XLS - Die Software</vt:lpstr>
      <vt:lpstr>XLS - Die Software</vt:lpstr>
      <vt:lpstr>XLS - Die Software</vt:lpstr>
      <vt:lpstr>XLS - Die Software</vt:lpstr>
      <vt:lpstr>XLS - Die Software</vt:lpstr>
      <vt:lpstr>Langzeit Outcome</vt:lpstr>
      <vt:lpstr>Speicherung des Bauchfettes</vt:lpstr>
      <vt:lpstr>Bewegung bringt Regung</vt:lpstr>
      <vt:lpstr>Was wäre Ihnen dieses Medikament wert?</vt:lpstr>
      <vt:lpstr>Eine einfache Antwort: Bewegung!</vt:lpstr>
      <vt:lpstr>Die Weisheit alter Ärzte</vt:lpstr>
      <vt:lpstr>Alte Herren sollten nicht….</vt:lpstr>
      <vt:lpstr>Bewegungsarmut und Folgen</vt:lpstr>
      <vt:lpstr>Bewegungsarmut und Folgen</vt:lpstr>
      <vt:lpstr>Körperliche Inaktivität</vt:lpstr>
      <vt:lpstr>Organveränderungen im Alter</vt:lpstr>
      <vt:lpstr>Null Bock auf Jogg…</vt:lpstr>
      <vt:lpstr>Bewegungsmangel macht dumm</vt:lpstr>
      <vt:lpstr>Was bringt Bewegung im Alltag und Sport</vt:lpstr>
      <vt:lpstr>Was bringt Bewegung im Alltag und Sport</vt:lpstr>
      <vt:lpstr>Was bringt Bewegung im Alltag und Sport</vt:lpstr>
      <vt:lpstr>Was bringt Bewegung im Alltag und Sport</vt:lpstr>
      <vt:lpstr>Was bringt Bewegung im Alltag und Sport</vt:lpstr>
      <vt:lpstr>Was bringt Bewegung im Alltag und Sport</vt:lpstr>
      <vt:lpstr>Was bringt Bewegung im Alltag und Sport</vt:lpstr>
      <vt:lpstr>Was bringt Bewegung im Alltag und Sport</vt:lpstr>
      <vt:lpstr>Sportlerherz</vt:lpstr>
      <vt:lpstr>Was bringt Bewegung im Alltag und Sport</vt:lpstr>
      <vt:lpstr>Sportintensität und Immunsystem</vt:lpstr>
      <vt:lpstr>Sportintensität und Immunsystem</vt:lpstr>
      <vt:lpstr>Sportintensität und Immunsystem</vt:lpstr>
      <vt:lpstr>Die Skelettmuskulatur ist ein aktives Organ</vt:lpstr>
      <vt:lpstr>Bewegung steigert den Grundumsatz</vt:lpstr>
      <vt:lpstr>NEAT: Die Spur führt nach England</vt:lpstr>
      <vt:lpstr>Grundumsatz und Energieverbrauch</vt:lpstr>
      <vt:lpstr>Die NEAT ist entscheidend</vt:lpstr>
      <vt:lpstr>NEAT - Zurück zu den Ursprüngen</vt:lpstr>
      <vt:lpstr>NEAT - Zurück zu den Ursprüngen</vt:lpstr>
      <vt:lpstr>NEAT - Der kleine Unterschied</vt:lpstr>
      <vt:lpstr>Wie viel Sport braucht der Mensch?</vt:lpstr>
      <vt:lpstr>Bewegung: Wie intensiv?</vt:lpstr>
      <vt:lpstr>Fettverbrennung - Ein träger Vorgang</vt:lpstr>
      <vt:lpstr>Trainingszustände und Fettverbrennung</vt:lpstr>
      <vt:lpstr>Muskelabnahme mit dem Alter</vt:lpstr>
      <vt:lpstr>NordicWalking…aber richtig</vt:lpstr>
      <vt:lpstr>NordicWalking…aber richtig</vt:lpstr>
      <vt:lpstr>NordicWalking…aber richtig</vt:lpstr>
      <vt:lpstr>Nordic Walking: Geschichte</vt:lpstr>
      <vt:lpstr>Vorteile Nordic Walking</vt:lpstr>
      <vt:lpstr>NordicWalking: Die Stocklänge</vt:lpstr>
      <vt:lpstr>Nordic Walking: Leicht erlernbar</vt:lpstr>
      <vt:lpstr>NordicWalking…aber richtig</vt:lpstr>
      <vt:lpstr>Aquafit</vt:lpstr>
      <vt:lpstr>Pilates</vt:lpstr>
      <vt:lpstr>Sport: Der beste Tag ist heute</vt:lpstr>
      <vt:lpstr>Yoga</vt:lpstr>
      <vt:lpstr>Mein Training 2011 in Zahlen (EAT)</vt:lpstr>
      <vt:lpstr>Bitte um Geduld: Die fast letzte Seite</vt:lpstr>
      <vt:lpstr>Take Home Message</vt:lpstr>
      <vt:lpstr>Echt ätzend, wann hört der endlich auf…..</vt:lpstr>
      <vt:lpstr>„Hauptstrasse der Ernährung“</vt:lpstr>
      <vt:lpstr>Inhalt</vt:lpstr>
      <vt:lpstr>Das magische Dreieck</vt:lpstr>
      <vt:lpstr>„Hauptstrasse“ der Ernährung: Das Prinzip</vt:lpstr>
      <vt:lpstr>„Hauptstrasse“ der Ernährung: Das Prinzip</vt:lpstr>
      <vt:lpstr>„Hauptstrasse“ der Ernährung: Das Prinzip</vt:lpstr>
      <vt:lpstr>„Hauptstrasse“ der Ernährung: Das Prinzip</vt:lpstr>
      <vt:lpstr>Frühstück ist die Quelle des Lebens</vt:lpstr>
      <vt:lpstr>Frühstück = Hirn Booster</vt:lpstr>
      <vt:lpstr>Abnehmen mit Frühstück - fact or fiction?</vt:lpstr>
      <vt:lpstr>Frühstück - Die 4 Philosophien</vt:lpstr>
      <vt:lpstr>Frühstück - Wissenswertes</vt:lpstr>
      <vt:lpstr>Frühstücksmuffelkinder - Schlechtere Schüler?</vt:lpstr>
      <vt:lpstr>Frühstück - kühlend - für heisse Typen</vt:lpstr>
      <vt:lpstr>Frühstück - kühlend - für heisse Typen</vt:lpstr>
      <vt:lpstr>Frühstück - wärmend - für kalte Typen</vt:lpstr>
      <vt:lpstr>Frühstück - Für körperlich schwer Arbeitende</vt:lpstr>
      <vt:lpstr>Frühstück - Das Spiegelei</vt:lpstr>
      <vt:lpstr>Unsere Hauptmahlzeit: Das  Frühstück</vt:lpstr>
      <vt:lpstr>Samiras Frühstück</vt:lpstr>
      <vt:lpstr>Gaumenfreude Spezial </vt:lpstr>
      <vt:lpstr>Mittagessen</vt:lpstr>
      <vt:lpstr>Mittagessen - Die „kleinen Beilagen“</vt:lpstr>
      <vt:lpstr>Abendessen</vt:lpstr>
      <vt:lpstr>Abendessen</vt:lpstr>
      <vt:lpstr>Abendessen</vt:lpstr>
      <vt:lpstr>Abendessen - Die „kleinen Beilagen“</vt:lpstr>
      <vt:lpstr>Abendessen - Die „kleinen Beilagen“</vt:lpstr>
      <vt:lpstr>Tatort: „Abendessen“</vt:lpstr>
      <vt:lpstr>Abendessen</vt:lpstr>
      <vt:lpstr>Abendessen: Problemzone „Kalorien“</vt:lpstr>
      <vt:lpstr>„TopMix-Lebenselixiere“</vt:lpstr>
      <vt:lpstr>TopMix-Lebenselixiere</vt:lpstr>
      <vt:lpstr>TopMix-Lebenselixiere</vt:lpstr>
      <vt:lpstr>TopMix-Lebenselixiere</vt:lpstr>
      <vt:lpstr>TopMix-Lebenselixiere</vt:lpstr>
      <vt:lpstr>TopMix-Lebenselixiere</vt:lpstr>
      <vt:lpstr>TopMix-Lebenselixiere</vt:lpstr>
      <vt:lpstr>TopMix-Lebenselixiere</vt:lpstr>
      <vt:lpstr>TopMix-Lebenselixiere</vt:lpstr>
      <vt:lpstr>Granatapfelsaftelixier Dr. Jacobs</vt:lpstr>
      <vt:lpstr>Granatapfelsaftelixier Dr. Jacobs</vt:lpstr>
      <vt:lpstr>St.Galler Rapsöl</vt:lpstr>
      <vt:lpstr>St.Galler Rapsöl</vt:lpstr>
      <vt:lpstr>TopMix-Lebenselixiere</vt:lpstr>
      <vt:lpstr>TopMix-Lebenselixiere</vt:lpstr>
      <vt:lpstr>Besten Dank für Ihre Aufmerksamkeit</vt:lpstr>
      <vt:lpstr>Ausführliche Informationen zu vielen Themen</vt:lpstr>
      <vt:lpstr>Besten Dank für Ihre Aufmerksamkeit</vt:lpstr>
      <vt:lpstr>Autor</vt:lpstr>
    </vt:vector>
  </TitlesOfParts>
  <Company>Sevisana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Vortragstitel</dc:title>
  <dc:creator>Jürg Eichhorn</dc:creator>
  <cp:lastModifiedBy>Jürg Eichhorn</cp:lastModifiedBy>
  <cp:revision>370</cp:revision>
  <cp:lastPrinted>2023-04-13T14:13:57Z</cp:lastPrinted>
  <dcterms:created xsi:type="dcterms:W3CDTF">2005-10-13T09:21:53Z</dcterms:created>
  <dcterms:modified xsi:type="dcterms:W3CDTF">2023-04-13T14:21:00Z</dcterms:modified>
</cp:coreProperties>
</file>