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1" r:id="rId2"/>
  </p:sldMasterIdLst>
  <p:notesMasterIdLst>
    <p:notesMasterId r:id="rId165"/>
  </p:notesMasterIdLst>
  <p:handoutMasterIdLst>
    <p:handoutMasterId r:id="rId166"/>
  </p:handoutMasterIdLst>
  <p:sldIdLst>
    <p:sldId id="256" r:id="rId3"/>
    <p:sldId id="349" r:id="rId4"/>
    <p:sldId id="611" r:id="rId5"/>
    <p:sldId id="603" r:id="rId6"/>
    <p:sldId id="604" r:id="rId7"/>
    <p:sldId id="610" r:id="rId8"/>
    <p:sldId id="460" r:id="rId9"/>
    <p:sldId id="514" r:id="rId10"/>
    <p:sldId id="564" r:id="rId11"/>
    <p:sldId id="491" r:id="rId12"/>
    <p:sldId id="605" r:id="rId13"/>
    <p:sldId id="606" r:id="rId14"/>
    <p:sldId id="607" r:id="rId15"/>
    <p:sldId id="490" r:id="rId16"/>
    <p:sldId id="627" r:id="rId17"/>
    <p:sldId id="488" r:id="rId18"/>
    <p:sldId id="476" r:id="rId19"/>
    <p:sldId id="621" r:id="rId20"/>
    <p:sldId id="571" r:id="rId21"/>
    <p:sldId id="363" r:id="rId22"/>
    <p:sldId id="364" r:id="rId23"/>
    <p:sldId id="620" r:id="rId24"/>
    <p:sldId id="319" r:id="rId25"/>
    <p:sldId id="622" r:id="rId26"/>
    <p:sldId id="623" r:id="rId27"/>
    <p:sldId id="355" r:id="rId28"/>
    <p:sldId id="495" r:id="rId29"/>
    <p:sldId id="310" r:id="rId30"/>
    <p:sldId id="628" r:id="rId31"/>
    <p:sldId id="583" r:id="rId32"/>
    <p:sldId id="612" r:id="rId33"/>
    <p:sldId id="533" r:id="rId34"/>
    <p:sldId id="496" r:id="rId35"/>
    <p:sldId id="497" r:id="rId36"/>
    <p:sldId id="613" r:id="rId37"/>
    <p:sldId id="370" r:id="rId38"/>
    <p:sldId id="371" r:id="rId39"/>
    <p:sldId id="535" r:id="rId40"/>
    <p:sldId id="534" r:id="rId41"/>
    <p:sldId id="536" r:id="rId42"/>
    <p:sldId id="516" r:id="rId43"/>
    <p:sldId id="369" r:id="rId44"/>
    <p:sldId id="357" r:id="rId45"/>
    <p:sldId id="372" r:id="rId46"/>
    <p:sldId id="519" r:id="rId47"/>
    <p:sldId id="520" r:id="rId48"/>
    <p:sldId id="521" r:id="rId49"/>
    <p:sldId id="522" r:id="rId50"/>
    <p:sldId id="524" r:id="rId51"/>
    <p:sldId id="523" r:id="rId52"/>
    <p:sldId id="526" r:id="rId53"/>
    <p:sldId id="528" r:id="rId54"/>
    <p:sldId id="614" r:id="rId55"/>
    <p:sldId id="579" r:id="rId56"/>
    <p:sldId id="489" r:id="rId57"/>
    <p:sldId id="373" r:id="rId58"/>
    <p:sldId id="359" r:id="rId59"/>
    <p:sldId id="539" r:id="rId60"/>
    <p:sldId id="540" r:id="rId61"/>
    <p:sldId id="341" r:id="rId62"/>
    <p:sldId id="517" r:id="rId63"/>
    <p:sldId id="393" r:id="rId64"/>
    <p:sldId id="366" r:id="rId65"/>
    <p:sldId id="493" r:id="rId66"/>
    <p:sldId id="494" r:id="rId67"/>
    <p:sldId id="362" r:id="rId68"/>
    <p:sldId id="361" r:id="rId69"/>
    <p:sldId id="570" r:id="rId70"/>
    <p:sldId id="589" r:id="rId71"/>
    <p:sldId id="609" r:id="rId72"/>
    <p:sldId id="544" r:id="rId73"/>
    <p:sldId id="545" r:id="rId74"/>
    <p:sldId id="546" r:id="rId75"/>
    <p:sldId id="454" r:id="rId76"/>
    <p:sldId id="399" r:id="rId77"/>
    <p:sldId id="400" r:id="rId78"/>
    <p:sldId id="401" r:id="rId79"/>
    <p:sldId id="412" r:id="rId80"/>
    <p:sldId id="413" r:id="rId81"/>
    <p:sldId id="414" r:id="rId82"/>
    <p:sldId id="492" r:id="rId83"/>
    <p:sldId id="482" r:id="rId84"/>
    <p:sldId id="322" r:id="rId85"/>
    <p:sldId id="358" r:id="rId86"/>
    <p:sldId id="549" r:id="rId87"/>
    <p:sldId id="350" r:id="rId88"/>
    <p:sldId id="312" r:id="rId89"/>
    <p:sldId id="629" r:id="rId90"/>
    <p:sldId id="630" r:id="rId91"/>
    <p:sldId id="318" r:id="rId92"/>
    <p:sldId id="456" r:id="rId93"/>
    <p:sldId id="587" r:id="rId94"/>
    <p:sldId id="537" r:id="rId95"/>
    <p:sldId id="463" r:id="rId96"/>
    <p:sldId id="464" r:id="rId97"/>
    <p:sldId id="469" r:id="rId98"/>
    <p:sldId id="568" r:id="rId99"/>
    <p:sldId id="465" r:id="rId100"/>
    <p:sldId id="466" r:id="rId101"/>
    <p:sldId id="479" r:id="rId102"/>
    <p:sldId id="468" r:id="rId103"/>
    <p:sldId id="566" r:id="rId104"/>
    <p:sldId id="484" r:id="rId105"/>
    <p:sldId id="472" r:id="rId106"/>
    <p:sldId id="547" r:id="rId107"/>
    <p:sldId id="552" r:id="rId108"/>
    <p:sldId id="631" r:id="rId109"/>
    <p:sldId id="584" r:id="rId110"/>
    <p:sldId id="575" r:id="rId111"/>
    <p:sldId id="462" r:id="rId112"/>
    <p:sldId id="616" r:id="rId113"/>
    <p:sldId id="346" r:id="rId114"/>
    <p:sldId id="473" r:id="rId115"/>
    <p:sldId id="550" r:id="rId116"/>
    <p:sldId id="551" r:id="rId117"/>
    <p:sldId id="553" r:id="rId118"/>
    <p:sldId id="554" r:id="rId119"/>
    <p:sldId id="555" r:id="rId120"/>
    <p:sldId id="556" r:id="rId121"/>
    <p:sldId id="557" r:id="rId122"/>
    <p:sldId id="558" r:id="rId123"/>
    <p:sldId id="481" r:id="rId124"/>
    <p:sldId id="480" r:id="rId125"/>
    <p:sldId id="595" r:id="rId126"/>
    <p:sldId id="585" r:id="rId127"/>
    <p:sldId id="599" r:id="rId128"/>
    <p:sldId id="596" r:id="rId129"/>
    <p:sldId id="597" r:id="rId130"/>
    <p:sldId id="598" r:id="rId131"/>
    <p:sldId id="511" r:id="rId132"/>
    <p:sldId id="394" r:id="rId133"/>
    <p:sldId id="580" r:id="rId134"/>
    <p:sldId id="617" r:id="rId135"/>
    <p:sldId id="510" r:id="rId136"/>
    <p:sldId id="504" r:id="rId137"/>
    <p:sldId id="513" r:id="rId138"/>
    <p:sldId id="330" r:id="rId139"/>
    <p:sldId id="593" r:id="rId140"/>
    <p:sldId id="419" r:id="rId141"/>
    <p:sldId id="448" r:id="rId142"/>
    <p:sldId id="449" r:id="rId143"/>
    <p:sldId id="450" r:id="rId144"/>
    <p:sldId id="451" r:id="rId145"/>
    <p:sldId id="375" r:id="rId146"/>
    <p:sldId id="376" r:id="rId147"/>
    <p:sldId id="601" r:id="rId148"/>
    <p:sldId id="600" r:id="rId149"/>
    <p:sldId id="328" r:id="rId150"/>
    <p:sldId id="592" r:id="rId151"/>
    <p:sldId id="340" r:id="rId152"/>
    <p:sldId id="562" r:id="rId153"/>
    <p:sldId id="374" r:id="rId154"/>
    <p:sldId id="581" r:id="rId155"/>
    <p:sldId id="335" r:id="rId156"/>
    <p:sldId id="333" r:id="rId157"/>
    <p:sldId id="602" r:id="rId158"/>
    <p:sldId id="618" r:id="rId159"/>
    <p:sldId id="619" r:id="rId160"/>
    <p:sldId id="445" r:id="rId161"/>
    <p:sldId id="632" r:id="rId162"/>
    <p:sldId id="633" r:id="rId163"/>
    <p:sldId id="717" r:id="rId164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3300"/>
    <a:srgbClr val="FFFED2"/>
    <a:srgbClr val="FFFF00"/>
    <a:srgbClr val="6699FF"/>
    <a:srgbClr val="3366FF"/>
    <a:srgbClr val="336699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 showGuides="1">
      <p:cViewPr>
        <p:scale>
          <a:sx n="118" d="100"/>
          <a:sy n="118" d="100"/>
        </p:scale>
        <p:origin x="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3036"/>
    </p:cViewPr>
  </p:sorterViewPr>
  <p:notesViewPr>
    <p:cSldViewPr showGuides="1">
      <p:cViewPr varScale="1">
        <p:scale>
          <a:sx n="54" d="100"/>
          <a:sy n="54" d="100"/>
        </p:scale>
        <p:origin x="-2706" y="-108"/>
      </p:cViewPr>
      <p:guideLst>
        <p:guide orient="horz" pos="3224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0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Kopfzeilenplatzhalter 2355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77321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72" tIns="48237" rIns="96472" bIns="48237" numCol="1" anchor="t" anchorCtr="0" compatLnSpc="1">
            <a:prstTxWarp prst="textNoShape">
              <a:avLst/>
            </a:prstTxWarp>
          </a:bodyPr>
          <a:lstStyle>
            <a:lvl1pPr defTabSz="96454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23555" name="Datumsplatzhalter 2355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294" y="0"/>
            <a:ext cx="3077320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72" tIns="48237" rIns="96472" bIns="48237" numCol="1" anchor="t" anchorCtr="0" compatLnSpc="1">
            <a:prstTxWarp prst="textNoShape">
              <a:avLst/>
            </a:prstTxWarp>
          </a:bodyPr>
          <a:lstStyle>
            <a:lvl1pPr algn="r" defTabSz="96454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23556" name="Fußzeilenplatzhalter 23555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0755"/>
            <a:ext cx="3077321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72" tIns="48237" rIns="96472" bIns="48237" numCol="1" anchor="b" anchorCtr="0" compatLnSpc="1">
            <a:prstTxWarp prst="textNoShape">
              <a:avLst/>
            </a:prstTxWarp>
          </a:bodyPr>
          <a:lstStyle>
            <a:lvl1pPr defTabSz="96454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56325" name="Foliennummernplatzhalter 56324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294" y="9720755"/>
            <a:ext cx="3077320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72" tIns="48237" rIns="96472" bIns="48237" numCol="1" anchor="b" anchorCtr="0" compatLnSpc="1">
            <a:prstTxWarp prst="textNoShape">
              <a:avLst/>
            </a:prstTxWarp>
          </a:bodyPr>
          <a:lstStyle>
            <a:lvl1pPr algn="r" defTabSz="96454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9D83897-BDCE-4754-A1D2-79DD05D5BB6E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79546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Kopfzeilenplatzhalter 1331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77321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72" tIns="48237" rIns="96472" bIns="48237" numCol="1" anchor="t" anchorCtr="0" compatLnSpc="1">
            <a:prstTxWarp prst="textNoShape">
              <a:avLst/>
            </a:prstTxWarp>
          </a:bodyPr>
          <a:lstStyle>
            <a:lvl1pPr defTabSz="96454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3315" name="Datumsplatzhalter 13314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294" y="0"/>
            <a:ext cx="3077320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72" tIns="48237" rIns="96472" bIns="48237" numCol="1" anchor="t" anchorCtr="0" compatLnSpc="1">
            <a:prstTxWarp prst="textNoShape">
              <a:avLst/>
            </a:prstTxWarp>
          </a:bodyPr>
          <a:lstStyle>
            <a:lvl1pPr algn="r" defTabSz="96454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91492" name="Rechteck 13315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66763"/>
            <a:ext cx="5121275" cy="384016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Notizenplatzhalter 1024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762" y="4862019"/>
            <a:ext cx="5679778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72" tIns="48237" rIns="96472" bIns="482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  <a:endParaRPr lang="de-DE" noProof="0"/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3318" name="Fußzeilenplatzhalter 13317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755"/>
            <a:ext cx="3077321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72" tIns="48237" rIns="96472" bIns="48237" numCol="1" anchor="b" anchorCtr="0" compatLnSpc="1">
            <a:prstTxWarp prst="textNoShape">
              <a:avLst/>
            </a:prstTxWarp>
          </a:bodyPr>
          <a:lstStyle>
            <a:lvl1pPr defTabSz="96454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0247" name="Foliennummernplatzhalter 1024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294" y="9720755"/>
            <a:ext cx="3077320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72" tIns="48237" rIns="96472" bIns="48237" numCol="1" anchor="b" anchorCtr="0" compatLnSpc="1">
            <a:prstTxWarp prst="textNoShape">
              <a:avLst/>
            </a:prstTxWarp>
          </a:bodyPr>
          <a:lstStyle>
            <a:lvl1pPr algn="r" defTabSz="96454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260ABB1B-BC47-4025-BA81-4B4560F8E6E8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9184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2515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1925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93D5B1-7356-4390-95B4-C5B7FD322AA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173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173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75B67E-334F-4D01-8DCC-D691534A429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286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286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3CC315-589E-4DA9-B299-8E680966CAA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38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38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EF5019-8A15-4226-A8EA-4E02BAC6129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491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49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32ADB4-A9DA-4ACC-8910-46ACA94D7CB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593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594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A5380E-8880-4940-895B-1819709E97B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696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696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67F460-8498-4FB9-B722-DEA97A2DEFC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798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798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38869C-AE42-474B-9838-F90C31D687C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901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901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3512CC-FE40-4264-B1BC-4103BC6BA15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901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901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3512CC-FE40-4264-B1BC-4103BC6BA15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107</a:t>
            </a:fld>
            <a:endParaRPr lang="de-CH" alt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312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105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0106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316179-B4C7-4644-9AE3-CF1A7509A76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208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0208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7DEFF5-1387-4E38-8500-82D36ABF0413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275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275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453669-4B87-420C-A13F-C4E2ED15BDF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3107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0310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C1A021-DECA-410B-B2F1-985EA5684AC5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413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0413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F0D5D2-09E8-4555-A848-C7ED36518AD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515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0515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556040-0E35-4C29-B3C1-68A2909C41AB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617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0618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9668F0-AFE7-45E7-BA15-61E304E54B4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720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0720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0DBBBB-6E5C-45F7-880A-4DE3BD997FC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822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0822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7CB925-051A-4123-A64A-9C28C86B3BE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925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0925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54C41C-168C-433F-8C58-71B737E9F666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027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027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2F121C-9521-4C71-A2AF-A17900953BC2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129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130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C212F3-2C28-47D8-859B-295DB649118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232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232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B65BBC-FA62-4042-8A53-3600E79CCE8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377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378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9A195F-873B-4AAD-B826-360FC00D60A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334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334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DB329E-06A3-4AF0-95CD-88C4F8A9260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437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437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E74D4-30FC-4F09-845D-EA768F6963BD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539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539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AC3758-D044-49D1-9AEA-75879993F75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641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642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3CE58D-9766-45FE-8057-476D8C89FF7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7443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744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054670-3EED-4096-B883-E8D2F4841A6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846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846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CCCC85-AFC0-4335-8545-964DF550718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194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94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F1EB2D-DDD4-4C8A-A191-DBDE4AAB6566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051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05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2EB30A-D89C-4422-9AC5-E3B555EC522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153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154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AE1DF7-721C-4828-A874-3B3D8723458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256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256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E69642-4C65-49AB-90DE-F12B99CCCD7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480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480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07149E-F744-4E48-B8C4-8A3010A2235B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3587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358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087EFF-7FDB-4E34-8A4E-4A548211637B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461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461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52F595-B9A2-4DD7-B1FF-222E857DEE0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563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563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42CEDF-55C3-45F6-9641-F9E7137D839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665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666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D4722C-99CA-467C-9061-449AD72696A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768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768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482B13-A417-4C05-83B3-3A2B25C8FB6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870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870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6D0CA9-FD30-4A00-BDD9-A47AB611336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29731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2973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BA7C10-7611-4855-9984-7EF8E5E5D5F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075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075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9BF304-D6F2-4898-B62A-0501D1F1B902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177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178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ED9EA9-D600-42AA-BA14-6A8B778CCCB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280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280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F1F387-11B7-4C20-B84B-B1E682C383B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582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582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BF325B-3560-42C4-84F0-B93510EE033B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382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382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5055CA-CCCC-4339-8667-E4044E033A76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485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485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E8892C-A549-4979-8FFA-1D368E3D511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587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587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B03736-6D59-476D-99B4-A3357DD828F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689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690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ECB3CC-E852-4A9B-9328-6669E1B82F2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792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792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C95DF6-8240-4B12-8E93-D9C3AEF6955B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894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894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BCAEA6-1A60-4830-AC3F-268BD4F4F752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3997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3997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AA264-96EA-460E-A490-CBE0C4D5B163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099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099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D2577E-37D5-4CDD-9A47-C8A03FAA5D7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201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202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112F52-B2FF-4139-997A-89228541C56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304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304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E184D8-B37D-49EA-ABD7-A0DDABBDEEA3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4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30" indent="-296126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509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313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115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5919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724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527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330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15</a:t>
            </a:fld>
            <a:endParaRPr lang="de-CH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406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406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750C94-41AF-47C1-80C9-2CDC7F977A2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50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50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31A250-7F42-4267-AF3C-EE2D80959DB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611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61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E6DF80-6344-4282-86EC-440680282B3B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7139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714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AED737-EB42-4409-9BFD-1EC139E5A795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816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816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135CBA-0452-44E2-8F56-65048C9EF55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4918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918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B2B615-67E7-442E-9BF1-C8727C12C70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5021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5021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53547C-85E1-4D8F-90CF-2BA04495359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5123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5123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249CF4-21F4-4192-BD61-C028AD6D436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5225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5226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7B836B-1081-4345-AE29-8BA47588B3C5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7683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7683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24FD05-37FC-4EED-BA7E-D91BA385811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787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787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9E36AF-4DB7-4FB0-A20B-4B6B1CA12D4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989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039" indent="-309246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6983" indent="-247397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1777" indent="-247397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6569" indent="-247397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1362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6155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0948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5741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160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5733944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2252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3315" name="Rechteck 2252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33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989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039" indent="-309246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6983" indent="-247397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1777" indent="-247397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6569" indent="-247397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1362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6155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0948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5741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8295B5-F514-4A39-A913-0EFF4F018A50}" type="slidenum">
              <a:rPr lang="de-CH" smtClean="0"/>
              <a:pPr eaLnBrk="1" hangingPunct="1"/>
              <a:t>161</a:t>
            </a:fld>
            <a:endParaRPr lang="de-CH" dirty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989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039" indent="-309246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6983" indent="-247397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1777" indent="-247397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6569" indent="-247397" defTabSz="99989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1362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6155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0948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5741" indent="-247397" defTabSz="9998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162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2203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889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890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D5AB84-19E9-48A3-932E-AE6280C2B18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992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992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CA06AE-ACC5-4EBC-84C3-96041063964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094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094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482530-C029-4F2E-897F-1E39C967658D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19354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292CAD-55CF-48DA-A61D-C1D43AD6D6D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197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197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2F37B8-C3E4-412B-8409-D51A8276A59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299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299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63A8B0-FC15-4A31-9368-ADDC4FDBBA0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401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402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D723BE-3FBB-4387-881D-29E2586AACC3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504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504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7E88A6-50B4-4D13-A077-A24744F01763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606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606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2A26FC-27CC-4915-9B69-C207FAA58EA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70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70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B26E2C-4A91-4D92-B6F1-67A9C907FF77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811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81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068FCD-A5FD-4588-80BC-BBC7D661CC3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9139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914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BE61E1-0C34-458C-9416-6D36C71D8582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016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016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68E233-97C8-4664-85A6-56AD92A0F5E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4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30" indent="-296126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509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313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115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5919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724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527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330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29</a:t>
            </a:fld>
            <a:endParaRPr lang="de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hteck 15360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4563" name="Rechteck 1536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19456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4AEC1B-75CB-4CC3-B2FA-E28B41632BB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118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118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6A8CE9-B39B-48AF-93E3-1B04FF82C9B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221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221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6CCEE6-21DA-4E94-AC83-5F256A4C0D6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323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323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12DC26-2A64-4362-82D6-755DDC148CDD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425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426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9B6ABE-D932-4ADD-8C3A-EF284A2F331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5283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528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E1FFDE-ADBA-4747-B7E3-8F18978CD8B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630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630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C421F3-9B74-4E78-B402-46251E1BECF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733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733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DF0C10-E730-49C5-A0EF-99B4C12B242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835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835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5529A4-4467-4457-AB0C-F65EE8815AE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937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2938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F3DC35-EEC3-4EEB-8F7B-45F346DFA056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040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040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B724C3-17DA-44EE-B74E-DB5C7B457F1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558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19558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C2BABA-D240-48D9-8586-1CDC44A57C16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142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142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0326E3-DB40-4594-A34D-F5317A6F0A8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245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245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D47463-7AD9-4AE5-873C-B3B74465E42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347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347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907C66-E3A2-4D1B-A0E6-E09EBFC23BD7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449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450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67666D-1D90-4B5C-B474-7FBB9FB71FE6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552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552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DFC5E6-A6F1-44C4-9A06-EC1291901DAB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654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654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F55812-E156-479E-9AF3-D04DD1A21F42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757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757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480077-5AD5-4002-BD99-85B6BD38C54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859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859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157B34-CAFE-4834-B622-D44135F032B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961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3962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E137DC-E7A9-48CD-B508-B9D201B667B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064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064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DB74E4-F1BD-417A-8A95-3D5D631A8DE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661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19661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F45E1D-4776-4C4D-848E-9F8A6B98685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166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166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415268-39D8-4D41-8C86-9052B29C84A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26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26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6F5A6A-954F-4273-9EEA-45C12B908F6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371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37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B8F71C-161B-453D-A83B-3B80ED81C6C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473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474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454643-FA4A-4681-BE7A-FA130B99CE9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576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576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F8EEAF-ED45-433E-98CA-569A2ABD19A9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6787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678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6EE7A6-D3D7-4907-B8D5-77D76580EAE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781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781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6E2C9C-A8CB-4264-8020-83C273A0368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883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883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3E7E88-8A78-42B2-84B2-7856238FC1CB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985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4986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2FEEEF-1A1D-41F2-814E-78174872E24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5088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5088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70AB35-5A29-497C-B470-DEA688D0751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763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19763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64D091-9461-4D8F-A1D8-3CF119239133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5190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5190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6CECB3-6530-4F84-BDBE-948F54FB6FE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5293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5293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C9FEC0-301E-41AF-863A-9CC99C5E97F3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5395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5395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529402-B3B8-4465-8485-D7C3EB8B84F2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5497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5498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6D2D1C-85A9-45A7-BDCE-091B3500963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5600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5600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AE2A95-EA85-42F5-A897-2277E7C1738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5702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5702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A09D5C-A463-47BD-86F1-67E03BCF382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5805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5805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3C669B-51EC-4E38-9687-8E2A9F5BAC3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5907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5907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0EA2CB-CF91-4934-8F4F-916C5E2B3EE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009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010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9A8B14-11F8-43A6-B380-8B8BCB69F4A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1123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112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A219C0-D537-40AF-A581-8976FD4E53C7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865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19866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B1E69B-DEE7-4CF2-82E6-AC53EF72207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214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214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A3FC47-B6B1-4E69-8AE3-F8ADED4F0DB7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317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317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C43095-509A-404F-95E0-17C78B6B46F8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419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419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970D49-9912-4EC4-87E2-E93C6FA16BED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521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522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84190B-AA88-4802-B873-50CA952D6CD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6243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624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22B269-91D1-4F17-874E-C2F4EEA08AE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726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726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7FCFA6-B1B0-48B2-9DE2-250FE7110BC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8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8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2FC7D4-2A20-47E4-B2BF-13D334D74117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6931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693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DBE054-D79D-4A8E-850A-261B1EBA874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033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034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83D388-3825-4D70-8A77-F1E5C1857D4D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136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136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5D84D9-21D1-461E-8301-CC77CF13E4A2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9683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19968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1555A7-AEB5-4240-AC88-12732700D536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238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238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A92566-09B9-431B-B82C-F6744C3D876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3411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341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FB488C-9EAB-4BD0-94C7-DA25587364F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443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443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06539B-7729-4DE6-A3D6-D7CD031B905D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545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546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C1FC23-0076-4610-879D-4252DE1A7DC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648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648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00BA26-5967-4EDD-BBFA-5AE9EBCFC68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750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750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F11B5A-9D90-4138-B461-57FB5B7495A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853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853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E8E47-920B-40A3-840F-7EF12FB3BA2B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7955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7955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B30124-5FDA-4F29-85C8-8B3979D506C2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4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30" indent="-296126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509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313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115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5919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724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527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330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88</a:t>
            </a:fld>
            <a:endParaRPr lang="de-CH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4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30" indent="-296126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509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313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115" indent="-236901" defTabSz="9574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5919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724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527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330" indent="-236901" defTabSz="9574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89</a:t>
            </a:fld>
            <a:endParaRPr lang="de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070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070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B30077-9040-471C-98F9-B64CB9BFB17F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262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8262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9B547F-A8D9-4BEF-8493-C597FF5F116D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90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3651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8365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116168-F0E7-446B-A989-C2477F64C867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91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467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8467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7D3FDD-FF19-41EC-97A7-3BCBBEDD4ABA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92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569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8570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2F6011-0C2E-41C1-AC78-B2EC6CA4DED7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93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672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8672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4AAB7C-9871-4CBB-9168-F730C5B41C8E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94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7747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8774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D1321E-D1E9-4640-8407-ED897A013D34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95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877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8877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F7AB67-E2B5-4A1F-BC71-FD52B33107DC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96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9795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8979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94E26A-2C33-40A8-9FC4-94D34AD90880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97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0819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082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85197B-E635-4252-AA9F-6689C532DFD1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98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1843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9184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1pPr>
            <a:lvl2pPr marL="775611" indent="-298313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2pPr>
            <a:lvl3pPr marL="1193247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3pPr>
            <a:lvl4pPr marL="1670546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4pPr>
            <a:lvl5pPr marL="2147845" indent="-238649" defTabSz="96454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Frutiger 55 Roman" pitchFamily="34" charset="0"/>
              </a:defRPr>
            </a:lvl5pPr>
            <a:lvl6pPr marL="2625143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6pPr>
            <a:lvl7pPr marL="31024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7pPr>
            <a:lvl8pPr marL="3579741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8pPr>
            <a:lvl9pPr marL="4057040" indent="-238649" defTabSz="96454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Frutiger 55 Roman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EB54D4-8CC9-4047-8B2B-42B1206BB676}" type="slidenum">
              <a:rPr lang="de-CH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99</a:t>
            </a:fld>
            <a:endParaRPr lang="de-CH" altLang="de-DE" dirty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htec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evisana AG JPEG (mittelgross)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463"/>
            <a:ext cx="23002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el 6145"/>
          <p:cNvSpPr>
            <a:spLocks noGrp="1" noChangeArrowheads="1"/>
          </p:cNvSpPr>
          <p:nvPr>
            <p:ph type="ctrTitle"/>
          </p:nvPr>
        </p:nvSpPr>
        <p:spPr>
          <a:xfrm>
            <a:off x="1042988" y="1628775"/>
            <a:ext cx="7812087" cy="1470025"/>
          </a:xfrm>
        </p:spPr>
        <p:txBody>
          <a:bodyPr/>
          <a:lstStyle>
            <a:lvl1pPr>
              <a:defRPr sz="26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CH"/>
              <a:t>Titelmasterformat durch Klicken bearbeiten</a:t>
            </a:r>
            <a:endParaRPr lang="de-DE"/>
          </a:p>
        </p:txBody>
      </p:sp>
      <p:sp>
        <p:nvSpPr>
          <p:cNvPr id="6147" name="Untertitel 6146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3189288"/>
            <a:ext cx="7850187" cy="17526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CH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49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98425"/>
            <a:ext cx="6769100" cy="432346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3568" y="908050"/>
            <a:ext cx="7859712" cy="56896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36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rje49@gmail.com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Rechteck 10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026"/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55539"/>
            <a:ext cx="67691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</a:t>
            </a:r>
          </a:p>
        </p:txBody>
      </p:sp>
      <p:sp>
        <p:nvSpPr>
          <p:cNvPr id="1028" name="Textplatzhalter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2632" y="1410615"/>
            <a:ext cx="7859712" cy="37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Textmasterformate durch Klicken bearbeiten</a:t>
            </a:r>
          </a:p>
          <a:p>
            <a:pPr lvl="1"/>
            <a:r>
              <a:rPr lang="de-CH" altLang="de-DE" dirty="0"/>
              <a:t>Zweite Ebene</a:t>
            </a:r>
          </a:p>
          <a:p>
            <a:pPr lvl="2"/>
            <a:r>
              <a:rPr lang="de-CH" altLang="de-DE" dirty="0"/>
              <a:t>Dritte Ebene</a:t>
            </a:r>
          </a:p>
          <a:p>
            <a:pPr lvl="3"/>
            <a:r>
              <a:rPr lang="de-CH" altLang="de-DE" dirty="0"/>
              <a:t>Vierte Ebene</a:t>
            </a:r>
          </a:p>
          <a:p>
            <a:pPr lvl="4"/>
            <a:r>
              <a:rPr lang="de-CH" altLang="de-DE" dirty="0"/>
              <a:t>Fünfte Ebene</a:t>
            </a:r>
          </a:p>
        </p:txBody>
      </p:sp>
      <p:sp>
        <p:nvSpPr>
          <p:cNvPr id="1030" name="Textfeld 1029"/>
          <p:cNvSpPr txBox="1">
            <a:spLocks noChangeArrowheads="1"/>
          </p:cNvSpPr>
          <p:nvPr/>
        </p:nvSpPr>
        <p:spPr bwMode="auto">
          <a:xfrm>
            <a:off x="8280400" y="6629400"/>
            <a:ext cx="863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sz="800" b="1" dirty="0"/>
              <a:t>Folie </a:t>
            </a:r>
            <a:fld id="{E26FDF39-4B61-470F-8B88-C0AA2D76ECA1}" type="slidenum">
              <a:rPr lang="de-CH" sz="800" b="1" smtClean="0"/>
              <a:pPr eaLnBrk="1" hangingPunct="1">
                <a:defRPr/>
              </a:pPr>
              <a:t>‹Nr.›</a:t>
            </a:fld>
            <a:endParaRPr lang="de-CH" sz="800" b="1" dirty="0"/>
          </a:p>
        </p:txBody>
      </p:sp>
      <p:pic>
        <p:nvPicPr>
          <p:cNvPr id="1031" name="Picture 7" descr="Sevisana AG JPEG (mittelgross)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463"/>
            <a:ext cx="23002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4ED2CDB-F97B-4BCA-B615-E7D93A821F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088" y="6621463"/>
            <a:ext cx="74168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 dirty="0"/>
              <a:t>© Dr. med. et Dr. scient. med. Jürg Eichhorn ¦ www.ever.ch ¦ </a:t>
            </a:r>
            <a:r>
              <a:rPr lang="en-US" sz="800" dirty="0">
                <a:hlinkClick r:id="rId6"/>
              </a:rPr>
              <a:t>drje49@gmail.com</a:t>
            </a:r>
            <a:r>
              <a:rPr lang="en-US" sz="800" dirty="0"/>
              <a:t> ¦ CH-9100 Herisau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7" r:id="rId2"/>
  </p:sldLayoutIdLst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5pPr>
      <a:lvl6pPr marL="4572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6pPr>
      <a:lvl7pPr marL="9144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7pPr>
      <a:lvl8pPr marL="13716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8pPr>
      <a:lvl9pPr marL="18288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20000"/>
        </a:spcAft>
        <a:buClr>
          <a:srgbClr val="6699CC"/>
        </a:buClr>
        <a:buFont typeface="Times New Roman" pitchFamily="18" charset="0"/>
        <a:buChar char="»"/>
        <a:defRPr sz="2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6pPr>
      <a:lvl7pPr marL="29718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7pPr>
      <a:lvl8pPr marL="34290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8pPr>
      <a:lvl9pPr marL="38862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9pPr>
    </p:bodyStyle>
    <p:otherStyle>
      <a:lvl1pPr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Rechteck 20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elplatzhalter 2050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628775"/>
            <a:ext cx="7786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Übertitel</a:t>
            </a:r>
          </a:p>
        </p:txBody>
      </p:sp>
      <p:pic>
        <p:nvPicPr>
          <p:cNvPr id="2052" name="Picture 4" descr="Sevisana AG JPEG (mittelgross)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463"/>
            <a:ext cx="23002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5pPr>
      <a:lvl6pPr marL="4572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6pPr>
      <a:lvl7pPr marL="9144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7pPr>
      <a:lvl8pPr marL="13716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8pPr>
      <a:lvl9pPr marL="18288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.ch/" TargetMode="External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toura.de/gerolstein/fotogalerie/5.htm%2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Gewicht - Allerlei Wissenswertes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Form 2050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4221088"/>
            <a:ext cx="5012580" cy="244827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CH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med. et Dr. scient. med. Jürg Eichhorn</a:t>
            </a:r>
          </a:p>
          <a:p>
            <a:pPr>
              <a:lnSpc>
                <a:spcPct val="90000"/>
              </a:lnSpc>
            </a:pPr>
            <a:endParaRPr lang="de-CH" alt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de-CH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CH-9100 Herisau</a:t>
            </a:r>
          </a:p>
          <a:p>
            <a:pPr>
              <a:lnSpc>
                <a:spcPct val="90000"/>
              </a:lnSpc>
            </a:pPr>
            <a:r>
              <a:rPr lang="de-CH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drje49@gmail.com</a:t>
            </a:r>
          </a:p>
          <a:p>
            <a:pPr>
              <a:lnSpc>
                <a:spcPct val="90000"/>
              </a:lnSpc>
            </a:pPr>
            <a:r>
              <a:rPr lang="de-CH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www.ever.ch</a:t>
            </a:r>
            <a:endParaRPr lang="de-CH" altLang="de-DE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442EF6-08A4-F975-73AB-6DF9E8C058BC}"/>
              </a:ext>
            </a:extLst>
          </p:cNvPr>
          <p:cNvSpPr txBox="1"/>
          <p:nvPr/>
        </p:nvSpPr>
        <p:spPr>
          <a:xfrm>
            <a:off x="1034870" y="698299"/>
            <a:ext cx="2448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Version: 26 April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Schlafende Venus von Malta</a:t>
            </a:r>
          </a:p>
        </p:txBody>
      </p:sp>
      <p:sp>
        <p:nvSpPr>
          <p:cNvPr id="1331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7313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Fettleibige Frau mittleren Alters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Ausgeprägte Rundungen aus der Steinzeit, rund 5000 Jahre jung.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Terrakottafigur „Schlafende Venus“ im Archäologischen Nationalmuseum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von Valletta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http://www.oeamtc.at/at/?id=2500%2C1369997%2C%2C</a:t>
            </a:r>
          </a:p>
        </p:txBody>
      </p:sp>
      <p:pic>
        <p:nvPicPr>
          <p:cNvPr id="13317" name="Picture 2" descr="[1314707323_10.jpg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2565400"/>
            <a:ext cx="47212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was passiert, wenn</a:t>
            </a:r>
          </a:p>
        </p:txBody>
      </p:sp>
      <p:sp>
        <p:nvSpPr>
          <p:cNvPr id="10445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das oder Ähnliches nach den  Spaghetti nicht tun: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Dr. med. Jürg Eichhorn</a:t>
            </a:r>
          </a:p>
        </p:txBody>
      </p:sp>
      <p:pic>
        <p:nvPicPr>
          <p:cNvPr id="104453" name="Picture 9" descr="Tan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1557338"/>
            <a:ext cx="3349625" cy="44656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was passiert, wenn</a:t>
            </a:r>
          </a:p>
        </p:txBody>
      </p:sp>
      <p:sp>
        <p:nvSpPr>
          <p:cNvPr id="10547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nach den Kohlenhydraten Sesselsport betreiben: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105477" name="Picture 2" descr="D:\Daten\Pictures\Hund auf Laufban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1974850"/>
            <a:ext cx="52832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Dann hat man gute Chancen</a:t>
            </a:r>
          </a:p>
        </p:txBody>
      </p:sp>
      <p:sp>
        <p:nvSpPr>
          <p:cNvPr id="10649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dick zu werden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Insulin ist auch ein Speicherhormon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Insulin speichert Zucker in Form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von Fett und Eiweiss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Insulin schleust überschüssiges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Fett direkt in die Fettdepots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Folgen: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Jedes Milligramm an zuviel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Zopf, Gipfelis und Fett wird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hier abgelagert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106501" name="Picture 7" descr="\\Server\Fotos\Bearbeiten mit Adobe Photoshop CS5\Dicker Mann schlanke Frau Hv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22450"/>
            <a:ext cx="41084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Line 11"/>
          <p:cNvSpPr>
            <a:spLocks noChangeShapeType="1"/>
          </p:cNvSpPr>
          <p:nvPr/>
        </p:nvSpPr>
        <p:spPr bwMode="auto">
          <a:xfrm flipV="1">
            <a:off x="6770688" y="3817938"/>
            <a:ext cx="481012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Jetzt entwickelt sich eine Insulinresistenz</a:t>
            </a:r>
          </a:p>
        </p:txBody>
      </p:sp>
      <p:sp>
        <p:nvSpPr>
          <p:cNvPr id="10752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900113" y="1090613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Zelle macht dicht: «Hausverbot» für das Insulin!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Bildquelle:Blumentopfbrot: Dr. med. Jürg Eichhorn. Bild rechts: unbekannt</a:t>
            </a:r>
          </a:p>
        </p:txBody>
      </p:sp>
      <p:pic>
        <p:nvPicPr>
          <p:cNvPr id="107525" name="Picture 7" descr="Zel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62150"/>
            <a:ext cx="3487737" cy="4114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6" name="Line 14"/>
          <p:cNvSpPr>
            <a:spLocks noChangeShapeType="1"/>
          </p:cNvSpPr>
          <p:nvPr/>
        </p:nvSpPr>
        <p:spPr bwMode="auto">
          <a:xfrm flipH="1">
            <a:off x="8413750" y="4154488"/>
            <a:ext cx="14288" cy="1930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27" name="Line 25"/>
          <p:cNvSpPr>
            <a:spLocks noChangeShapeType="1"/>
          </p:cNvSpPr>
          <p:nvPr/>
        </p:nvSpPr>
        <p:spPr bwMode="auto">
          <a:xfrm flipH="1">
            <a:off x="8420100" y="1954213"/>
            <a:ext cx="14288" cy="1930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28" name="Line 26"/>
          <p:cNvSpPr>
            <a:spLocks noChangeShapeType="1"/>
          </p:cNvSpPr>
          <p:nvPr/>
        </p:nvSpPr>
        <p:spPr bwMode="auto">
          <a:xfrm>
            <a:off x="8134350" y="3906838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29" name="Line 27"/>
          <p:cNvSpPr>
            <a:spLocks noChangeShapeType="1"/>
          </p:cNvSpPr>
          <p:nvPr/>
        </p:nvSpPr>
        <p:spPr bwMode="auto">
          <a:xfrm>
            <a:off x="8126413" y="4122738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30" name="Line 28"/>
          <p:cNvSpPr>
            <a:spLocks noChangeShapeType="1"/>
          </p:cNvSpPr>
          <p:nvPr/>
        </p:nvSpPr>
        <p:spPr bwMode="auto">
          <a:xfrm flipH="1">
            <a:off x="4922838" y="4154488"/>
            <a:ext cx="14287" cy="1930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31" name="Line 35"/>
          <p:cNvSpPr>
            <a:spLocks noChangeShapeType="1"/>
          </p:cNvSpPr>
          <p:nvPr/>
        </p:nvSpPr>
        <p:spPr bwMode="auto">
          <a:xfrm flipH="1">
            <a:off x="4929188" y="1954213"/>
            <a:ext cx="14287" cy="1930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32" name="Line 36"/>
          <p:cNvSpPr>
            <a:spLocks noChangeShapeType="1"/>
          </p:cNvSpPr>
          <p:nvPr/>
        </p:nvSpPr>
        <p:spPr bwMode="auto">
          <a:xfrm>
            <a:off x="4643438" y="3906838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33" name="Line 37"/>
          <p:cNvSpPr>
            <a:spLocks noChangeShapeType="1"/>
          </p:cNvSpPr>
          <p:nvPr/>
        </p:nvSpPr>
        <p:spPr bwMode="auto">
          <a:xfrm>
            <a:off x="4635500" y="4122738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34" name="Text Box 39"/>
          <p:cNvSpPr txBox="1">
            <a:spLocks noChangeArrowheads="1"/>
          </p:cNvSpPr>
          <p:nvPr/>
        </p:nvSpPr>
        <p:spPr bwMode="auto">
          <a:xfrm>
            <a:off x="3348038" y="4595813"/>
            <a:ext cx="8194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</a:t>
            </a:r>
            <a:endParaRPr lang="de-DE" altLang="de-DE" sz="1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753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951038"/>
            <a:ext cx="4318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36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335213"/>
            <a:ext cx="43021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37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705100"/>
            <a:ext cx="4302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38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3090863"/>
            <a:ext cx="43021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39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3462338"/>
            <a:ext cx="43021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0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4151313"/>
            <a:ext cx="43021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1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4535488"/>
            <a:ext cx="43021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2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4905375"/>
            <a:ext cx="430212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3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5291138"/>
            <a:ext cx="43021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4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5662613"/>
            <a:ext cx="43021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1957388"/>
            <a:ext cx="4302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6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2343150"/>
            <a:ext cx="4302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7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2713038"/>
            <a:ext cx="43021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8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3097213"/>
            <a:ext cx="4302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49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3470275"/>
            <a:ext cx="4302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50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4143375"/>
            <a:ext cx="430212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51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4527550"/>
            <a:ext cx="4302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52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4897438"/>
            <a:ext cx="43021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53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5283200"/>
            <a:ext cx="4302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54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5654675"/>
            <a:ext cx="4302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55" name="Picture 29" descr="\\Server\Fotos\JPG Praxis\Ernährung\Nahrungsmittel\Brot Rose\Blumentopfbrot mit Ro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39925"/>
            <a:ext cx="19335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56" name="Line 40"/>
          <p:cNvSpPr>
            <a:spLocks noChangeShapeType="1"/>
          </p:cNvSpPr>
          <p:nvPr/>
        </p:nvSpPr>
        <p:spPr bwMode="auto">
          <a:xfrm flipV="1">
            <a:off x="2268538" y="4019550"/>
            <a:ext cx="2366962" cy="731838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Zuviel Insulin im Blut: Verheerende Folgen</a:t>
            </a:r>
          </a:p>
        </p:txBody>
      </p:sp>
      <p:sp>
        <p:nvSpPr>
          <p:cNvPr id="1085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Insulinresistenz = 30 bis 50% der Bevölkerung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Je mehr Insulin, desto mehr Hunger!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Je mehr Insulin, desto weniger kann „Leptid“ in die Gehirnzellen eindringen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Leptine sind es, die uns ein Sättigungsgefühl vermitteln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Auf dem Boden der Insulinresistenz entwickelt sich nun das metabolische Syndrom (MetS)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Das MetS ist eine Stoffwechselentgleisung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auf mehreren Ebenen mit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verheerenden, sehr weitreichenden Folgen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108549" name="Picture 7" descr="\\Server\Fotos\JPG Praxis\Ernährung\Nahrungsmittel\Gerichte Essen\Lenkerhof\Lenkerhof Nudeln Pilze2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3754438"/>
            <a:ext cx="3376612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metabolische Syndrom - MetS</a:t>
            </a:r>
          </a:p>
        </p:txBody>
      </p:sp>
      <p:sp>
        <p:nvSpPr>
          <p:cNvPr id="10957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Insulinresistenz und Folgen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Fettstoffwechselstörung 	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Bluthochdruck</a:t>
            </a:r>
          </a:p>
          <a:p>
            <a:pPr marL="0" indent="0"/>
            <a:r>
              <a:rPr lang="de-CH" altLang="de-DE" sz="1600" dirty="0"/>
              <a:t>  Stammfettsucht</a:t>
            </a: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Gerinnungsstörungen, Thrombopathie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Diabetes Typ 2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Mikroalbuminurie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Arteriosklerose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Hyperinsulinämie: Entzündung, endotheliale Dysfunktion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PCOS - polyzystisches Ovarialsyndrom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metabolische Syndrom - MetS</a:t>
            </a:r>
          </a:p>
        </p:txBody>
      </p:sp>
      <p:sp>
        <p:nvSpPr>
          <p:cNvPr id="11059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288337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Insulinresistenz und Folgen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Leber wird durch hohe freie Fettsäuren (FFS) resistent gegenüber der Wirkung von Insulin: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Die Glukoneogenese verläuft ungebremst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Muskulatur wird resistent gegenüber der Wirkung von Insulin: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Abnehmende Aufnahme und Verstoffwechselung von Glucose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Das Fettgewebe wird resistent gegenüber der Wirkung von Insulin: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Ungebremste Lipolyse, erhöhte FFS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Das Hirn wird resistent gegenüber der Wirkung von Insulin und Leptin: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Vermehrte Kalorienzufuhr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Störung der gonadotropen Regelkreise durch Leptin 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Hyperinsulinämie und Morbus Alzheimer</a:t>
            </a:r>
          </a:p>
        </p:txBody>
      </p:sp>
      <p:sp>
        <p:nvSpPr>
          <p:cNvPr id="11059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288337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Alzheimer = </a:t>
            </a:r>
            <a:r>
              <a:rPr lang="de-DE" altLang="de-DE" sz="1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Amyloidablagerung</a:t>
            </a:r>
            <a:r>
              <a:rPr lang="de-DE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den </a:t>
            </a:r>
            <a:r>
              <a:rPr lang="de-DE" altLang="de-DE" sz="1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Hirngefässen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Insulin passiert die Blut-Hirn-Schranke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Insulin hemmt im Hirn das beta-Amyloid abbauende DIE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Kohortenstudie an 683 über 65 Jahre alten Menschen ohne Demenz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Umfangreiche standardisierte Tests zur Identifikation von Personen, die in &lt; 5.4 Jahren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Demenz entwickelten: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-149 Personen entwickelten eine Demenz (meist Typ. M. Alzheimer)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-39% hatten zu Beginn eine Hyperinsulinämie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-Demenzrisiko bei Hyperinsulinämie verdoppelt (HR 2.1)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-Je höher die Insulinspiegel, desto höher das Demenzrisiko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-Signifikant stärkere Einbusse der Gedächtnisleistung bei Hyperinsulinämie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J. Luchsinger et al..Neurology 2004;63;1187-1192 </a:t>
            </a:r>
          </a:p>
        </p:txBody>
      </p:sp>
    </p:spTree>
    <p:extLst>
      <p:ext uri="{BB962C8B-B14F-4D97-AF65-F5344CB8AC3E}">
        <p14:creationId xmlns:p14="http://schemas.microsoft.com/office/powerpoint/2010/main" val="37192467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Zuviel Insulin im Blut: Verheerende Folgen</a:t>
            </a:r>
          </a:p>
        </p:txBody>
      </p:sp>
      <p:sp>
        <p:nvSpPr>
          <p:cNvPr id="11264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Insulinresistenz = 30-50% der Bevölkerung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44" name="Picture 2" descr="H:\Literatur&amp;Vorträge\Vortragssammlung\Bodenseekongress 2007\Adipositas Heufelder\Insulinresistenz und Folg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557338"/>
            <a:ext cx="6318250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Wichtig zu Wissen: Fett/Öl reduziert Insulin</a:t>
            </a:r>
          </a:p>
        </p:txBody>
      </p:sp>
      <p:sp>
        <p:nvSpPr>
          <p:cNvPr id="11366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Gute Wahl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Rapsöl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Olivenöl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Mandeln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Macadamia Nuss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und andere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Eichhorn: St.Galler Rapsöl </a:t>
            </a:r>
          </a:p>
        </p:txBody>
      </p:sp>
      <p:pic>
        <p:nvPicPr>
          <p:cNvPr id="113669" name="Picture 5" descr="\\Server\Fotos\JPG Praxis\Ernährung\Nahrungsmittel\Öle Fette\Rapsöl\St. Galler Rapsöl-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36613"/>
            <a:ext cx="136842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Adipositas - Erste Erkenntnisse</a:t>
            </a:r>
          </a:p>
        </p:txBody>
      </p:sp>
      <p:sp>
        <p:nvSpPr>
          <p:cNvPr id="1433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7313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HIPPOKRATES (460-377 v. Chr.)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Adipositas =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Folge von Überernährung und körperlicher Trägheit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Adipositas =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Wichtige Ursache erhöhter Sterblichkeit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14341" name="Picture 2" descr="F:\Fotos (Server)\JPG Praxis\Ernährung\Nahrungsmittel\Diverse\Hippokrates Gemüs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087438"/>
            <a:ext cx="250190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metabolische Syndrom - MetS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metabolische Syndrom - MetS</a:t>
            </a:r>
          </a:p>
        </p:txBody>
      </p:sp>
      <p:sp>
        <p:nvSpPr>
          <p:cNvPr id="11571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17563" y="96678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MetS - eine Blickdiagnose! </a:t>
            </a:r>
          </a:p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tödliche Quartett: Blutdruck - Blutfette - Blutzucker -  Gicht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Mitte: www.lustich.de</a:t>
            </a:r>
          </a:p>
        </p:txBody>
      </p:sp>
      <p:pic>
        <p:nvPicPr>
          <p:cNvPr id="115717" name="Picture 2" descr="\\Server\Fotos\JPG Praxis\Adipositas\Dicker Bauch Tatto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073275"/>
            <a:ext cx="32575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Metabolische Syndrom</a:t>
            </a:r>
          </a:p>
        </p:txBody>
      </p:sp>
      <p:sp>
        <p:nvSpPr>
          <p:cNvPr id="11673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MetS - Das tödliche Quartett: </a:t>
            </a:r>
            <a:r>
              <a:rPr lang="de-CH" altLang="de-DE" sz="18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Blutdruck - Blutzucker - Blutfette - Gicht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6740" name="Group 5"/>
          <p:cNvGrpSpPr>
            <a:grpSpLocks/>
          </p:cNvGrpSpPr>
          <p:nvPr/>
        </p:nvGrpSpPr>
        <p:grpSpPr bwMode="auto">
          <a:xfrm>
            <a:off x="884238" y="1844675"/>
            <a:ext cx="7461250" cy="4019550"/>
            <a:chOff x="336" y="964"/>
            <a:chExt cx="4700" cy="2493"/>
          </a:xfrm>
        </p:grpSpPr>
        <p:sp>
          <p:nvSpPr>
            <p:cNvPr id="10245" name="Rectangle 6"/>
            <p:cNvSpPr>
              <a:spLocks noChangeArrowheads="1"/>
            </p:cNvSpPr>
            <p:nvPr/>
          </p:nvSpPr>
          <p:spPr bwMode="auto">
            <a:xfrm>
              <a:off x="2459" y="1256"/>
              <a:ext cx="489" cy="1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1964" y="1256"/>
              <a:ext cx="489" cy="1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47" name="Rectangle 8"/>
            <p:cNvSpPr>
              <a:spLocks noChangeArrowheads="1"/>
            </p:cNvSpPr>
            <p:nvPr/>
          </p:nvSpPr>
          <p:spPr bwMode="auto">
            <a:xfrm>
              <a:off x="1468" y="1256"/>
              <a:ext cx="489" cy="1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45" name="Rectangle 9"/>
            <p:cNvSpPr>
              <a:spLocks noChangeArrowheads="1"/>
            </p:cNvSpPr>
            <p:nvPr/>
          </p:nvSpPr>
          <p:spPr bwMode="auto">
            <a:xfrm>
              <a:off x="3060" y="964"/>
              <a:ext cx="1976" cy="285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46" name="Rectangle 10"/>
            <p:cNvSpPr>
              <a:spLocks noChangeArrowheads="1"/>
            </p:cNvSpPr>
            <p:nvPr/>
          </p:nvSpPr>
          <p:spPr bwMode="auto">
            <a:xfrm>
              <a:off x="973" y="964"/>
              <a:ext cx="1975" cy="285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47" name="Rectangle 11"/>
            <p:cNvSpPr>
              <a:spLocks noChangeArrowheads="1"/>
            </p:cNvSpPr>
            <p:nvPr/>
          </p:nvSpPr>
          <p:spPr bwMode="auto">
            <a:xfrm>
              <a:off x="1392" y="1008"/>
              <a:ext cx="12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 E N E T I K    Erbe</a:t>
              </a:r>
            </a:p>
          </p:txBody>
        </p:sp>
        <p:sp>
          <p:nvSpPr>
            <p:cNvPr id="116748" name="Rectangle 12"/>
            <p:cNvSpPr>
              <a:spLocks noChangeArrowheads="1"/>
            </p:cNvSpPr>
            <p:nvPr/>
          </p:nvSpPr>
          <p:spPr bwMode="auto">
            <a:xfrm>
              <a:off x="3405" y="994"/>
              <a:ext cx="10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 E R H A L T E N</a:t>
              </a:r>
            </a:p>
          </p:txBody>
        </p:sp>
        <p:sp>
          <p:nvSpPr>
            <p:cNvPr id="10252" name="Rectangle 13"/>
            <p:cNvSpPr>
              <a:spLocks noChangeArrowheads="1"/>
            </p:cNvSpPr>
            <p:nvPr/>
          </p:nvSpPr>
          <p:spPr bwMode="auto">
            <a:xfrm>
              <a:off x="973" y="1256"/>
              <a:ext cx="489" cy="1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50" name="Rectangle 14"/>
            <p:cNvSpPr>
              <a:spLocks noChangeArrowheads="1"/>
            </p:cNvSpPr>
            <p:nvPr/>
          </p:nvSpPr>
          <p:spPr bwMode="auto">
            <a:xfrm>
              <a:off x="962" y="1354"/>
              <a:ext cx="470" cy="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Körper-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zusam-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men-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setzung</a:t>
              </a:r>
            </a:p>
          </p:txBody>
        </p:sp>
        <p:sp>
          <p:nvSpPr>
            <p:cNvPr id="116751" name="Rectangle 15"/>
            <p:cNvSpPr>
              <a:spLocks noChangeArrowheads="1"/>
            </p:cNvSpPr>
            <p:nvPr/>
          </p:nvSpPr>
          <p:spPr bwMode="auto">
            <a:xfrm>
              <a:off x="2450" y="1354"/>
              <a:ext cx="4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Enzyme</a:t>
              </a:r>
            </a:p>
          </p:txBody>
        </p:sp>
        <p:sp>
          <p:nvSpPr>
            <p:cNvPr id="116752" name="Rectangle 16"/>
            <p:cNvSpPr>
              <a:spLocks noChangeArrowheads="1"/>
            </p:cNvSpPr>
            <p:nvPr/>
          </p:nvSpPr>
          <p:spPr bwMode="auto">
            <a:xfrm>
              <a:off x="2025" y="1354"/>
              <a:ext cx="381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Hor-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mone</a:t>
              </a:r>
            </a:p>
          </p:txBody>
        </p:sp>
        <p:sp>
          <p:nvSpPr>
            <p:cNvPr id="116753" name="Rectangle 17"/>
            <p:cNvSpPr>
              <a:spLocks noChangeArrowheads="1"/>
            </p:cNvSpPr>
            <p:nvPr/>
          </p:nvSpPr>
          <p:spPr bwMode="auto">
            <a:xfrm>
              <a:off x="1440" y="1344"/>
              <a:ext cx="608" cy="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Muskel-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faser-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zusam-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men-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setzung</a:t>
              </a:r>
            </a:p>
          </p:txBody>
        </p:sp>
        <p:sp>
          <p:nvSpPr>
            <p:cNvPr id="10257" name="Rectangle 18"/>
            <p:cNvSpPr>
              <a:spLocks noChangeArrowheads="1"/>
            </p:cNvSpPr>
            <p:nvPr/>
          </p:nvSpPr>
          <p:spPr bwMode="auto">
            <a:xfrm>
              <a:off x="4547" y="1256"/>
              <a:ext cx="489" cy="1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58" name="Rectangle 19"/>
            <p:cNvSpPr>
              <a:spLocks noChangeArrowheads="1"/>
            </p:cNvSpPr>
            <p:nvPr/>
          </p:nvSpPr>
          <p:spPr bwMode="auto">
            <a:xfrm>
              <a:off x="4052" y="1256"/>
              <a:ext cx="489" cy="1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59" name="Rectangle 20"/>
            <p:cNvSpPr>
              <a:spLocks noChangeArrowheads="1"/>
            </p:cNvSpPr>
            <p:nvPr/>
          </p:nvSpPr>
          <p:spPr bwMode="auto">
            <a:xfrm>
              <a:off x="3556" y="1256"/>
              <a:ext cx="490" cy="1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60" name="Rectangle 21"/>
            <p:cNvSpPr>
              <a:spLocks noChangeArrowheads="1"/>
            </p:cNvSpPr>
            <p:nvPr/>
          </p:nvSpPr>
          <p:spPr bwMode="auto">
            <a:xfrm>
              <a:off x="3060" y="1256"/>
              <a:ext cx="490" cy="1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58" name="Rectangle 22"/>
            <p:cNvSpPr>
              <a:spLocks noChangeArrowheads="1"/>
            </p:cNvSpPr>
            <p:nvPr/>
          </p:nvSpPr>
          <p:spPr bwMode="auto">
            <a:xfrm>
              <a:off x="4538" y="1354"/>
              <a:ext cx="3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Stress</a:t>
              </a:r>
            </a:p>
          </p:txBody>
        </p:sp>
        <p:sp>
          <p:nvSpPr>
            <p:cNvPr id="116759" name="Rectangle 23"/>
            <p:cNvSpPr>
              <a:spLocks noChangeArrowheads="1"/>
            </p:cNvSpPr>
            <p:nvPr/>
          </p:nvSpPr>
          <p:spPr bwMode="auto">
            <a:xfrm>
              <a:off x="4032" y="1344"/>
              <a:ext cx="514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Alkohol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Rauchen</a:t>
              </a:r>
            </a:p>
          </p:txBody>
        </p:sp>
        <p:sp>
          <p:nvSpPr>
            <p:cNvPr id="116760" name="Rectangle 24"/>
            <p:cNvSpPr>
              <a:spLocks noChangeArrowheads="1"/>
            </p:cNvSpPr>
            <p:nvPr/>
          </p:nvSpPr>
          <p:spPr bwMode="auto">
            <a:xfrm>
              <a:off x="3546" y="1354"/>
              <a:ext cx="454" cy="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Bewe-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gungs-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mangel</a:t>
              </a:r>
            </a:p>
          </p:txBody>
        </p:sp>
        <p:sp>
          <p:nvSpPr>
            <p:cNvPr id="116761" name="Rectangle 25"/>
            <p:cNvSpPr>
              <a:spLocks noChangeArrowheads="1"/>
            </p:cNvSpPr>
            <p:nvPr/>
          </p:nvSpPr>
          <p:spPr bwMode="auto">
            <a:xfrm>
              <a:off x="3052" y="1354"/>
              <a:ext cx="419" cy="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Fehl-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ernäh-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rung</a:t>
              </a:r>
            </a:p>
          </p:txBody>
        </p:sp>
        <p:sp>
          <p:nvSpPr>
            <p:cNvPr id="116762" name="Rectangle 26"/>
            <p:cNvSpPr>
              <a:spLocks noChangeArrowheads="1"/>
            </p:cNvSpPr>
            <p:nvPr/>
          </p:nvSpPr>
          <p:spPr bwMode="auto">
            <a:xfrm>
              <a:off x="973" y="2869"/>
              <a:ext cx="4063" cy="588"/>
            </a:xfrm>
            <a:prstGeom prst="rect">
              <a:avLst/>
            </a:prstGeom>
            <a:solidFill>
              <a:srgbClr val="A1F6FF"/>
            </a:solidFill>
            <a:ln w="19050">
              <a:solidFill>
                <a:srgbClr val="00279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63" name="Rectangle 27"/>
            <p:cNvSpPr>
              <a:spLocks noChangeArrowheads="1"/>
            </p:cNvSpPr>
            <p:nvPr/>
          </p:nvSpPr>
          <p:spPr bwMode="auto">
            <a:xfrm>
              <a:off x="999" y="2912"/>
              <a:ext cx="3945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Abdominale Adipositas  („Bauchfettsucht“)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Insulinresistenz / Hyperinsulinämie</a:t>
              </a:r>
            </a:p>
          </p:txBody>
        </p:sp>
        <p:sp>
          <p:nvSpPr>
            <p:cNvPr id="116764" name="Rectangle 28"/>
            <p:cNvSpPr>
              <a:spLocks noChangeArrowheads="1"/>
            </p:cNvSpPr>
            <p:nvPr/>
          </p:nvSpPr>
          <p:spPr bwMode="auto">
            <a:xfrm>
              <a:off x="336" y="1632"/>
              <a:ext cx="67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Ursachen</a:t>
              </a:r>
            </a:p>
          </p:txBody>
        </p:sp>
        <p:sp>
          <p:nvSpPr>
            <p:cNvPr id="116765" name="Rectangle 29"/>
            <p:cNvSpPr>
              <a:spLocks noChangeArrowheads="1"/>
            </p:cNvSpPr>
            <p:nvPr/>
          </p:nvSpPr>
          <p:spPr bwMode="auto">
            <a:xfrm>
              <a:off x="384" y="2738"/>
              <a:ext cx="610" cy="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meta-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bolische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Folgen</a:t>
              </a:r>
            </a:p>
          </p:txBody>
        </p:sp>
        <p:sp>
          <p:nvSpPr>
            <p:cNvPr id="116766" name="Line 30"/>
            <p:cNvSpPr>
              <a:spLocks noChangeShapeType="1"/>
            </p:cNvSpPr>
            <p:nvPr/>
          </p:nvSpPr>
          <p:spPr bwMode="auto">
            <a:xfrm>
              <a:off x="1961" y="2587"/>
              <a:ext cx="0" cy="208"/>
            </a:xfrm>
            <a:prstGeom prst="line">
              <a:avLst/>
            </a:prstGeom>
            <a:noFill/>
            <a:ln w="127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67" name="Line 31"/>
            <p:cNvSpPr>
              <a:spLocks noChangeShapeType="1"/>
            </p:cNvSpPr>
            <p:nvPr/>
          </p:nvSpPr>
          <p:spPr bwMode="auto">
            <a:xfrm>
              <a:off x="4048" y="2587"/>
              <a:ext cx="0" cy="208"/>
            </a:xfrm>
            <a:prstGeom prst="line">
              <a:avLst/>
            </a:prstGeom>
            <a:noFill/>
            <a:ln w="127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768" name="Line 33"/>
            <p:cNvSpPr>
              <a:spLocks noChangeShapeType="1"/>
            </p:cNvSpPr>
            <p:nvPr/>
          </p:nvSpPr>
          <p:spPr bwMode="auto">
            <a:xfrm flipH="1">
              <a:off x="684" y="1961"/>
              <a:ext cx="3" cy="709"/>
            </a:xfrm>
            <a:prstGeom prst="line">
              <a:avLst/>
            </a:prstGeom>
            <a:noFill/>
            <a:ln w="127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6741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metabolische Syndrom - MetS</a:t>
            </a:r>
          </a:p>
        </p:txBody>
      </p:sp>
      <p:sp>
        <p:nvSpPr>
          <p:cNvPr id="11776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Hauptschädigungen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Fettstoffwechselstörung: 	            Triglyceride erhöht:  Blutfetterhöhung nach dem Essen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																	                                       LDL erhöht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				HDL erniedrigt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																																																	                                                            				Fettleber - Bauchfett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Hypertonie                                      Gefässinnenwandschädigungen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Insulinresistenz - Diabetes:          Gefäss- und Nervenschädigung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Erhöhte Harnsäure  -  Gicht:        Gichtarthritis - Gichtniere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Hyperkoagulabilität:   								                   Thrombosen - Blutgerinnsel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Killer: Metabolisches Syndrom</a:t>
            </a:r>
          </a:p>
        </p:txBody>
      </p:sp>
      <p:sp>
        <p:nvSpPr>
          <p:cNvPr id="11878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metabolische Syndrom endet tödlich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Verdoppelung der Gesamtsterblichkeit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Erhöhung der herzbedingten Sterblichkeit um den Faktor 3.55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Der Metaboliker ohne Herzinfarkt ist ein vaskuläres Risikofaktoren-Bündel mit hohem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Risiko für Herzinfarkt und Schlaganfall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Insulinresistenz ohne Diabetes erhöht das kardiovaskuläre Risiko mindestens 2 bis 3-fach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Der Diabetiker nach Herzinfarkt ist ein kardiovaskulärer Hochrisikopatient mit hoher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Sterblichkeit und schlechter Prognose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&gt;80% der Typ 2 Diabetiker sind insulinresistent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Bauchumfang &gt; 100cm: 95% sind insulinresistent!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771650" y="6224588"/>
            <a:ext cx="5543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/ Jacob S&amp;Marx, N, Internist 2006 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Beschwerden des metabolischen Syndroms</a:t>
            </a:r>
          </a:p>
        </p:txBody>
      </p:sp>
      <p:sp>
        <p:nvSpPr>
          <p:cNvPr id="11981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Spektrum der Beschwerden ist breit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Müdigkeit, Erschöpfung, Antriebsarmut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Heisshunger auf Süsses, Unterzuckerungsgefühle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Starkes Schwitzen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Kurzatmigkeit und Tachykardie bei geringer Belastung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Atempausen im Schlaf: Schlaf-Apnoe Syndrom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Kreuzschmerzen, vor allem im Lendenbereich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Knieschmerzen durch Überlastung und vorzeitige Arthrose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Nachlassende Libido/Potenz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Zunehmende erektile Dysfunktion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Zunehmender Bauchumfang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Gestörter Glucose- und Insulinstoffwechsel</a:t>
            </a:r>
          </a:p>
        </p:txBody>
      </p:sp>
      <p:sp>
        <p:nvSpPr>
          <p:cNvPr id="12083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Gestörter Glucose- und Insulinstoffwechsel - Die Folgen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Betazelldysfunktion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Unregulierte Insulinfreisetzung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Insulinresistenz von Leber, Muskulatur, Fettgewebe und Gehirn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Ungebremste Glukoneogenese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Vermehrte Glykogenolyse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Gestörte Glucoseverstoffwechselung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Gestörte Wahrnehmung von Appetit und Sättigung im ZNS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Gestörte Inkretinfreisetzung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Hyperleptinämie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Leptinresistenz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Gestörter Glucose- und Insulinstoffwechsel</a:t>
            </a:r>
          </a:p>
        </p:txBody>
      </p:sp>
      <p:sp>
        <p:nvSpPr>
          <p:cNvPr id="12185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Folgen: Gestörte Blutdruckregulation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Endotheliale Dysfunktion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Vasokonstriktion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Natriumretention bei Hyperinsulinämie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Störung der systemischen und lokalen RAA-Systeme (Renin-Angiotensin-Aldosteron)</a:t>
            </a: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Gestörter Glucose- und Insulinstoffwechsel</a:t>
            </a:r>
          </a:p>
        </p:txBody>
      </p:sp>
      <p:sp>
        <p:nvSpPr>
          <p:cNvPr id="12288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Folgen: Gestörter Fettstoffwechsel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Ungebremste Lipolyse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Lipotoxizität durch hohe freie Fettsäuren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Gesteigerte oxidative Modifikation von Lipoproteinen (oxidiertes LDL)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Erhöhung der Triglyzeride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Abnahme von HDL-Cholesterin</a:t>
            </a: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Gestörter Glucose- und Insulinstoffwechsel</a:t>
            </a:r>
          </a:p>
        </p:txBody>
      </p:sp>
      <p:sp>
        <p:nvSpPr>
          <p:cNvPr id="12390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Folgen: Entzündung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Anstieg von TNF-alpha, Interleukin-1, Interleukin-6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Zunahme der Insulinresistenz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Störung der hypothalamisch-hypophysären Endorgansteuerung</a:t>
            </a:r>
          </a:p>
          <a:p>
            <a:pPr marL="0" indent="0"/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Entzündungsbedingter Verbrauch von Serotonin-Vorstufen (Tryptophan), </a:t>
            </a:r>
            <a:b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Serotoninmangel im Gehirn: Depression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Störung der serotoninenergen-/noradrenergen-/ endocannabioidalen Balance</a:t>
            </a: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Mittelalter (400 - 1600)</a:t>
            </a:r>
          </a:p>
        </p:txBody>
      </p:sp>
      <p:sp>
        <p:nvSpPr>
          <p:cNvPr id="1536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7313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Gekennzeichnet durch Niedergang der  exakten  Wissenschaft in westlicher  Hemisphäre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«Hexe» Helen Duncan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Bildquellen unbekannt</a:t>
            </a:r>
          </a:p>
        </p:txBody>
      </p:sp>
      <p:pic>
        <p:nvPicPr>
          <p:cNvPr id="15365" name="Picture 2" descr="F:\Fotos (Server)\JPG Praxis\Hexen\Hex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067050"/>
            <a:ext cx="4505325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 descr="F:\Fotos (Server)\JPG Praxis\Hexen\Helen Dunc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781300"/>
            <a:ext cx="21367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Gestörter Glucose- und Insulinstoffwechsel</a:t>
            </a:r>
          </a:p>
        </p:txBody>
      </p:sp>
      <p:sp>
        <p:nvSpPr>
          <p:cNvPr id="12493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Störfaktoren endokriner Rhythmen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Insulin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Leptin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Zytokine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Sonstige Bauchfettmediatoren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Kunstlicht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Nachtarbeit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Fehlernährung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Stress, Noxen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Hypercortisolismus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Freie Fettsäuren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Organverfettung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Gestörter Glucose- und Insulinstoffwechsel</a:t>
            </a:r>
          </a:p>
        </p:txBody>
      </p:sp>
      <p:sp>
        <p:nvSpPr>
          <p:cNvPr id="12595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8147496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Gestörter Steroidhormonstoffwechsel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Quantitative und qualitative Veränderungen der Bindungseiweisse (SHBG, Albumin, CBG,TBG)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Veränderung der Steroidbioverfügbarkeit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Sekundärer und primärer (Mixed) Hypogonadismus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Exzess an bioverfügbarem Cortisol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DHEA Mangel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Gesteigerte lokale/systemische </a:t>
            </a:r>
            <a:r>
              <a:rPr lang="de-CH" alt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Aromatasekapazität</a:t>
            </a: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metabolische Syndrom - MetS</a:t>
            </a:r>
          </a:p>
        </p:txBody>
      </p:sp>
      <p:sp>
        <p:nvSpPr>
          <p:cNvPr id="12697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MetS ist messbar - die Definition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Merkmal		                                 Diagnostische Grenzwerte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Taillenumfang                         		&gt;88   cm bei Frauen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			           &gt;102 cm bei Männern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HDL-Cholesterin	                    &lt;1.29 mmol/l (50mg/dl) bei Frauen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			&lt;1.03 mmol/l (40mg/dl) bei Männern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Triglyceride                              &gt;/= 1.69 mmol/l (150mg/dl)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Blutdruckwerte                       		&gt;/= 130/85 mmHg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Nüchternzucker		                      &gt;/= 6.1 mmol/l (110mg/dl)  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WHO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„Metabolische Syndrom“</a:t>
            </a:r>
          </a:p>
        </p:txBody>
      </p:sp>
      <p:sp>
        <p:nvSpPr>
          <p:cNvPr id="12800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7250" y="9667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MetS: Die Therapie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Senkung der Zucker- und Insulinspiegel durch: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Mitte: Erika Eichhorn / Bildquelle rechts und links: unbekannt</a:t>
            </a:r>
          </a:p>
        </p:txBody>
      </p:sp>
      <p:sp>
        <p:nvSpPr>
          <p:cNvPr id="128005" name="Rectangle 9"/>
          <p:cNvSpPr>
            <a:spLocks noChangeArrowheads="1"/>
          </p:cNvSpPr>
          <p:nvPr/>
        </p:nvSpPr>
        <p:spPr bwMode="auto">
          <a:xfrm>
            <a:off x="1200150" y="5229200"/>
            <a:ext cx="20764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Gewichtsreduktion</a:t>
            </a:r>
            <a:endParaRPr lang="de-DE" altLang="de-DE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006" name="Rectangle 10"/>
          <p:cNvSpPr>
            <a:spLocks noChangeArrowheads="1"/>
          </p:cNvSpPr>
          <p:nvPr/>
        </p:nvSpPr>
        <p:spPr bwMode="auto">
          <a:xfrm>
            <a:off x="3697288" y="5194300"/>
            <a:ext cx="28908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Steigerung der körperlichen Aktivität</a:t>
            </a:r>
            <a:endParaRPr lang="de-DE" altLang="de-DE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007" name="Rectangle 11"/>
          <p:cNvSpPr>
            <a:spLocks noChangeArrowheads="1"/>
          </p:cNvSpPr>
          <p:nvPr/>
        </p:nvSpPr>
        <p:spPr bwMode="auto">
          <a:xfrm>
            <a:off x="6586538" y="5203825"/>
            <a:ext cx="18732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Medikamentöse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Unterstützung</a:t>
            </a:r>
          </a:p>
        </p:txBody>
      </p:sp>
      <p:pic>
        <p:nvPicPr>
          <p:cNvPr id="128008" name="Picture 11" descr="\\Server\Fotos\JPG Praxis\Sport\Aqua Jürg2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235200"/>
            <a:ext cx="1970088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9" name="Picture 12" descr="\\Server\Fotos\JPG Praxis\Medizin\Stethosk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2238375"/>
            <a:ext cx="187007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0" name="Picture 14" descr="\\Server\Fotos\Bearbeiten mit Adobe Photoshop CS5\Dicke Frau Glace Plitvizer Seen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235200"/>
            <a:ext cx="2320925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H="1">
            <a:off x="2627313" y="3644900"/>
            <a:ext cx="504825" cy="2889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>
            <a:off x="2700338" y="3644900"/>
            <a:ext cx="431800" cy="6477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Bauchfett - Ein hormonproduzierendes Organ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metabolische Syndrom - MetS</a:t>
            </a:r>
          </a:p>
        </p:txBody>
      </p:sp>
      <p:sp>
        <p:nvSpPr>
          <p:cNvPr id="13005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17563" y="96678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Bauchfett ist ein hormonaktives Organ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0052" name="Picture 3" descr="H:\Literatur&amp;Vorträge\Vortragssammlung\Bodenseekongress 2007\Adipositas Heufelder\Bauchfett hoch ak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557338"/>
            <a:ext cx="60864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Bauchfett und Hormone</a:t>
            </a:r>
          </a:p>
        </p:txBody>
      </p:sp>
      <p:sp>
        <p:nvSpPr>
          <p:cNvPr id="13107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Bauchfett ist ein «hormonaktives Organ»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Cholesterolester-Transferprotein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Adiponectin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Angiotensinogen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Östrogene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Prostaglandine: PGE2, PGI2 (PG12???), PGF2-alpha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Adipsin - alternatives Komplementsystem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Acylation-stimulating-Protein - ASP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Leptin, Visfatin, Resistin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IGF-1, IGF-bP3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TNF-alpha, TG-beta, Interleukin-6, Interleukin-1, Interleukin-4, Interleukin-8, LIF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Bauchfett und Hormone</a:t>
            </a:r>
          </a:p>
        </p:txBody>
      </p:sp>
      <p:sp>
        <p:nvSpPr>
          <p:cNvPr id="13209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Bauchfett ist ein hormonaktives Organ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Insulin ist ständig erhöht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Insulinresistenz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Bioverfügbares Testosteron niedrig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Leptin erhöht und Leptinresistenz im ZNS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Adiponectin ist niedrig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IGF-1 ist niedrig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Cortisol ist erhöht, vor allem im lokalen Fett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DHEA ist niedrig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Bauchfett und Hormone</a:t>
            </a:r>
          </a:p>
        </p:txBody>
      </p:sp>
      <p:sp>
        <p:nvSpPr>
          <p:cNvPr id="13312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Bauchfett ist ein hormonaktives Organ: Die Folgen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Ständige Fettspeicherung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Kein Ingangkommen der Fettverbrennung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Kein Muskelaufbau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Keine Zunahme von Grundumsatz und Thermogenese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Kein Appetit-hemmendes Signal an den Hypothalamus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«Silent inflammation» - die stille Entzündung!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1979613" y="6224588"/>
            <a:ext cx="5146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/  Bildquelle: unbekannt: </a:t>
            </a:r>
          </a:p>
        </p:txBody>
      </p:sp>
      <p:pic>
        <p:nvPicPr>
          <p:cNvPr id="133125" name="Picture 5" descr="\\Server\Fotos\JPG Praxis\Adipositas\Dickmann Se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787775"/>
            <a:ext cx="40322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Kampf dem Bauchfett</a:t>
            </a:r>
          </a:p>
        </p:txBody>
      </p:sp>
      <p:sp>
        <p:nvSpPr>
          <p:cNvPr id="134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Bauchfett und «silent inflammation» 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DE" altLang="de-D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Adipositas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Typ-2 Diabetes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Herzerkrankungen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Krebs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Morbus Alzheimer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Asthma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Allergien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Entzündungen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unbekannt </a:t>
            </a:r>
          </a:p>
        </p:txBody>
      </p:sp>
      <p:pic>
        <p:nvPicPr>
          <p:cNvPr id="134149" name="Picture 5" descr="\\Server\Fotos\JPG Praxis\Medizin\Silent inflamm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00213"/>
            <a:ext cx="492283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Neuzeit (ab 1600)</a:t>
            </a:r>
          </a:p>
        </p:txBody>
      </p:sp>
      <p:sp>
        <p:nvSpPr>
          <p:cNvPr id="1638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7313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Zunehmend wissenschaftliche Schriften  über Adipositas 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1752 erste grössere </a:t>
            </a:r>
            <a:br>
              <a:rPr lang="en-US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« Fettleibigkeitsmonografie»</a:t>
            </a:r>
          </a:p>
          <a:p>
            <a:pPr marL="0" indent="0"/>
            <a:r>
              <a:rPr lang="en-US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«A DISCOURSE ON THE NATURE, </a:t>
            </a:r>
            <a:br>
              <a:rPr lang="en-US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CAUSES AND  CURE OF CORPULENCY»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Bildquellen unbekannt</a:t>
            </a:r>
          </a:p>
        </p:txBody>
      </p:sp>
      <p:pic>
        <p:nvPicPr>
          <p:cNvPr id="16389" name="Picture 3" descr="F:\Fotos (Server)\JPG Praxis\Hexen\Ärzte Kr Be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998663"/>
            <a:ext cx="2663825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orm 2049"/>
          <p:cNvSpPr>
            <a:spLocks noGrp="1" noChangeArrowheads="1"/>
          </p:cNvSpPr>
          <p:nvPr>
            <p:ph type="ctrTitle"/>
          </p:nvPr>
        </p:nvSpPr>
        <p:spPr>
          <a:xfrm>
            <a:off x="1043608" y="1628800"/>
            <a:ext cx="7812087" cy="1470025"/>
          </a:xfrm>
        </p:spPr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Thermogenese - Wärmebildung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Verdauung und Sport = Energieverbrauch</a:t>
            </a:r>
          </a:p>
        </p:txBody>
      </p:sp>
      <p:sp>
        <p:nvSpPr>
          <p:cNvPr id="13619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 Energie verbraucht wird, entsteht Wärme  =  Thermogenese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6196" name="Picture 5" descr="H:\Fotos (Server)\Jpg Privat\Reisen\Borneo\Fackelanzünder Borneo_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628775"/>
            <a:ext cx="601980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Dr. med. Jürg Eichhorn, Borneo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Verdauung = Energieverbrauch</a:t>
            </a:r>
          </a:p>
        </p:txBody>
      </p:sp>
      <p:sp>
        <p:nvSpPr>
          <p:cNvPr id="13721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108825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Energieaufwand für die Verdauung der verschiedenen Nahrungsmitteln ist sehr unterschiedlich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Eiweisse benötigen zur Verdauung mehr Energie als Kohlenhydrate und Fette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produzieren demzufolge mehr Wärme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Die Thermogenese hält nach einer proteinreichen Mahlzeit hält etwa doppelt so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lange an wie nach einer kalorienmässig identischen kohlenhydrat- oder fettreichen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Mahlzeit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Warme bis heisse Nahrungsmitteln erleichtern die Gewichtsreduktion und wirken dem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Jo-Jo Effekt wirkungsvoll entgegen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Heisse Nahrungsmitteln und scharfe Gewürze steigern den Energieumsatz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Der vergleichsweise geringe kalorische Mehrverbrauch ist aber kein Freibrief zum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Schlemmen 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Scharfes heizt uns ein</a:t>
            </a:r>
          </a:p>
        </p:txBody>
      </p:sp>
      <p:sp>
        <p:nvSpPr>
          <p:cNvPr id="13824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257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Thermogenetisch aktive Nahrungsmittel erhöhen den Energieumsatz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Heiss:      Pfeffer, Curry, Zimt, Nelken, Knoblauch, Lamm, Huhn, Gebratenes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Warm:     Süsskartoffeln, Aprikosen, viele Fleischsorten, Butter, Gekochtes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Neutral:  Milch, Nüsse, Ei, Kartoffeln, Kohlgemüse, Karotten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Kühl:        Meiste Obstsorten wie Äpfel, Birnen etc., meiste Gemüsesorten, viele Getreide,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Salat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Kalt:        Bananen, Wassermelonen, Tomaten, bittere Salate, Zitrusfrüchte</a:t>
            </a:r>
          </a:p>
        </p:txBody>
      </p:sp>
      <p:pic>
        <p:nvPicPr>
          <p:cNvPr id="138244" name="Picture 4" descr="\\Server\Fotos\Jpg Privat\Reisen\Bali - Bangkok_0312\Best\Essen\Banane Sesam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171950"/>
            <a:ext cx="22844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</a:t>
            </a:r>
          </a:p>
        </p:txBody>
      </p:sp>
      <p:sp>
        <p:nvSpPr>
          <p:cNvPr id="138246" name="Text Box 4"/>
          <p:cNvSpPr txBox="1">
            <a:spLocks noChangeArrowheads="1"/>
          </p:cNvSpPr>
          <p:nvPr/>
        </p:nvSpPr>
        <p:spPr bwMode="auto">
          <a:xfrm>
            <a:off x="2305050" y="58054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Sesam gegrillte Banane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wirkungsvollsten sind die Eiweisse</a:t>
            </a:r>
          </a:p>
        </p:txBody>
      </p:sp>
      <p:sp>
        <p:nvSpPr>
          <p:cNvPr id="13926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Thermogenetische Aktivität: Eiweiss  &gt;  Kohlenhydrate  &gt;  Fette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Der Körper benötigt zur Eiweissverdauung mehr Energie als bei Kohlenhydraten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und Fetten. Versuche haben gezeigt, dass die Wärmeproduktion eines mit Cayenne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Pfeffer gewürztem Steak bis 30% betragen kann</a:t>
            </a:r>
          </a:p>
          <a:p>
            <a:pPr marL="0" indent="0"/>
            <a:r>
              <a:rPr lang="de-CH" altLang="de-DE" sz="1600" dirty="0"/>
              <a:t> 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Scharfe Gewürze fördern also den Energieumsatz und sind hilfreich bei der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Gewichtsreduktion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8-15% der täglich zugeführten Kalorienmenge (Kohlenhydrate, Fette, Eiweisse)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werden zur Verdauung und Umsetzung benötigt: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Fette:							                 			                           2.5%</a:t>
            </a:r>
            <a:b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Kohlenhydrate:                      			     4-7%</a:t>
            </a:r>
            <a:b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Eiweisse:					                                  18-25%</a:t>
            </a:r>
            <a:b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b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Steak mit Cayenne Pfeffer:   bis 30%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Chili steigert die Thermogenese</a:t>
            </a:r>
          </a:p>
        </p:txBody>
      </p:sp>
      <p:sp>
        <p:nvSpPr>
          <p:cNvPr id="14029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Chili zügelt den Appetit und erhöht den Kalorienverbrauch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Studie an 25 Menschen mit oder ohne Cayennepfeffer (Chilisorte):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Chili erhöhte die Körpertemperatur (Thermogenese) und damit den Kalorienverbrauch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Versuchspersonen hatten weniger Lust auf Fettiges, Salziges und Süsses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754063" y="6224588"/>
            <a:ext cx="76342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«Physiology &amp; Behavior» 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Form 2049"/>
          <p:cNvSpPr>
            <a:spLocks noGrp="1" noChangeArrowheads="1"/>
          </p:cNvSpPr>
          <p:nvPr>
            <p:ph type="ctrTitle"/>
          </p:nvPr>
        </p:nvSpPr>
        <p:spPr>
          <a:xfrm>
            <a:off x="1042988" y="1557338"/>
            <a:ext cx="7812087" cy="1470025"/>
          </a:xfrm>
        </p:spPr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Übergewichtsepidemie</a:t>
            </a:r>
          </a:p>
        </p:txBody>
      </p:sp>
      <p:sp>
        <p:nvSpPr>
          <p:cNvPr id="14233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4"/>
            <a:ext cx="7859712" cy="538755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machen wir falsch?</a:t>
            </a:r>
          </a:p>
          <a:p>
            <a:pPr marL="0" indent="0">
              <a:buFont typeface="Times New Roman" pitchFamily="18" charset="0"/>
              <a:buNone/>
            </a:pP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essen zu schnell und stehen unter Dauerstress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essen zu viel im Verhältnis zur geleisteten körperlichen  Aktivität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essen zu süss: Kohlenhydratfalle, glykämischer Index, Hyperinsulinismus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essen immer noch zu fett und falsche Fette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essen zu wenig Früchte, Gemüse, Obst und Salat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trinken zu wenig gutes Wasser und zu viel ungeeignete Getränke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Obwohl wir vieles gut und umfassend wissen, mangelt es an der Umsetzung: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de-CH" altLang="de-DE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„Der Geist ist willig, aber das Fleisch ist schwach!“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Übergewichtsepidemie</a:t>
            </a:r>
          </a:p>
        </p:txBody>
      </p:sp>
      <p:sp>
        <p:nvSpPr>
          <p:cNvPr id="14336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machen wir falsch?</a:t>
            </a:r>
          </a:p>
          <a:p>
            <a:pPr marL="0" indent="0">
              <a:buFont typeface="Times New Roman" pitchFamily="18" charset="0"/>
              <a:buNone/>
            </a:pP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lassen uns zu oft verführen: Unkontrollierte Zwischenmahlzeiten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essen unphysiologisch:         Auslassen der Morgenmahlzeit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Hauptmahlzeit am Abend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lassen uns frusten:                Frust - Stress - Kompensation mit Essen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bewegen uns zu wenig:         Sitzende Tätigkeit, kein Sport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Wir lernen nichts:                          Übergewicht in der Familie und wir bemühen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uns nicht, es besser zu machen!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Falsches Essverhalten</a:t>
            </a:r>
          </a:p>
        </p:txBody>
      </p:sp>
      <p:sp>
        <p:nvSpPr>
          <p:cNvPr id="14438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5 täglichen Todsünden am Esstisch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zu schnell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zu viel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zu oft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zu spät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zu schwer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4388" name="Picture 4" descr="\\Server\Fotos\JPG Praxis\Ernährung\Nahrungsmittel\Gerichte Essen\Emirates Palace\EM Dessertbüffet 2_2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24025"/>
            <a:ext cx="628650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Zurück in die Steinzeit</a:t>
            </a:r>
          </a:p>
        </p:txBody>
      </p:sp>
      <p:sp>
        <p:nvSpPr>
          <p:cNvPr id="1741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900113" y="97948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die Moderne zu begreifen müssen wir zurück in die Steinzeit zu den Jägern und Sammlern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293813" y="6224588"/>
            <a:ext cx="6553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Welt Online 02/2011 </a:t>
            </a:r>
          </a:p>
        </p:txBody>
      </p:sp>
      <p:pic>
        <p:nvPicPr>
          <p:cNvPr id="17413" name="Picture 6" descr="D:\Daten\Pictures\Ötzi heu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2012950"/>
            <a:ext cx="2808287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Falsches Essverhalten</a:t>
            </a:r>
          </a:p>
        </p:txBody>
      </p:sp>
      <p:sp>
        <p:nvSpPr>
          <p:cNvPr id="14541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Kardinalfehler:  Zu schnell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Wegfall der mechanischen und chemischen Vorverdauung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Überforderung des  Verdauungstraktes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Verlust des Sättigungsgefühls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WICHTIG: Bewusstes Kauen und Einspeicheln!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Falsches Essverhalten</a:t>
            </a:r>
          </a:p>
        </p:txBody>
      </p:sp>
      <p:sp>
        <p:nvSpPr>
          <p:cNvPr id="14643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Kardinalfehler:  Zu viel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Überforderung des Magendarmtraktes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Unvollständige Verdauung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Übergewicht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WICHTIG: Mahlzeit beim 1.Sättigungsgefühl beenden!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Falsches Essverhalten</a:t>
            </a:r>
          </a:p>
        </p:txBody>
      </p:sp>
      <p:sp>
        <p:nvSpPr>
          <p:cNvPr id="14745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Kardinalfehler:  Zu oft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Unvollständige Entleerung des Magens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Dadurch Förderung der Fehlverdauung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Fehlende Möglichkeit der Selbstreinigung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Förderung der Unterzuckerungsneigung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WICHTIG: 3 Mahlzeiten </a:t>
            </a:r>
            <a:b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Zwischenmahlzeiten (nur langsam resorbierbare Kohlenhydrate)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Falsches Essverhalten</a:t>
            </a:r>
          </a:p>
        </p:txBody>
      </p:sp>
      <p:sp>
        <p:nvSpPr>
          <p:cNvPr id="14848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Kardinalfehler:  Zu spät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Förderung von Gärungs- und Fäulnisprozessen,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durch verminderte Verdauungsleistung am Abend und in der Nacht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Chronische Darmschädigung mit Auswirkungen auf den gesamten Organismus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WICHTIG: Nur wenig und leichte Kost abends</a:t>
            </a:r>
            <a:b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</a:t>
            </a:r>
            <a:r>
              <a:rPr lang="de-CH" altLang="de-DE" sz="16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Abends</a:t>
            </a:r>
            <a: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keine Rohkost, ausser sehr gut gekaut!</a:t>
            </a:r>
            <a:b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Abends Keine Energieträger (Kohlenhydrate, Fette)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Softdrinks</a:t>
            </a:r>
          </a:p>
        </p:txBody>
      </p:sp>
      <p:sp>
        <p:nvSpPr>
          <p:cNvPr id="14950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Süssgetränke führen zu einer starken Gewichtszunahme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Literflasche eines kohlensäurehaltigen, gezuckerten Getränks (gesüsste Softdrinks)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enthält ungefähr 60 Würfelzucker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Studienergebnisse zeigen, dass der tägliche Konsum von bereits 0.35 Liter zuckerhaltiger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Süssgetränken wie Cola, Sprite, Fanta, Sinalco, Fruchtsäfte, Ice Tea, Alco-Pops etc. zu einer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starken Gewichtszunahme führt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Softdrinks</a:t>
            </a:r>
          </a:p>
        </p:txBody>
      </p:sp>
      <p:sp>
        <p:nvSpPr>
          <p:cNvPr id="15053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1107183" y="793849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Colaautomaten in Schulen, Sportplätzen, Kinos etc. gehören in den USA zur Standardausrüstung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Colagetränke gehören bei vielen Kindern zur normalen Ernährung</a:t>
            </a:r>
          </a:p>
          <a:p>
            <a:pPr marL="0" indent="0"/>
            <a:r>
              <a:rPr lang="de-CH" altLang="de-DE" sz="1600" dirty="0"/>
              <a:t>  I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den USA entwickeln schon Jugendliche immer öfter Typ-2 Diabetes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Der Konsum der Soft-Drinks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ist in den USA in den letzten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20 Jahren um 300% angestiegen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Sie sind damit zu einem nicht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wegzudenkenden Umsatzzweig der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Getränkeindustrie geworden</a:t>
            </a: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533" name="Text Box 4"/>
          <p:cNvSpPr txBox="1">
            <a:spLocks noChangeArrowheads="1"/>
          </p:cNvSpPr>
          <p:nvPr/>
        </p:nvSpPr>
        <p:spPr bwMode="auto">
          <a:xfrm>
            <a:off x="754063" y="6224588"/>
            <a:ext cx="76342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https://lescrieursduweb.com/police-et-justice/un-pere-alcoolique-nourrissait-ses-2-enfants-avec-du-coca-cola/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0E59B6-2BC4-A497-F905-2C61E33E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20748"/>
            <a:ext cx="3608833" cy="18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Fruchtsäfte ohne Ölzusatz!</a:t>
            </a:r>
          </a:p>
        </p:txBody>
      </p:sp>
      <p:sp>
        <p:nvSpPr>
          <p:cNvPr id="15155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Rapsöl/Olivenöl </a:t>
            </a: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 Fruchtsaft verzögert die Kohlenhydrataufnahme</a:t>
            </a:r>
          </a:p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/>
              <a:t>Langsam resorbierbare Kohlenhydrate </a:t>
            </a:r>
            <a:r>
              <a:rPr lang="de-CH" altLang="de-DE" sz="1800" b="1" dirty="0">
                <a:sym typeface="Wingdings" panose="05000000000000000000" pitchFamily="2" charset="2"/>
              </a:rPr>
              <a:t> Katalysatoren für die Fettverbrennung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754063" y="6224588"/>
            <a:ext cx="76342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Dr. med. Jürg Eichhorn</a:t>
            </a:r>
          </a:p>
        </p:txBody>
      </p:sp>
      <p:pic>
        <p:nvPicPr>
          <p:cNvPr id="151557" name="Picture 2" descr="F:\Fotos (Server)\JPG Praxis\Ernährung\Nahrungsmittel\Getränke\Gesundheitsdrink\Gesundheitsdrink1-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5594"/>
            <a:ext cx="3000226" cy="40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rechts 1"/>
          <p:cNvSpPr/>
          <p:nvPr/>
        </p:nvSpPr>
        <p:spPr>
          <a:xfrm>
            <a:off x="971550" y="3121025"/>
            <a:ext cx="1728788" cy="320675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Früchte</a:t>
            </a:r>
          </a:p>
        </p:txBody>
      </p:sp>
      <p:sp>
        <p:nvSpPr>
          <p:cNvPr id="15257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Etliche Früchte sind reich an schnell resorbierbarem Zucker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754063" y="6224588"/>
            <a:ext cx="76342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 Dr. med. Jürg Eichhorn</a:t>
            </a:r>
          </a:p>
        </p:txBody>
      </p:sp>
      <p:pic>
        <p:nvPicPr>
          <p:cNvPr id="152581" name="Picture 7" descr="\\Server\Fotos\JPG Praxis\Ernährung\Nahrungsmittel\Früchte\Mandarinen Hamu\Mandarinen4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89138"/>
            <a:ext cx="24923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6" descr="\\Server\Fotos\JPG Praxis\Ernährung\Nahrungsmittel\Früchte\Mangostene geöffnet Legian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989138"/>
            <a:ext cx="46863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Dickmacher TV</a:t>
            </a:r>
          </a:p>
        </p:txBody>
      </p:sp>
      <p:sp>
        <p:nvSpPr>
          <p:cNvPr id="15360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Kommerzieller Sender  -  Werbespots: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Jeweils ausgesendet am späten Nachmittag, Samstag- und Sonntagvormittag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1600    Werbespots pro Woche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41%	     für Nahrungs- und Genussmittel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47%     davon für Süssigkeiten und Schleckereien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051050" y="6224588"/>
            <a:ext cx="5003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Vortrag PD Dr. med. Fritz Horber 09/06</a:t>
            </a:r>
          </a:p>
        </p:txBody>
      </p:sp>
      <p:pic>
        <p:nvPicPr>
          <p:cNvPr id="153605" name="Picture 5" descr="H:\Literatur&amp;Vorträge\Vortragssammlung\Adipositas0906\TV Famili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1700808"/>
            <a:ext cx="415607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Dickmacher TV</a:t>
            </a:r>
          </a:p>
        </p:txBody>
      </p:sp>
      <p:sp>
        <p:nvSpPr>
          <p:cNvPr id="15462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Exzessiver Fernsehkonsum verändert Leben und Erleben der betroffenen Kinder. Kinder, die viel fernsehen: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sind seltener zu Fuss oder mit dem Rad unterwegs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führen seltener Gespräche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haben weniger Zeit für Freunde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üben seltener Musikinstrumente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reagieren weniger auf TV Werbung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sind häufiger durch Schule emotional belastet	                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2051050" y="6224588"/>
            <a:ext cx="5003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HGM-Press</a:t>
            </a:r>
          </a:p>
        </p:txBody>
      </p:sp>
      <p:pic>
        <p:nvPicPr>
          <p:cNvPr id="154629" name="Picture 5" descr="F:\Fotos (Server)\JPG Praxis\Adipositas\Lu Hao 3J 60kg\Lu Hao1_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2420938"/>
            <a:ext cx="3051175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Zurück in die Steinzeit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Hunger schärft den Geschmackssinn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Leerer Magen:  </a:t>
            </a:r>
            <a:r>
              <a:rPr 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Süsses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Salziges wird besser wahrgenommen</a:t>
            </a:r>
          </a:p>
          <a:p>
            <a:pPr marL="0" indent="0"/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Voller Magen:   </a:t>
            </a:r>
            <a:r>
              <a:rPr 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Süsses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Salziges wird schlechter wahrgenommen</a:t>
            </a:r>
          </a:p>
          <a:p>
            <a:pPr marL="0" indent="0"/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Auf bitteren Geschmack wirkt sich Hunger nicht aus</a:t>
            </a:r>
          </a:p>
          <a:p>
            <a:pPr marL="0" indent="0"/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Süsses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Salziges zeigten unseren Vorfahren bei der Nahrungssuche Essbares an</a:t>
            </a:r>
          </a:p>
          <a:p>
            <a:pPr marL="0" indent="0"/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Bitterer Geschmack signalisierte ihnen </a:t>
            </a:r>
            <a:r>
              <a:rPr 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Ungeniessbarkeit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oder Giftigkeit</a:t>
            </a:r>
          </a:p>
          <a:p>
            <a:pPr marL="0" indent="0"/>
            <a:endParaRPr lang="de-CH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- Typische Säurezunge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3DFCA59-2F0D-D104-53D3-B74A12508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13" y="3933056"/>
            <a:ext cx="3546549" cy="21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Alkohol </a:t>
            </a:r>
          </a:p>
        </p:txBody>
      </p:sp>
      <p:sp>
        <p:nvSpPr>
          <p:cNvPr id="15565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Alkohol ist ein potenter Energielieferant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 Gramm Alkohol liefert 7.1 kcal, also fast doppelt so viel wie Proteine und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Kohlenhydrate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Ein Liter Rotwein (12 Vol.%) enthält 95 Gramm Ethanol = 659 kcal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Ethanol reduziert die Fettsäureverbrennung während mehrerer Stunden um gut einen </a:t>
            </a:r>
            <a:b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Drittel und verstärkt dadurch die Fettdepotbildung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Erhöhter Alkoholkonsum fördert die androide Adipositas: Bauchfett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Insgesamt betrachtet, steigert Alkohol das Risiko deutlich, übergewichtig zu werden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Dickmacher: Alkohol </a:t>
            </a:r>
          </a:p>
        </p:txBody>
      </p:sp>
      <p:sp>
        <p:nvSpPr>
          <p:cNvPr id="15667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Bier im Vergleich….gar nicht so schlecht wie angenommen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6676" name="Picture 2" descr="\\Server\Dokumente\Literatur&amp;Vorträge\Vortragssammlung\GSAAM 2009\Macht Biertrinken dick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6167438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7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Dr. med. Detlef Pape - GSAAM Kongress 2009 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Dickmacher-Virus AD-36</a:t>
            </a:r>
          </a:p>
        </p:txBody>
      </p:sp>
      <p:sp>
        <p:nvSpPr>
          <p:cNvPr id="15769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 Virus führt zu Übergewicht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Schon vor 20 Jahren stellte man überrascht fest, dass gewisse Viren bei Vögeln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Säugetieren zur Bildung von Fettpolstern führen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Der mutmassliche Übeltäter ist das humane Adenovirus-36, kurz AD-36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Injektion von AD-36 bei Affen führte zu einer drastischen Gewichtszunahme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Untersuchung an 1000 Testpersonen: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Träger von AD-36-Antikörpern als Hinweis auf eine Infektion mit  dem Virus waren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deutlich öfter übergewichtig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Doch wie kann ein Virus dick machen?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Fettzellen vermehren sich, wenn sie AD-36 ausgesetzt werden</a:t>
            </a: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Übergewichtsepidemie: </a:t>
            </a:r>
            <a:b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 könnten es richtig machen!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neue Nahrungsmittelpyramide</a:t>
            </a:r>
          </a:p>
        </p:txBody>
      </p:sp>
      <p:sp>
        <p:nvSpPr>
          <p:cNvPr id="1597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Ohne Bewegung ist alles nichts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9748" name="Picture 5" descr="pyramide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1484313"/>
            <a:ext cx="3386137" cy="25908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AutoShape 6"/>
          <p:cNvSpPr>
            <a:spLocks noChangeArrowheads="1"/>
          </p:cNvSpPr>
          <p:nvPr/>
        </p:nvSpPr>
        <p:spPr bwMode="auto">
          <a:xfrm>
            <a:off x="1601788" y="4832827"/>
            <a:ext cx="5915025" cy="40862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57150" algn="ctr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CH" altLang="de-DE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9750" name="Picture 7" descr="j02191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9938"/>
            <a:ext cx="11969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8" descr="j02191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92663"/>
            <a:ext cx="1319213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2" name="Picture 9" descr="j0219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9938"/>
            <a:ext cx="11318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3" name="Text Box 10"/>
          <p:cNvSpPr txBox="1">
            <a:spLocks noChangeArrowheads="1"/>
          </p:cNvSpPr>
          <p:nvPr/>
        </p:nvSpPr>
        <p:spPr bwMode="auto">
          <a:xfrm flipH="1">
            <a:off x="1835150" y="5748338"/>
            <a:ext cx="54070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Körperliche Aktivität: Täglich, mindestens 30 Minuten</a:t>
            </a:r>
            <a:endParaRPr lang="de-CH" altLang="de-DE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6C1711E-AEC6-1134-C60F-5918E25ED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unbekannt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Übergewichtsepidemie</a:t>
            </a:r>
          </a:p>
        </p:txBody>
      </p:sp>
      <p:sp>
        <p:nvSpPr>
          <p:cNvPr id="16077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 könnten alles richtig machen!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Blabla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0772" name="Group 5"/>
          <p:cNvGrpSpPr>
            <a:grpSpLocks/>
          </p:cNvGrpSpPr>
          <p:nvPr/>
        </p:nvGrpSpPr>
        <p:grpSpPr bwMode="auto">
          <a:xfrm>
            <a:off x="759321" y="1412776"/>
            <a:ext cx="7924800" cy="5201862"/>
            <a:chOff x="384" y="288"/>
            <a:chExt cx="4992" cy="3429"/>
          </a:xfrm>
        </p:grpSpPr>
        <p:sp>
          <p:nvSpPr>
            <p:cNvPr id="160773" name="Text Box 6"/>
            <p:cNvSpPr txBox="1">
              <a:spLocks noChangeArrowheads="1"/>
            </p:cNvSpPr>
            <p:nvPr/>
          </p:nvSpPr>
          <p:spPr bwMode="auto">
            <a:xfrm>
              <a:off x="384" y="528"/>
              <a:ext cx="912" cy="548"/>
            </a:xfrm>
            <a:prstGeom prst="rect">
              <a:avLst/>
            </a:prstGeom>
            <a:solidFill>
              <a:srgbClr val="E0ACDB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Weniger Alkohol</a:t>
              </a: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774" name="Text Box 7"/>
            <p:cNvSpPr txBox="1">
              <a:spLocks noChangeArrowheads="1"/>
            </p:cNvSpPr>
            <p:nvPr/>
          </p:nvSpPr>
          <p:spPr bwMode="auto">
            <a:xfrm>
              <a:off x="1392" y="288"/>
              <a:ext cx="912" cy="546"/>
            </a:xfrm>
            <a:prstGeom prst="rect">
              <a:avLst/>
            </a:prstGeom>
            <a:solidFill>
              <a:srgbClr val="E0ACDB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Mehr Früchte, Gemüse und Fasern</a:t>
              </a:r>
            </a:p>
          </p:txBody>
        </p:sp>
        <p:sp>
          <p:nvSpPr>
            <p:cNvPr id="160775" name="Text Box 8"/>
            <p:cNvSpPr txBox="1">
              <a:spLocks noChangeArrowheads="1"/>
            </p:cNvSpPr>
            <p:nvPr/>
          </p:nvSpPr>
          <p:spPr bwMode="auto">
            <a:xfrm>
              <a:off x="2424" y="288"/>
              <a:ext cx="912" cy="385"/>
            </a:xfrm>
            <a:prstGeom prst="rect">
              <a:avLst/>
            </a:prstGeom>
            <a:solidFill>
              <a:srgbClr val="E0ACDB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Weniger</a:t>
              </a: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Softdrinks</a:t>
              </a:r>
            </a:p>
          </p:txBody>
        </p:sp>
        <p:sp>
          <p:nvSpPr>
            <p:cNvPr id="160776" name="Text Box 9"/>
            <p:cNvSpPr txBox="1">
              <a:spLocks noChangeArrowheads="1"/>
            </p:cNvSpPr>
            <p:nvPr/>
          </p:nvSpPr>
          <p:spPr bwMode="auto">
            <a:xfrm>
              <a:off x="3408" y="288"/>
              <a:ext cx="912" cy="385"/>
            </a:xfrm>
            <a:prstGeom prst="rect">
              <a:avLst/>
            </a:prstGeom>
            <a:solidFill>
              <a:srgbClr val="E0ACDB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Weniger Essen während TV</a:t>
              </a:r>
            </a:p>
          </p:txBody>
        </p:sp>
        <p:sp>
          <p:nvSpPr>
            <p:cNvPr id="160777" name="Text Box 10"/>
            <p:cNvSpPr txBox="1">
              <a:spLocks noChangeArrowheads="1"/>
            </p:cNvSpPr>
            <p:nvPr/>
          </p:nvSpPr>
          <p:spPr bwMode="auto">
            <a:xfrm>
              <a:off x="4416" y="528"/>
              <a:ext cx="912" cy="710"/>
            </a:xfrm>
            <a:prstGeom prst="rect">
              <a:avLst/>
            </a:prstGeom>
            <a:solidFill>
              <a:srgbClr val="E0ACDB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Weniger Werbung für Nahrungsmittel</a:t>
              </a:r>
            </a:p>
          </p:txBody>
        </p:sp>
        <p:sp>
          <p:nvSpPr>
            <p:cNvPr id="160778" name="Text Box 11"/>
            <p:cNvSpPr txBox="1">
              <a:spLocks noChangeArrowheads="1"/>
            </p:cNvSpPr>
            <p:nvPr/>
          </p:nvSpPr>
          <p:spPr bwMode="auto">
            <a:xfrm>
              <a:off x="2424" y="865"/>
              <a:ext cx="912" cy="385"/>
            </a:xfrm>
            <a:prstGeom prst="rect">
              <a:avLst/>
            </a:prstGeom>
            <a:solidFill>
              <a:srgbClr val="AFF56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Verminderte</a:t>
              </a: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Energiezufuhr</a:t>
              </a:r>
            </a:p>
          </p:txBody>
        </p:sp>
        <p:sp>
          <p:nvSpPr>
            <p:cNvPr id="160779" name="Text Box 12"/>
            <p:cNvSpPr txBox="1">
              <a:spLocks noChangeArrowheads="1"/>
            </p:cNvSpPr>
            <p:nvPr/>
          </p:nvSpPr>
          <p:spPr bwMode="auto">
            <a:xfrm>
              <a:off x="720" y="1152"/>
              <a:ext cx="912" cy="385"/>
            </a:xfrm>
            <a:prstGeom prst="rect">
              <a:avLst/>
            </a:prstGeom>
            <a:solidFill>
              <a:srgbClr val="E0ACDB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Nur gute Fette</a:t>
              </a: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und mehr Öle</a:t>
              </a:r>
            </a:p>
          </p:txBody>
        </p:sp>
        <p:sp>
          <p:nvSpPr>
            <p:cNvPr id="160780" name="Text Box 13"/>
            <p:cNvSpPr txBox="1">
              <a:spLocks noChangeArrowheads="1"/>
            </p:cNvSpPr>
            <p:nvPr/>
          </p:nvSpPr>
          <p:spPr bwMode="auto">
            <a:xfrm>
              <a:off x="3888" y="1152"/>
              <a:ext cx="912" cy="385"/>
            </a:xfrm>
            <a:prstGeom prst="rect">
              <a:avLst/>
            </a:prstGeom>
            <a:solidFill>
              <a:srgbClr val="E0ACDB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Kleinere Portionen</a:t>
              </a:r>
            </a:p>
          </p:txBody>
        </p:sp>
        <p:sp>
          <p:nvSpPr>
            <p:cNvPr id="160781" name="Text Box 14"/>
            <p:cNvSpPr txBox="1">
              <a:spLocks noChangeArrowheads="1"/>
            </p:cNvSpPr>
            <p:nvPr/>
          </p:nvSpPr>
          <p:spPr bwMode="auto">
            <a:xfrm>
              <a:off x="2208" y="1392"/>
              <a:ext cx="1344" cy="46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Prävention von Übergewicht</a:t>
              </a:r>
            </a:p>
          </p:txBody>
        </p:sp>
        <p:sp>
          <p:nvSpPr>
            <p:cNvPr id="160782" name="Text Box 15"/>
            <p:cNvSpPr txBox="1">
              <a:spLocks noChangeArrowheads="1"/>
            </p:cNvSpPr>
            <p:nvPr/>
          </p:nvSpPr>
          <p:spPr bwMode="auto">
            <a:xfrm>
              <a:off x="2332" y="1976"/>
              <a:ext cx="1080" cy="385"/>
            </a:xfrm>
            <a:prstGeom prst="rect">
              <a:avLst/>
            </a:prstGeom>
            <a:solidFill>
              <a:srgbClr val="AFF56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Vermehrter Energieverbrauch</a:t>
              </a:r>
            </a:p>
          </p:txBody>
        </p:sp>
        <p:sp>
          <p:nvSpPr>
            <p:cNvPr id="160783" name="Text Box 16"/>
            <p:cNvSpPr txBox="1">
              <a:spLocks noChangeArrowheads="1"/>
            </p:cNvSpPr>
            <p:nvPr/>
          </p:nvSpPr>
          <p:spPr bwMode="auto">
            <a:xfrm>
              <a:off x="768" y="2053"/>
              <a:ext cx="912" cy="224"/>
            </a:xfrm>
            <a:prstGeom prst="rect">
              <a:avLst/>
            </a:prstGeom>
            <a:solidFill>
              <a:srgbClr val="EA794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Weniger Sitzen</a:t>
              </a:r>
            </a:p>
          </p:txBody>
        </p:sp>
        <p:sp>
          <p:nvSpPr>
            <p:cNvPr id="160784" name="Text Box 17"/>
            <p:cNvSpPr txBox="1">
              <a:spLocks noChangeArrowheads="1"/>
            </p:cNvSpPr>
            <p:nvPr/>
          </p:nvSpPr>
          <p:spPr bwMode="auto">
            <a:xfrm>
              <a:off x="3936" y="1977"/>
              <a:ext cx="912" cy="546"/>
            </a:xfrm>
            <a:prstGeom prst="rect">
              <a:avLst/>
            </a:prstGeom>
            <a:solidFill>
              <a:srgbClr val="E9F767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Wandern und Radfahren statt Auto</a:t>
              </a:r>
            </a:p>
          </p:txBody>
        </p:sp>
        <p:sp>
          <p:nvSpPr>
            <p:cNvPr id="160785" name="Text Box 18"/>
            <p:cNvSpPr txBox="1">
              <a:spLocks noChangeArrowheads="1"/>
            </p:cNvSpPr>
            <p:nvPr/>
          </p:nvSpPr>
          <p:spPr bwMode="auto">
            <a:xfrm>
              <a:off x="2424" y="2424"/>
              <a:ext cx="912" cy="710"/>
            </a:xfrm>
            <a:prstGeom prst="rect">
              <a:avLst/>
            </a:prstGeom>
            <a:solidFill>
              <a:srgbClr val="AFF56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Vermehrte Bewegung (Phys. Aktivität)</a:t>
              </a:r>
            </a:p>
          </p:txBody>
        </p:sp>
        <p:sp>
          <p:nvSpPr>
            <p:cNvPr id="160786" name="Text Box 19"/>
            <p:cNvSpPr txBox="1">
              <a:spLocks noChangeArrowheads="1"/>
            </p:cNvSpPr>
            <p:nvPr/>
          </p:nvSpPr>
          <p:spPr bwMode="auto">
            <a:xfrm>
              <a:off x="2256" y="3169"/>
              <a:ext cx="1200" cy="548"/>
            </a:xfrm>
            <a:prstGeom prst="rect">
              <a:avLst/>
            </a:prstGeom>
            <a:solidFill>
              <a:srgbClr val="E9F767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Freizeit- und Weekend-Aktivitäten</a:t>
              </a:r>
            </a:p>
          </p:txBody>
        </p:sp>
        <p:sp>
          <p:nvSpPr>
            <p:cNvPr id="160787" name="Text Box 20"/>
            <p:cNvSpPr txBox="1">
              <a:spLocks noChangeArrowheads="1"/>
            </p:cNvSpPr>
            <p:nvPr/>
          </p:nvSpPr>
          <p:spPr bwMode="auto">
            <a:xfrm>
              <a:off x="3936" y="2592"/>
              <a:ext cx="1440" cy="224"/>
            </a:xfrm>
            <a:prstGeom prst="rect">
              <a:avLst/>
            </a:prstGeom>
            <a:solidFill>
              <a:srgbClr val="E9F767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Aktivitäten in Familie</a:t>
              </a:r>
            </a:p>
          </p:txBody>
        </p:sp>
        <p:sp>
          <p:nvSpPr>
            <p:cNvPr id="160788" name="Text Box 21"/>
            <p:cNvSpPr txBox="1">
              <a:spLocks noChangeArrowheads="1"/>
            </p:cNvSpPr>
            <p:nvPr/>
          </p:nvSpPr>
          <p:spPr bwMode="auto">
            <a:xfrm>
              <a:off x="3696" y="3072"/>
              <a:ext cx="912" cy="385"/>
            </a:xfrm>
            <a:prstGeom prst="rect">
              <a:avLst/>
            </a:prstGeom>
            <a:solidFill>
              <a:srgbClr val="E9F767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Neue Spielplätze</a:t>
              </a:r>
            </a:p>
          </p:txBody>
        </p:sp>
        <p:sp>
          <p:nvSpPr>
            <p:cNvPr id="160789" name="Text Box 22"/>
            <p:cNvSpPr txBox="1">
              <a:spLocks noChangeArrowheads="1"/>
            </p:cNvSpPr>
            <p:nvPr/>
          </p:nvSpPr>
          <p:spPr bwMode="auto">
            <a:xfrm>
              <a:off x="576" y="2592"/>
              <a:ext cx="1344" cy="224"/>
            </a:xfrm>
            <a:prstGeom prst="rect">
              <a:avLst/>
            </a:prstGeom>
            <a:solidFill>
              <a:srgbClr val="E9F767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Aktiver Lebensstil</a:t>
              </a:r>
            </a:p>
          </p:txBody>
        </p:sp>
        <p:sp>
          <p:nvSpPr>
            <p:cNvPr id="160790" name="Text Box 23"/>
            <p:cNvSpPr txBox="1">
              <a:spLocks noChangeArrowheads="1"/>
            </p:cNvSpPr>
            <p:nvPr/>
          </p:nvSpPr>
          <p:spPr bwMode="auto">
            <a:xfrm>
              <a:off x="864" y="3024"/>
              <a:ext cx="1248" cy="385"/>
            </a:xfrm>
            <a:prstGeom prst="rect">
              <a:avLst/>
            </a:prstGeom>
            <a:solidFill>
              <a:srgbClr val="E9F767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6699CC"/>
                </a:buClr>
                <a:buFont typeface="Times New Roman" pitchFamily="18" charset="0"/>
                <a:buChar char="»"/>
                <a:defRPr sz="2200">
                  <a:solidFill>
                    <a:srgbClr val="4D4D4D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rgbClr val="4D4D4D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4D4D4D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Bewegungsaktivitäten in Schule</a:t>
              </a:r>
            </a:p>
          </p:txBody>
        </p:sp>
        <p:sp>
          <p:nvSpPr>
            <p:cNvPr id="160791" name="Line 24"/>
            <p:cNvSpPr>
              <a:spLocks noChangeShapeType="1"/>
            </p:cNvSpPr>
            <p:nvPr/>
          </p:nvSpPr>
          <p:spPr bwMode="auto">
            <a:xfrm>
              <a:off x="1296" y="912"/>
              <a:ext cx="110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792" name="Line 25"/>
            <p:cNvSpPr>
              <a:spLocks noChangeShapeType="1"/>
            </p:cNvSpPr>
            <p:nvPr/>
          </p:nvSpPr>
          <p:spPr bwMode="auto">
            <a:xfrm>
              <a:off x="2304" y="816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793" name="Line 26"/>
            <p:cNvSpPr>
              <a:spLocks noChangeShapeType="1"/>
            </p:cNvSpPr>
            <p:nvPr/>
          </p:nvSpPr>
          <p:spPr bwMode="auto">
            <a:xfrm>
              <a:off x="2880" y="672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794" name="Line 27"/>
            <p:cNvSpPr>
              <a:spLocks noChangeShapeType="1"/>
            </p:cNvSpPr>
            <p:nvPr/>
          </p:nvSpPr>
          <p:spPr bwMode="auto">
            <a:xfrm flipH="1">
              <a:off x="3360" y="672"/>
              <a:ext cx="4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795" name="Line 28"/>
            <p:cNvSpPr>
              <a:spLocks noChangeShapeType="1"/>
            </p:cNvSpPr>
            <p:nvPr/>
          </p:nvSpPr>
          <p:spPr bwMode="auto">
            <a:xfrm flipH="1">
              <a:off x="3360" y="816"/>
              <a:ext cx="105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796" name="Line 29"/>
            <p:cNvSpPr>
              <a:spLocks noChangeShapeType="1"/>
            </p:cNvSpPr>
            <p:nvPr/>
          </p:nvSpPr>
          <p:spPr bwMode="auto">
            <a:xfrm flipV="1">
              <a:off x="1632" y="1200"/>
              <a:ext cx="76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797" name="Line 30"/>
            <p:cNvSpPr>
              <a:spLocks noChangeShapeType="1"/>
            </p:cNvSpPr>
            <p:nvPr/>
          </p:nvSpPr>
          <p:spPr bwMode="auto">
            <a:xfrm flipH="1" flipV="1">
              <a:off x="3360" y="1200"/>
              <a:ext cx="52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798" name="Line 31"/>
            <p:cNvSpPr>
              <a:spLocks noChangeShapeType="1"/>
            </p:cNvSpPr>
            <p:nvPr/>
          </p:nvSpPr>
          <p:spPr bwMode="auto">
            <a:xfrm>
              <a:off x="2880" y="1248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799" name="Line 32"/>
            <p:cNvSpPr>
              <a:spLocks noChangeShapeType="1"/>
            </p:cNvSpPr>
            <p:nvPr/>
          </p:nvSpPr>
          <p:spPr bwMode="auto">
            <a:xfrm flipV="1">
              <a:off x="2880" y="18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800" name="Line 33"/>
            <p:cNvSpPr>
              <a:spLocks noChangeShapeType="1"/>
            </p:cNvSpPr>
            <p:nvPr/>
          </p:nvSpPr>
          <p:spPr bwMode="auto">
            <a:xfrm>
              <a:off x="1680" y="2160"/>
              <a:ext cx="576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801" name="Line 34"/>
            <p:cNvSpPr>
              <a:spLocks noChangeShapeType="1"/>
            </p:cNvSpPr>
            <p:nvPr/>
          </p:nvSpPr>
          <p:spPr bwMode="auto">
            <a:xfrm flipV="1">
              <a:off x="2880" y="235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802" name="Line 35"/>
            <p:cNvSpPr>
              <a:spLocks noChangeShapeType="1"/>
            </p:cNvSpPr>
            <p:nvPr/>
          </p:nvSpPr>
          <p:spPr bwMode="auto">
            <a:xfrm>
              <a:off x="1920" y="2688"/>
              <a:ext cx="4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803" name="Line 36"/>
            <p:cNvSpPr>
              <a:spLocks noChangeShapeType="1"/>
            </p:cNvSpPr>
            <p:nvPr/>
          </p:nvSpPr>
          <p:spPr bwMode="auto">
            <a:xfrm flipV="1">
              <a:off x="2112" y="2880"/>
              <a:ext cx="288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805" name="Line 38"/>
            <p:cNvSpPr>
              <a:spLocks noChangeShapeType="1"/>
            </p:cNvSpPr>
            <p:nvPr/>
          </p:nvSpPr>
          <p:spPr bwMode="auto">
            <a:xfrm flipH="1" flipV="1">
              <a:off x="3360" y="2928"/>
              <a:ext cx="33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806" name="Line 39"/>
            <p:cNvSpPr>
              <a:spLocks noChangeShapeType="1"/>
            </p:cNvSpPr>
            <p:nvPr/>
          </p:nvSpPr>
          <p:spPr bwMode="auto">
            <a:xfrm flipH="1">
              <a:off x="3360" y="2688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807" name="Line 40"/>
            <p:cNvSpPr>
              <a:spLocks noChangeShapeType="1"/>
            </p:cNvSpPr>
            <p:nvPr/>
          </p:nvSpPr>
          <p:spPr bwMode="auto">
            <a:xfrm flipH="1">
              <a:off x="3360" y="2160"/>
              <a:ext cx="576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804" name="Line 37"/>
            <p:cNvSpPr>
              <a:spLocks noChangeShapeType="1"/>
            </p:cNvSpPr>
            <p:nvPr/>
          </p:nvSpPr>
          <p:spPr bwMode="auto">
            <a:xfrm flipV="1">
              <a:off x="2880" y="30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Genusstraining</a:t>
            </a:r>
          </a:p>
        </p:txBody>
      </p:sp>
      <p:sp>
        <p:nvSpPr>
          <p:cNvPr id="16179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Genuss ist abhängig  von den Inhaltsstoffen (Qualität), von der Art der Zubereitung und des Präsentierens und mit der Art und Weise wie wir essen (Zeit, Atmosphäre, Attraktivität )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Essen:                        Mit allen Sinnen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Für das Auge: 	          Farbe, Dekoration, mit Liebe zubereitet und 			hergerichtet …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Für die Nase: 	           Duftende Nahrungsmittel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Für die Zunge:          Süss, sauer, salzig, scharf, bitter …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Für die Hände: 	         Essen mit den Fingern …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Für die Ohren: 	         Ruhe, Musik, Essen im Freien …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1796" name="Picture 4" descr="\\Server\Fotos\JPG Praxis\Ernährung\Nahrungsmittel\Brunnenkresse\Brunnenkress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4221163"/>
            <a:ext cx="30051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 descr="\\Server\Fotos\JPG Praxis\Hofladen\Holzofenbäckerei Waldstatt\Holzofenbeck Waldstatt_3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221163"/>
            <a:ext cx="300355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Text Box 4"/>
          <p:cNvSpPr txBox="1">
            <a:spLocks noChangeArrowheads="1"/>
          </p:cNvSpPr>
          <p:nvPr/>
        </p:nvSpPr>
        <p:spPr bwMode="auto">
          <a:xfrm>
            <a:off x="754063" y="6224588"/>
            <a:ext cx="76342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Links: Brunnenkresse / Rechts: Holzofenbäcker Christof Engetschwiler, Waldstatt  /  Bilder Dr. med. Jürg Eichhorn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Pflege der Esskultur</a:t>
            </a:r>
          </a:p>
        </p:txBody>
      </p:sp>
      <p:sp>
        <p:nvSpPr>
          <p:cNvPr id="16281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Gutes Essen in Ruhe und mit Musse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Gründliches Kauen und Einspeicheln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Wahrnehmung des Sättigungsreflexes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2820" name="Picture 8" descr="Essen Petro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268413"/>
            <a:ext cx="367823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1" name="Text Box 4"/>
          <p:cNvSpPr txBox="1">
            <a:spLocks noChangeArrowheads="1"/>
          </p:cNvSpPr>
          <p:nvPr/>
        </p:nvSpPr>
        <p:spPr bwMode="auto">
          <a:xfrm>
            <a:off x="754063" y="6224588"/>
            <a:ext cx="76342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Petronas Tower, Kualalumpur / Bild Dr. med. Jürg Eichhorn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Ernährung heisst Befriedigung</a:t>
            </a:r>
          </a:p>
        </p:txBody>
      </p:sp>
      <p:sp>
        <p:nvSpPr>
          <p:cNvPr id="16384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 für das Auge, Essen für den Geist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44" name="Picture 6" descr="\\Server\Fotos\JPG Praxis\Ernährung\Nahrungsmittel\Gemüse Salate Gewürze\Nüsslisalatplantage Bötsch\Nüsslisalatplantage_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30908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7" descr="\\Server\Fotos\JPG Praxis\Ernährung\Nahrungsmittel\Gemüse Salate Gewürze\Tomaten\Lycotom\Lycotom Strauch 8m_26 Gruppen\Bötsch Lycotom Treibhaus1_2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700213"/>
            <a:ext cx="30924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Text Box 4"/>
          <p:cNvSpPr txBox="1">
            <a:spLocks noChangeArrowheads="1"/>
          </p:cNvSpPr>
          <p:nvPr/>
        </p:nvSpPr>
        <p:spPr bwMode="auto">
          <a:xfrm>
            <a:off x="754063" y="6224588"/>
            <a:ext cx="76342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 Dr. med. Jürg Eichhorn / Gemüseplantage Bötsch, Salmsach</a:t>
            </a:r>
          </a:p>
        </p:txBody>
      </p:sp>
      <p:sp>
        <p:nvSpPr>
          <p:cNvPr id="163847" name="Textfeld 1"/>
          <p:cNvSpPr txBox="1">
            <a:spLocks noChangeArrowheads="1"/>
          </p:cNvSpPr>
          <p:nvPr/>
        </p:nvSpPr>
        <p:spPr bwMode="auto">
          <a:xfrm>
            <a:off x="1187450" y="5876925"/>
            <a:ext cx="66722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Nüsslisalatplantage                                                                                  Tomatenplantage - Licorosso                                                                                               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Berechtigte Frage: Ist endlich Schluss?</a:t>
            </a:r>
          </a:p>
        </p:txBody>
      </p:sp>
      <p:sp>
        <p:nvSpPr>
          <p:cNvPr id="18841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810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8420" name="Picture 6" descr="Morgenlektür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276475"/>
            <a:ext cx="5151438" cy="320675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1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lustich.de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Zurück in die Steinzeit</a:t>
            </a:r>
          </a:p>
        </p:txBody>
      </p:sp>
      <p:sp>
        <p:nvSpPr>
          <p:cNvPr id="1945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Höhlenmenschen:  Sonne weg - Licht aus!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Tag:                    Nahrungsaufnahme signalisiert dem Körper Aktivität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Nacht:                Keine Nahrungsaufnahme/Ruhe = Signal für Regeneration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Regeneration:   Ausschüttung von Wachstumshormon (WH) in der Hypophyse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WH:                   Freisetzung zu 80% nachts in den 2 Stunden vor Mitternacht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egeneriert den Körper, baut Fett ab und Muskulatur auf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So sah Ötzi aus: Vom Wetter gegerbt und frühzeitig gealtert. </a:t>
            </a:r>
            <a:br>
              <a:rPr lang="de-CH" altLang="de-D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Die Eismumie ist seit 1998 im Südtiroler </a:t>
            </a:r>
            <a:br>
              <a:rPr lang="de-CH" altLang="de-D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Archäologiemuseum in Bozen ausgestellt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Welt Online 02/11</a:t>
            </a:r>
          </a:p>
        </p:txBody>
      </p:sp>
      <p:pic>
        <p:nvPicPr>
          <p:cNvPr id="19461" name="Picture 6" descr="D:\Daten\Pictures\Ötzi früher und heu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34147"/>
            <a:ext cx="2651125" cy="174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6155084" cy="457200"/>
          </a:xfrm>
        </p:spPr>
        <p:txBody>
          <a:bodyPr wrap="square"/>
          <a:lstStyle/>
          <a:p>
            <a:r>
              <a:rPr lang="de-CH" dirty="0"/>
              <a:t>Ausführliche Informationen zu vielen Themen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>
                <a:hlinkClick r:id="rId3"/>
              </a:rPr>
              <a:t>www.ever.ch</a:t>
            </a:r>
            <a:r>
              <a:rPr lang="de-CH" sz="1800" b="1" dirty="0"/>
              <a:t> </a:t>
            </a:r>
            <a:r>
              <a:rPr lang="de-CH" sz="1800" b="1" dirty="0">
                <a:sym typeface="Wingdings" panose="05000000000000000000" pitchFamily="2" charset="2"/>
              </a:rPr>
              <a:t> Medizinwissen</a:t>
            </a:r>
            <a:br>
              <a:rPr lang="de-CH" sz="1800" b="1" dirty="0"/>
            </a:br>
            <a:endParaRPr lang="de-DE" sz="1800" b="1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EDF21F-783F-64F8-D215-8D651F195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684" y="1535845"/>
            <a:ext cx="5688632" cy="4688743"/>
          </a:xfrm>
          <a:prstGeom prst="rect">
            <a:avLst/>
          </a:prstGeom>
          <a:ln>
            <a:solidFill>
              <a:srgbClr val="336699"/>
            </a:solidFill>
          </a:ln>
        </p:spPr>
      </p:pic>
    </p:spTree>
    <p:extLst>
      <p:ext uri="{BB962C8B-B14F-4D97-AF65-F5344CB8AC3E}">
        <p14:creationId xmlns:p14="http://schemas.microsoft.com/office/powerpoint/2010/main" val="305541796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rm 11265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dirty="0"/>
              <a:t>Besten Dank für Ihre Aufmerksamkeit</a:t>
            </a:r>
            <a:endParaRPr lang="de-CH" sz="2100" dirty="0"/>
          </a:p>
        </p:txBody>
      </p:sp>
      <p:sp>
        <p:nvSpPr>
          <p:cNvPr id="4" name="Form 2050">
            <a:extLst>
              <a:ext uri="{FF2B5EF4-FFF2-40B4-BE49-F238E27FC236}">
                <a16:creationId xmlns:a16="http://schemas.microsoft.com/office/drawing/2014/main" id="{C0DE7170-88FC-4F76-8CBD-0374E226C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4509120"/>
            <a:ext cx="47721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-13873163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None/>
              <a:defRPr sz="2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6pPr>
            <a:lvl7pPr marL="29718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7pPr>
            <a:lvl8pPr marL="34290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8pPr>
            <a:lvl9pPr marL="38862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de-CH" altLang="de-DE" sz="2000" kern="0" dirty="0"/>
              <a:t>Dr. med. et Dr. scient. med. Jürg Eichhorn</a:t>
            </a:r>
          </a:p>
          <a:p>
            <a:pPr>
              <a:lnSpc>
                <a:spcPct val="90000"/>
              </a:lnSpc>
            </a:pPr>
            <a:endParaRPr lang="de-CH" altLang="de-DE" sz="2000" kern="0" dirty="0"/>
          </a:p>
          <a:p>
            <a:pPr>
              <a:lnSpc>
                <a:spcPct val="90000"/>
              </a:lnSpc>
            </a:pPr>
            <a:r>
              <a:rPr lang="de-CH" altLang="de-DE" sz="2000" kern="0" dirty="0"/>
              <a:t>CH-9100 Herisau</a:t>
            </a:r>
          </a:p>
          <a:p>
            <a:pPr>
              <a:lnSpc>
                <a:spcPct val="90000"/>
              </a:lnSpc>
            </a:pPr>
            <a:r>
              <a:rPr lang="de-CH" altLang="de-DE" sz="2000" kern="0" dirty="0"/>
              <a:t>drje49@gmail.com</a:t>
            </a:r>
          </a:p>
          <a:p>
            <a:pPr>
              <a:lnSpc>
                <a:spcPct val="90000"/>
              </a:lnSpc>
            </a:pPr>
            <a:r>
              <a:rPr lang="de-CH" altLang="de-DE" sz="2000" kern="0" dirty="0"/>
              <a:t>www.ever.ch</a:t>
            </a:r>
          </a:p>
          <a:p>
            <a:pPr defTabSz="914400" eaLnBrk="1" hangingPunct="1">
              <a:lnSpc>
                <a:spcPct val="90000"/>
              </a:lnSpc>
              <a:spcAft>
                <a:spcPct val="0"/>
              </a:spcAft>
            </a:pPr>
            <a:endParaRPr lang="de-CH" altLang="de-DE" sz="2000" kern="0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Autor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EFC16F-09DF-0233-FE40-628E230106F0}"/>
              </a:ext>
            </a:extLst>
          </p:cNvPr>
          <p:cNvSpPr txBox="1"/>
          <p:nvPr/>
        </p:nvSpPr>
        <p:spPr>
          <a:xfrm>
            <a:off x="1187624" y="654158"/>
            <a:ext cx="68407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dirty="0"/>
              <a:t>Dr. med. et Dr. scient. med Jürg Eichhorn  </a:t>
            </a:r>
          </a:p>
          <a:p>
            <a:r>
              <a:rPr lang="de-CH" sz="1600" dirty="0"/>
              <a:t>Allgemeine Innere Medizin FMH</a:t>
            </a:r>
          </a:p>
          <a:p>
            <a:r>
              <a:rPr lang="de-CH" sz="1600" dirty="0"/>
              <a:t>Praxis für Allgemeine und Komplementärmedizin</a:t>
            </a:r>
          </a:p>
          <a:p>
            <a:r>
              <a:rPr lang="de-CH" sz="1600" dirty="0"/>
              <a:t>    </a:t>
            </a:r>
          </a:p>
          <a:p>
            <a:r>
              <a:rPr lang="de-CH" sz="1600" dirty="0"/>
              <a:t>"Im Lindenhof"</a:t>
            </a:r>
          </a:p>
          <a:p>
            <a:r>
              <a:rPr lang="de-CH" sz="1600" dirty="0"/>
              <a:t>Bahnhofstr. 23, CH-9100 Herisau</a:t>
            </a:r>
          </a:p>
          <a:p>
            <a:r>
              <a:rPr lang="de-CH" sz="1600" dirty="0"/>
              <a:t>drje49@gmail.com</a:t>
            </a:r>
          </a:p>
          <a:p>
            <a:r>
              <a:rPr lang="de-CH" sz="1600" dirty="0"/>
              <a:t>www.ever.ch</a:t>
            </a:r>
          </a:p>
          <a:p>
            <a:endParaRPr lang="de-CH" sz="1600" dirty="0"/>
          </a:p>
          <a:p>
            <a:r>
              <a:rPr lang="de-CH" sz="1600" dirty="0"/>
              <a:t>Traditionelle Chinesische Medizin ASA</a:t>
            </a:r>
          </a:p>
          <a:p>
            <a:r>
              <a:rPr lang="de-CH" sz="1600" dirty="0"/>
              <a:t>Sportmedizin SGSM</a:t>
            </a:r>
          </a:p>
          <a:p>
            <a:r>
              <a:rPr lang="de-CH" sz="1600" dirty="0"/>
              <a:t>Traditionelle Chinesische Medizin ASA</a:t>
            </a:r>
          </a:p>
          <a:p>
            <a:r>
              <a:rPr lang="de-CH" sz="1600" dirty="0"/>
              <a:t>Sportmedizin SGSM</a:t>
            </a:r>
          </a:p>
          <a:p>
            <a:r>
              <a:rPr lang="de-CH" sz="1600" dirty="0"/>
              <a:t>Neuraltherapie SANTH &amp; SRN</a:t>
            </a:r>
          </a:p>
          <a:p>
            <a:r>
              <a:rPr lang="de-CH" sz="1600" dirty="0"/>
              <a:t>Manuelle Medizin SAMM</a:t>
            </a:r>
          </a:p>
          <a:p>
            <a:r>
              <a:rPr lang="de-CH" sz="1600" dirty="0"/>
              <a:t>Ernährungsheilkunde SSAAMP</a:t>
            </a:r>
          </a:p>
          <a:p>
            <a:r>
              <a:rPr lang="de-CH" sz="1600" dirty="0"/>
              <a:t>Orthomolekularmedizin SSAAMP</a:t>
            </a:r>
          </a:p>
          <a:p>
            <a:r>
              <a:rPr lang="de-CH" sz="1600" dirty="0"/>
              <a:t>FXM. Mayr-Arzt (Diplom)</a:t>
            </a:r>
          </a:p>
          <a:p>
            <a:r>
              <a:rPr lang="de-CH" sz="1600" dirty="0"/>
              <a:t>applied kinesiology ICAK-D &amp; ICAK-A</a:t>
            </a:r>
          </a:p>
          <a:p>
            <a:r>
              <a:rPr lang="de-CH" sz="1600" dirty="0"/>
              <a:t>CAS-Genomisch-klinische Medizin</a:t>
            </a:r>
          </a:p>
          <a:p>
            <a:r>
              <a:rPr lang="de-CH" sz="1600" dirty="0"/>
              <a:t>Wissenschaftliches Doktoratsstudium, Dr. scient. med. (UFL)</a:t>
            </a:r>
          </a:p>
        </p:txBody>
      </p:sp>
    </p:spTree>
    <p:extLst>
      <p:ext uri="{BB962C8B-B14F-4D97-AF65-F5344CB8AC3E}">
        <p14:creationId xmlns:p14="http://schemas.microsoft.com/office/powerpoint/2010/main" val="1903100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Zurück in die Steinzeit</a:t>
            </a:r>
          </a:p>
        </p:txBody>
      </p:sp>
      <p:sp>
        <p:nvSpPr>
          <p:cNvPr id="2048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Nachts arbeitet unser Körper auch:  Fettsäurenabbau + Muskelaufbau</a:t>
            </a:r>
          </a:p>
          <a:p>
            <a:pPr marL="0" indent="0">
              <a:buFont typeface="Times New Roman" pitchFamily="18" charset="0"/>
              <a:buNone/>
            </a:pP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Aktivität/Sport: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Keine Zeit für Muskelaufbau, weil mit Energiebereitstellung beschäftigt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Je mehr und je öfters tagsüber eine körperliche Aktivität erfolgt, desto mehr baut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der Körper nachts aus Fettsäuren Muskulatur auf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Abendessen: Je kalorienreicher, je später, desto schlimmer: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Essen: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= Signal für Aktivität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= Unterdrückung der Hypophysenaktivität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= Keine Wachstumshormonfreisetzung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= Keine Regeneration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= Kein Muskelaufbau!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Eichhorn, Emirates Palace, Abu Dhabi</a:t>
            </a:r>
          </a:p>
        </p:txBody>
      </p:sp>
      <p:pic>
        <p:nvPicPr>
          <p:cNvPr id="20485" name="Picture 5" descr="\\Server\Fotos\JPG Praxis\Ernährung\Nahrungsmittel\Dessert\Goldtoertli_2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933825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Dinner Cancelling macht Sinn</a:t>
            </a:r>
          </a:p>
        </p:txBody>
      </p:sp>
      <p:sp>
        <p:nvSpPr>
          <p:cNvPr id="2150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5408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Abendmahlzeit legt Fettabbau in Ketten!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 allabendlichen Mahlzeiten mit Brot, 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Getreideprodukten und den schwerer 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verdaulichen tierischen Fetten, legen wir den 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nächtlichen Fettabbau in Ketten und wir dürfen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uns nicht wundern, wenn der Körper mit der Zeit 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das Verbrennen von Fett buchstäblich verlernt </a:t>
            </a:r>
          </a:p>
          <a:p>
            <a:pPr marL="0" indent="0"/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Mitochondrien, die Energiefabriken, 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verringern sich an der Zahl und es werden 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Arbeiter, Enzyme, entlassen </a:t>
            </a:r>
          </a:p>
          <a:p>
            <a:pPr marL="0" indent="0"/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Dass der Pharmariese „Mitochondrien“ nach 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Jahren der weitgehenden Stilllegung nur 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mühsam und schleppend wieder auf </a:t>
            </a:r>
            <a:b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Touren kommt, ist nur allzu verständlich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links: Magazin Motorradundreisen / Bild rechts: Dr. med. Jürg Eichhorn</a:t>
            </a:r>
          </a:p>
        </p:txBody>
      </p:sp>
      <p:pic>
        <p:nvPicPr>
          <p:cNvPr id="21509" name="Picture 5" descr="\\Server\Fotos\JPG Praxis\Menschen\Keule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89339"/>
            <a:ext cx="1733648" cy="112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\\Server\Fotos\JPG Praxis\Ernährung\Nahrungsmittel\Gerichte Essen\190403\Ostertisch1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13597"/>
            <a:ext cx="2922861" cy="389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Zurück in die Steinzeit</a:t>
            </a:r>
          </a:p>
        </p:txBody>
      </p:sp>
      <p:sp>
        <p:nvSpPr>
          <p:cNvPr id="2253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Früher sinnvoll: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Fettansammlung in Zeiten des Überflusses verbesserte das Überleben in einer Hungersnot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Frühzeit:                                     Sinnvoll, sicherte das Überleben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Heute im Nahrungsüberfluss: Nicht mehr sinnvoll: Fettansammlung + Entzündung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Forschung der letzten Jahre hat gezeigt, dass bekannte Symptome der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Adipositas, wie fehlendes Hunger- und Sättigungsgefühl bzw. mangelnde Dauer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des Gesättigtseins, durch neuroendokrinologische Fehlfunktionen des Gehirns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bedingt sind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Diese uns heute als Fehlsteuerung imponierenden Reaktionen sind auf die Zeiten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von Hunger und Nahrungsmittelknappheit zurückzuführen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Überflussgesellschaft gibt es erst seit etwa 40 Jahren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Diese Zeit ist zu kurz, um eine Anpassung des Gehirns an die neue Situation zu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ermöglichen</a:t>
            </a:r>
            <a:endParaRPr lang="de-CH" alt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Komplement. integr. Med .. 10/2008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Herr und Frau “Schweizer”</a:t>
            </a:r>
          </a:p>
        </p:txBody>
      </p:sp>
      <p:sp>
        <p:nvSpPr>
          <p:cNvPr id="512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8108950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 sind fast alle zu dick</a:t>
            </a:r>
            <a:br>
              <a:rPr lang="de-CH" altLang="de-DE" sz="1800" b="1" dirty="0">
                <a:solidFill>
                  <a:schemeClr val="bg2"/>
                </a:solidFill>
                <a:latin typeface="Arial" charset="0"/>
              </a:rPr>
            </a:br>
            <a:r>
              <a:rPr lang="de-CH" altLang="de-DE" dirty="0">
                <a:solidFill>
                  <a:schemeClr val="bg2"/>
                </a:solidFill>
                <a:latin typeface="Arial" charset="0"/>
              </a:rPr>
              <a:t>                                     </a:t>
            </a:r>
          </a:p>
        </p:txBody>
      </p:sp>
      <p:pic>
        <p:nvPicPr>
          <p:cNvPr id="5124" name="Picture 4" descr="Vogel Bloc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1700213"/>
            <a:ext cx="5753100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Dr. med. Jürg Eichhorn / Ton-Art Künstlerin: Antje Bloch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Überlebensstrategien</a:t>
            </a:r>
          </a:p>
        </p:txBody>
      </p:sp>
      <p:sp>
        <p:nvSpPr>
          <p:cNvPr id="2355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Adipositas-Gene  -  Gute Gene!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 der Menschheitsgeschichte hatte derjenige die besten Chancen, Hungersnöte zu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überleben und seine Gene weiterzuvererben, der, wenn Nahrung zur Verfügung stand,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viele Kalorien aufnehmen und diese in Form von Körperfett effizient speichern konnte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Über Jahrmillionen hat die Evolution Menschen dieses ökonomischen genetischen Typs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begünstigt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Erst in unserer Zeit mit Restaurants,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Lebensmittelläden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Schnellimbissen an jeder Ecke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ist daraus ein Nachteil geworden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56" name="Picture 4" descr="\\Server\Fotos\JPG Praxis\Ernährung\Nahrungsmittel\Gerichte Essen\Blumenau 070710\Käsetürme Blumenau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2100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160588" y="6237288"/>
            <a:ext cx="48593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Eichhorn, Käsetürmchen, Neue Blumenau, Lömmenschwil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Thrifty Genes - Die Ökonomiegene</a:t>
            </a:r>
          </a:p>
        </p:txBody>
      </p:sp>
      <p:sp>
        <p:nvSpPr>
          <p:cNvPr id="2457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Dicke Menschen = Jäger / Schlanke Menschen = Ackerbauer?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Jäger und Sammler reagierten vermutlich empfindlicher auf wechselnde Überfluss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Mangelphasen. Daher war der Evolutionsdruck zur Auswahl ökonomischer Genotypen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entsprechend stärker als in Volksgruppen, die früh Ackerbau betrieben und Lebensmittel für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den Winter einlagerten. Sie brauchten nicht so viel Körperfett zu speichern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Vielleicht haben solche Gruppen - die Ackerbauer -  ihre Ökonomiegene im Zuge ihrer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Entwicklung verloren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Es gibt durchaus Menschen, die essen können, was sie wollen, und dabei schlank bleiben -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doch sie sind genetische Ausnahmen und nicht die Norm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meisten Menschen weisen ein genetisches Profil auf, das bei reichlicher Nahrungszufuhr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zur Gewichtszunahme führt</a:t>
            </a: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fehlen noch 1000 Generationen</a:t>
            </a:r>
          </a:p>
        </p:txBody>
      </p:sp>
      <p:sp>
        <p:nvSpPr>
          <p:cNvPr id="2560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900113" y="979488"/>
            <a:ext cx="8064500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1000 Generationen Evolution wären erforderlich, um uns an die moderne Ernährungs- und Lebensweise anzupassen!</a:t>
            </a:r>
          </a:p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Genetisch sind wir immer noch Jäger und Sammler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120 000 Generationen als Vegetarier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120 000 Generationen als Jäger und Sammler (Umstellung auf Jäger vor 1.8 Mio J)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500         Generationen Ackerbau/Domestizierung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10           Generationen nach industrieller Revolution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             Generation in der Computerwelt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http://pro-gsiberger.blogspot.com/2009_09_05_archive.html</a:t>
            </a:r>
          </a:p>
        </p:txBody>
      </p:sp>
      <p:pic>
        <p:nvPicPr>
          <p:cNvPr id="25605" name="Picture 9" descr="D:\Daten\Pictures\Generationen Steinzeit bis P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322763"/>
            <a:ext cx="5635625" cy="1800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Evolution des Menschen</a:t>
            </a:r>
          </a:p>
        </p:txBody>
      </p:sp>
      <p:sp>
        <p:nvSpPr>
          <p:cNvPr id="2662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 leben mit dem  Stoffwechsel eines Steinzeitmenschen in einer Überflussgesellschaft!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055688" y="3343275"/>
            <a:ext cx="6210300" cy="338138"/>
          </a:xfrm>
          <a:prstGeom prst="rect">
            <a:avLst/>
          </a:prstGeom>
          <a:solidFill>
            <a:srgbClr val="FFFED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Evolution des Menschen und der Ernährung</a:t>
            </a:r>
          </a:p>
        </p:txBody>
      </p:sp>
      <p:sp>
        <p:nvSpPr>
          <p:cNvPr id="26629" name="AutoShape 6"/>
          <p:cNvSpPr>
            <a:spLocks noChangeArrowheads="1"/>
          </p:cNvSpPr>
          <p:nvPr/>
        </p:nvSpPr>
        <p:spPr bwMode="auto">
          <a:xfrm rot="5400000">
            <a:off x="7151688" y="3292475"/>
            <a:ext cx="685800" cy="457200"/>
          </a:xfrm>
          <a:prstGeom prst="flowChartExtract">
            <a:avLst/>
          </a:prstGeom>
          <a:solidFill>
            <a:srgbClr val="FFFED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1055688" y="2255838"/>
            <a:ext cx="2286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120‘000-150‘000 Generationen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3265488" y="2255838"/>
            <a:ext cx="2476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120‘000-140‘000 Generationen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5856288" y="2255838"/>
            <a:ext cx="23241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400-500 Generationen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1131888" y="4084638"/>
            <a:ext cx="20955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Vegetarier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3265488" y="4084638"/>
            <a:ext cx="26670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Jäger und Sammler</a:t>
            </a:r>
          </a:p>
        </p:txBody>
      </p:sp>
      <p:sp>
        <p:nvSpPr>
          <p:cNvPr id="26635" name="Text Box 12"/>
          <p:cNvSpPr txBox="1">
            <a:spLocks noChangeArrowheads="1"/>
          </p:cNvSpPr>
          <p:nvPr/>
        </p:nvSpPr>
        <p:spPr bwMode="auto">
          <a:xfrm>
            <a:off x="5932488" y="4084638"/>
            <a:ext cx="22479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Ackerbau</a:t>
            </a:r>
          </a:p>
        </p:txBody>
      </p:sp>
      <p:sp>
        <p:nvSpPr>
          <p:cNvPr id="26636" name="Text Box 13"/>
          <p:cNvSpPr txBox="1">
            <a:spLocks noChangeArrowheads="1"/>
          </p:cNvSpPr>
          <p:nvPr/>
        </p:nvSpPr>
        <p:spPr bwMode="auto">
          <a:xfrm>
            <a:off x="979487" y="4913313"/>
            <a:ext cx="78597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Genetisch sind wir noch immer Jäger und Sammler: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Es braucht rund 1000 Generationen für eine nachhaltige Anpassung an neue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Ernährungsweisen</a:t>
            </a:r>
          </a:p>
        </p:txBody>
      </p:sp>
      <p:sp>
        <p:nvSpPr>
          <p:cNvPr id="26637" name="Line 14"/>
          <p:cNvSpPr>
            <a:spLocks noChangeShapeType="1"/>
          </p:cNvSpPr>
          <p:nvPr/>
        </p:nvSpPr>
        <p:spPr bwMode="auto">
          <a:xfrm flipV="1">
            <a:off x="3189288" y="2179638"/>
            <a:ext cx="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8" name="Line 15"/>
          <p:cNvSpPr>
            <a:spLocks noChangeShapeType="1"/>
          </p:cNvSpPr>
          <p:nvPr/>
        </p:nvSpPr>
        <p:spPr bwMode="auto">
          <a:xfrm flipV="1">
            <a:off x="5775325" y="2179638"/>
            <a:ext cx="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9" name="Line 16"/>
          <p:cNvSpPr>
            <a:spLocks noChangeShapeType="1"/>
          </p:cNvSpPr>
          <p:nvPr/>
        </p:nvSpPr>
        <p:spPr bwMode="auto">
          <a:xfrm>
            <a:off x="3189288" y="3856038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0" name="Line 17"/>
          <p:cNvSpPr>
            <a:spLocks noChangeShapeType="1"/>
          </p:cNvSpPr>
          <p:nvPr/>
        </p:nvSpPr>
        <p:spPr bwMode="auto">
          <a:xfrm>
            <a:off x="5775325" y="3856038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1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938837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Umstellung: Vegetarier zum Jäger vor 1.8 Mio J</a:t>
            </a:r>
          </a:p>
        </p:txBody>
      </p:sp>
      <p:sp>
        <p:nvSpPr>
          <p:cNvPr id="2765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73125" y="995363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Folgen der eiweissreicheren Ernährung</a:t>
            </a:r>
          </a:p>
          <a:p>
            <a:pPr marL="0" indent="0">
              <a:buFont typeface="Times New Roman" pitchFamily="18" charset="0"/>
              <a:buNone/>
            </a:pP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Hirnmasse und Körpergrösse nahmen zu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Kürzere Stilldauer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Abstand zwischen den Geburten kürzer: Vermehrung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Zusammenhang zwischen Ernährung und Stilldauer: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Bei allen Tierarten hören die Nachkommen dann auf zu säugen, wenn ihr Gehirn eine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bestimmte Entwicklungsstufe erreicht. Diesen Punkt erreichen jene Tierarten, die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mindestens 20 Prozent ihres Energiebedarfs mit Fleisch decken, früher als Pflanzen- oder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Allesfresser. Entsprechend ist die Stilldauer beim Menschen (eiweissreichere Ernährung)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kürzer als bei Gorillas oder Schimpansen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b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908175" y="6224588"/>
            <a:ext cx="5616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Textquelle NZZ 22.4.12 / Bildquelle unbekannt</a:t>
            </a:r>
          </a:p>
        </p:txBody>
      </p:sp>
      <p:pic>
        <p:nvPicPr>
          <p:cNvPr id="27653" name="Picture 1" descr="D:\Daten\Pictures\Affe hält Ma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657725"/>
            <a:ext cx="246221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938837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Umstellung: Jäger zum Ackerbauer</a:t>
            </a:r>
          </a:p>
        </p:txBody>
      </p:sp>
      <p:sp>
        <p:nvSpPr>
          <p:cNvPr id="2867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1090613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Ackerbau: Weniger Eiweiss und gute Fette, dafür mehr Getreide</a:t>
            </a:r>
          </a:p>
          <a:p>
            <a:pPr marL="0" indent="0">
              <a:buFont typeface="Times New Roman" pitchFamily="18" charset="0"/>
              <a:buNone/>
            </a:pP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Steinzeit: 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Omega-6 Fettsäuren zu 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Omega-3 Fettsäuren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Verhältnis = 1:1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Heute: bis 17 zu 1!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b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</a:t>
            </a:r>
            <a:r>
              <a:rPr lang="de-CH" altLang="de-DE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der Buchenlochhöhle (Eifelhundsrück) haben schon Steinzeitmenschen gelebt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827088" y="4622800"/>
            <a:ext cx="8008937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Soweit heute gesichert war die Ernährung des Menschen seit der Steinzeit durch ein konstantes Verhältnis zwischen gesättigten Fetten, Omega-6- und Omega-3-Fettsäuren gekennzeichnet. Erst als die menschliche Gesellschaft zu Ackerbau und Viehzucht überging, änderte sich die Ernährungsstruktur beträchtlich: Getreideüberschüsse: </a:t>
            </a:r>
            <a:r>
              <a:rPr lang="de-DE" altLang="de-DE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Erhebliche Zunahme der Kohlenhydrate!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man heute weiss, ergaben sich schwerwiegende Konsequenzen: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de-DE" altLang="de-DE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Abnahme der Hirnmasse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de-DE" altLang="de-DE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Menschen wurden deutlich kleiner und starben erheblich früher 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1908175" y="6224588"/>
            <a:ext cx="5616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</a:t>
            </a: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http://www.viatoura.de/gerolstein/fotogalerie/5.htm /</a:t>
            </a: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l© TW Gerolsteiner Land GmbHt</a:t>
            </a:r>
          </a:p>
        </p:txBody>
      </p:sp>
      <p:pic>
        <p:nvPicPr>
          <p:cNvPr id="28678" name="Picture 7" descr="D:\Daten\Pictures\Buchenlochhöhle_Eifelhunsrue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213"/>
            <a:ext cx="3646487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Überbleibsel der Evolution</a:t>
            </a:r>
          </a:p>
        </p:txBody>
      </p:sp>
      <p:sp>
        <p:nvSpPr>
          <p:cNvPr id="2969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Aufnahme - Verbrauch - Dichte</a:t>
            </a:r>
            <a:br>
              <a:rPr lang="de-CH" altLang="de-DE" sz="1800" b="1" dirty="0">
                <a:solidFill>
                  <a:schemeClr val="bg2"/>
                </a:solidFill>
                <a:latin typeface="Arial" charset="0"/>
              </a:rPr>
            </a:br>
            <a:endParaRPr lang="de-DE" altLang="de-DE" sz="1800" b="1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66900"/>
            <a:ext cx="6048375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Adipositas - Ursachen und Wissenswertes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Ritter von Linder - Der Kühlschrankerfinder</a:t>
            </a:r>
          </a:p>
        </p:txBody>
      </p:sp>
      <p:sp>
        <p:nvSpPr>
          <p:cNvPr id="819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7313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  <a:defRPr/>
            </a:pPr>
            <a:r>
              <a:rPr lang="de-CH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Carl Paul Gottfried Linde, seit 1897 Ritter von Linde (1842 - 1934, München), erfand den «Dickmacher», den Kühlschrank </a:t>
            </a:r>
            <a:br>
              <a:rPr lang="de-CH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Übergewicht begann in den 70erJahren des letzten Jahrhunderts in der</a:t>
            </a:r>
          </a:p>
          <a:p>
            <a:pPr>
              <a:defRPr/>
            </a:pPr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Bevölkerung anzusteigen und wurde in den </a:t>
            </a:r>
            <a:b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80er-Jahren zur Epidemie</a:t>
            </a:r>
          </a:p>
          <a:p>
            <a:pPr>
              <a:defRPr/>
            </a:pPr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Zeitgleich wurde der Kühlschrank als </a:t>
            </a:r>
            <a:b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unverzichtbarer Küchenbestandteil eingeführt</a:t>
            </a:r>
          </a:p>
          <a:p>
            <a:pPr>
              <a:defRPr/>
            </a:pPr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 der Kühlschrankära war es schwierig, </a:t>
            </a:r>
            <a:b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Butter, Fleisch, Wurst und Öle</a:t>
            </a:r>
            <a:b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über längere Zeit zu konservieren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Dr. med. Jürg Eichhorn</a:t>
            </a:r>
          </a:p>
        </p:txBody>
      </p:sp>
      <p:pic>
        <p:nvPicPr>
          <p:cNvPr id="31749" name="Picture 7" descr="H:\Fotos (Server)\JPG Praxis\Diverse\Kühlschrank TMD 2_3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2410619"/>
            <a:ext cx="2973387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Ritter von Linder - Der Kühlschrankerfinder</a:t>
            </a:r>
            <a:endParaRPr lang="de-CH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Carl Paul Gottfried Linde, seit 1897 Ritter von Linde (1842 - 1934, München), erfand den «Dickmacher», den Kühlschrank </a:t>
            </a:r>
            <a:br>
              <a:rPr lang="de-CH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Übergewicht begann in den 70erJahren des letzten Jahrhunderts in der</a:t>
            </a:r>
          </a:p>
          <a:p>
            <a:pPr marL="0" indent="0"/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Bevölkerung anzusteigen und wurde in den 80er-Jahren zur Epidemie</a:t>
            </a:r>
          </a:p>
          <a:p>
            <a:pPr marL="0" indent="0"/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Zeitgleich wurde der Kühlschrank als unverzichtbarer Küchenbestandteil eingeführt</a:t>
            </a:r>
          </a:p>
          <a:p>
            <a:pPr marL="0" indent="0"/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Vor der Kühlschrankära war es schwierig, </a:t>
            </a:r>
            <a:b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Butter, Fleisch, Wurst und Öle</a:t>
            </a:r>
            <a:b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über längere Zeit zu konservieren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2" name="Picture 7" descr="H:\Fotos (Server)\JPG Praxis\Diverse\Kühlschrank TMD 2_3W.jpg">
            <a:extLst>
              <a:ext uri="{FF2B5EF4-FFF2-40B4-BE49-F238E27FC236}">
                <a16:creationId xmlns:a16="http://schemas.microsoft.com/office/drawing/2014/main" id="{310020AC-C1C9-627B-B2CE-EB741955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14" y="2996952"/>
            <a:ext cx="2656089" cy="319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61441"/>
          <p:cNvSpPr>
            <a:spLocks noGrp="1" noChangeArrowheads="1"/>
          </p:cNvSpPr>
          <p:nvPr>
            <p:ph type="title"/>
          </p:nvPr>
        </p:nvSpPr>
        <p:spPr>
          <a:xfrm>
            <a:off x="865188" y="-26988"/>
            <a:ext cx="5867400" cy="601663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Inhalt</a:t>
            </a:r>
          </a:p>
        </p:txBody>
      </p:sp>
      <p:sp>
        <p:nvSpPr>
          <p:cNvPr id="6147" name="Form 61442"/>
          <p:cNvSpPr>
            <a:spLocks noGrp="1" noChangeArrowheads="1"/>
          </p:cNvSpPr>
          <p:nvPr>
            <p:ph type="body" idx="1"/>
          </p:nvPr>
        </p:nvSpPr>
        <p:spPr>
          <a:xfrm>
            <a:off x="855663" y="1003300"/>
            <a:ext cx="8037512" cy="5594350"/>
          </a:xfrm>
        </p:spPr>
        <p:txBody>
          <a:bodyPr/>
          <a:lstStyle/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Übergewicht - ein Überbleibsel der Evolution?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Adipositas - Ursachen und Wissenswertes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Grundumsatz und Energieverbrauch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Adipositas und Hormone - Auf Knopfdruck Hunger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Adipositas und weibliche Hormone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/>
              <a:t>Adipositas und Neurotransmitter</a:t>
            </a:r>
            <a:endParaRPr lang="de-CH" altLang="de-DE" sz="1800" dirty="0">
              <a:solidFill>
                <a:schemeClr val="tx1"/>
              </a:solidFill>
            </a:endParaRP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Übergewicht und Folgen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Die Kohlenhydratfalle - Insulinresistenz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/>
              <a:t>Das metabolische Syndrom - MetS</a:t>
            </a:r>
            <a:endParaRPr lang="de-CH" altLang="de-DE" sz="1800" dirty="0">
              <a:solidFill>
                <a:schemeClr val="tx1"/>
              </a:solidFill>
            </a:endParaRP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Das Bauchfett: Ein hormonproduzierendes Organ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Die Thermogenese - Wärmebildung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Die Dickmacher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CH" altLang="de-DE" sz="1800" dirty="0">
                <a:solidFill>
                  <a:schemeClr val="tx1"/>
                </a:solidFill>
              </a:rPr>
              <a:t>Die Übergewichtsepidemie: Wir könnten es richtig machen</a:t>
            </a:r>
            <a:r>
              <a:rPr lang="de-CH" altLang="de-DE" sz="1800" dirty="0">
                <a:solidFill>
                  <a:schemeClr val="bg2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Adipositas - die Ursachen</a:t>
            </a:r>
          </a:p>
        </p:txBody>
      </p:sp>
      <p:sp>
        <p:nvSpPr>
          <p:cNvPr id="3277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900113" y="950913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Wodurch entsteht Adipositas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/ Bildquelle: unbekannt</a:t>
            </a:r>
          </a:p>
        </p:txBody>
      </p:sp>
      <p:pic>
        <p:nvPicPr>
          <p:cNvPr id="32773" name="Picture 6" descr="\\Server\Fotos\JPG Praxis\Diverse\Badewanne_4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973263"/>
            <a:ext cx="2525712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12"/>
          <p:cNvSpPr>
            <a:spLocks noChangeArrowheads="1"/>
          </p:cNvSpPr>
          <p:nvPr/>
        </p:nvSpPr>
        <p:spPr bwMode="auto">
          <a:xfrm>
            <a:off x="971550" y="1806575"/>
            <a:ext cx="21605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Umwelt:</a:t>
            </a:r>
            <a:b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lifestyle</a:t>
            </a:r>
          </a:p>
        </p:txBody>
      </p:sp>
      <p:sp>
        <p:nvSpPr>
          <p:cNvPr id="32775" name="Rectangle 12"/>
          <p:cNvSpPr>
            <a:spLocks noChangeArrowheads="1"/>
          </p:cNvSpPr>
          <p:nvPr/>
        </p:nvSpPr>
        <p:spPr bwMode="auto">
          <a:xfrm>
            <a:off x="971550" y="2852738"/>
            <a:ext cx="21605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Bewegung:</a:t>
            </a:r>
            <a:b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faul-apathisch-bequemlich</a:t>
            </a:r>
          </a:p>
        </p:txBody>
      </p:sp>
      <p:sp>
        <p:nvSpPr>
          <p:cNvPr id="32776" name="Rectangle 12"/>
          <p:cNvSpPr>
            <a:spLocks noChangeArrowheads="1"/>
          </p:cNvSpPr>
          <p:nvPr/>
        </p:nvSpPr>
        <p:spPr bwMode="auto">
          <a:xfrm>
            <a:off x="971550" y="3787775"/>
            <a:ext cx="21605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Schlaf:</a:t>
            </a:r>
            <a:b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gestörte Rhythmik - Tiefschlafdefizit</a:t>
            </a:r>
          </a:p>
        </p:txBody>
      </p:sp>
      <p:sp>
        <p:nvSpPr>
          <p:cNvPr id="32777" name="Rectangle 12"/>
          <p:cNvSpPr>
            <a:spLocks noChangeArrowheads="1"/>
          </p:cNvSpPr>
          <p:nvPr/>
        </p:nvSpPr>
        <p:spPr bwMode="auto">
          <a:xfrm>
            <a:off x="5875338" y="1989138"/>
            <a:ext cx="30892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Psyche:</a:t>
            </a:r>
            <a:b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unmotiviert - antriebsarm - frustriert depressiv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nb-NO" altLang="de-DE" sz="11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8" name="Rectangle 12"/>
          <p:cNvSpPr>
            <a:spLocks noChangeArrowheads="1"/>
          </p:cNvSpPr>
          <p:nvPr/>
        </p:nvSpPr>
        <p:spPr bwMode="auto">
          <a:xfrm>
            <a:off x="5875338" y="4789488"/>
            <a:ext cx="28733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Ernährung:</a:t>
            </a:r>
            <a:b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fett , süss, energiedicht, insulinotrop</a:t>
            </a:r>
          </a:p>
        </p:txBody>
      </p:sp>
      <p:sp>
        <p:nvSpPr>
          <p:cNvPr id="32779" name="Rectangle 12"/>
          <p:cNvSpPr>
            <a:spLocks noChangeArrowheads="1"/>
          </p:cNvSpPr>
          <p:nvPr/>
        </p:nvSpPr>
        <p:spPr bwMode="auto">
          <a:xfrm>
            <a:off x="5875338" y="2997200"/>
            <a:ext cx="2873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Stress:</a:t>
            </a:r>
            <a:b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Neurotransmitter - Dysbalance - Serotonin-Mangel</a:t>
            </a: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5875338" y="3789363"/>
            <a:ext cx="28733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Hormone:</a:t>
            </a:r>
            <a:b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Androgen - IGF1-Mangel - </a:t>
            </a:r>
            <a:br>
              <a:rPr lang="nb-NO" altLang="de-DE" sz="1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Insulin-Excess</a:t>
            </a:r>
          </a:p>
        </p:txBody>
      </p:sp>
      <p:sp>
        <p:nvSpPr>
          <p:cNvPr id="32781" name="Rectangle 12"/>
          <p:cNvSpPr>
            <a:spLocks noChangeArrowheads="1"/>
          </p:cNvSpPr>
          <p:nvPr/>
        </p:nvSpPr>
        <p:spPr bwMode="auto">
          <a:xfrm>
            <a:off x="979488" y="4724400"/>
            <a:ext cx="22240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Genetik:</a:t>
            </a:r>
            <a:b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MC, 17 beta HSD, UCPs etc.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Adipositas - die Ursachen</a:t>
            </a:r>
          </a:p>
        </p:txBody>
      </p:sp>
      <p:sp>
        <p:nvSpPr>
          <p:cNvPr id="3379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900113" y="950913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Wodurch entsteht Adipositas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sp>
        <p:nvSpPr>
          <p:cNvPr id="33797" name="Rectangle 12"/>
          <p:cNvSpPr>
            <a:spLocks noChangeArrowheads="1"/>
          </p:cNvSpPr>
          <p:nvPr/>
        </p:nvSpPr>
        <p:spPr bwMode="auto">
          <a:xfrm>
            <a:off x="971550" y="1806575"/>
            <a:ext cx="21605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Pränatale Umwelt</a:t>
            </a:r>
            <a:b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nb-NO" altLang="de-DE" sz="11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8" name="Rectangle 12"/>
          <p:cNvSpPr>
            <a:spLocks noChangeArrowheads="1"/>
          </p:cNvSpPr>
          <p:nvPr/>
        </p:nvSpPr>
        <p:spPr bwMode="auto">
          <a:xfrm>
            <a:off x="971550" y="2852738"/>
            <a:ext cx="21605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Neonatale Umwelt</a:t>
            </a:r>
            <a:b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(Stillzeit)</a:t>
            </a:r>
          </a:p>
        </p:txBody>
      </p:sp>
      <p:sp>
        <p:nvSpPr>
          <p:cNvPr id="33799" name="Rectangle 12"/>
          <p:cNvSpPr>
            <a:spLocks noChangeArrowheads="1"/>
          </p:cNvSpPr>
          <p:nvPr/>
        </p:nvSpPr>
        <p:spPr bwMode="auto">
          <a:xfrm>
            <a:off x="971550" y="3787775"/>
            <a:ext cx="21605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Sozialer Status</a:t>
            </a:r>
            <a:endParaRPr lang="nb-NO" altLang="de-DE" sz="11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800" name="Rectangle 12"/>
          <p:cNvSpPr>
            <a:spLocks noChangeArrowheads="1"/>
          </p:cNvSpPr>
          <p:nvPr/>
        </p:nvSpPr>
        <p:spPr bwMode="auto">
          <a:xfrm>
            <a:off x="5875338" y="1772816"/>
            <a:ext cx="30892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Energiebilanz-Mangel an:</a:t>
            </a:r>
            <a:br>
              <a:rPr lang="nb-NO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nb-NO" altLang="de-DE" sz="11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801" name="Rectangle 12"/>
          <p:cNvSpPr>
            <a:spLocks noChangeArrowheads="1"/>
          </p:cNvSpPr>
          <p:nvPr/>
        </p:nvSpPr>
        <p:spPr bwMode="auto">
          <a:xfrm>
            <a:off x="5875338" y="2852738"/>
            <a:ext cx="28733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Non-Exercise Activity:</a:t>
            </a:r>
            <a:b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Bewegung im Alltag</a:t>
            </a:r>
          </a:p>
        </p:txBody>
      </p:sp>
      <p:sp>
        <p:nvSpPr>
          <p:cNvPr id="33802" name="Rectangle 12"/>
          <p:cNvSpPr>
            <a:spLocks noChangeArrowheads="1"/>
          </p:cNvSpPr>
          <p:nvPr/>
        </p:nvSpPr>
        <p:spPr bwMode="auto">
          <a:xfrm>
            <a:off x="5875338" y="3857625"/>
            <a:ext cx="2873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 Activity:</a:t>
            </a:r>
            <a:r>
              <a:rPr lang="nb-NO" altLang="de-DE" sz="11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nb-NO" altLang="de-DE" sz="11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altLang="de-DE" sz="11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</a:t>
            </a:r>
          </a:p>
        </p:txBody>
      </p:sp>
      <p:sp>
        <p:nvSpPr>
          <p:cNvPr id="33803" name="Rectangle 12"/>
          <p:cNvSpPr>
            <a:spLocks noChangeArrowheads="1"/>
          </p:cNvSpPr>
          <p:nvPr/>
        </p:nvSpPr>
        <p:spPr bwMode="auto">
          <a:xfrm>
            <a:off x="979488" y="4724400"/>
            <a:ext cx="22240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de-DE" sz="1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Darmflora</a:t>
            </a:r>
            <a:endParaRPr lang="nb-NO" altLang="de-DE" sz="11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804" name="Picture 13" descr="\\Server\Fotos\JPG Praxis\Adipositas\Rx Fettmensch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571625"/>
            <a:ext cx="268605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Adipositas - die Ursachen</a:t>
            </a:r>
          </a:p>
        </p:txBody>
      </p:sp>
      <p:sp>
        <p:nvSpPr>
          <p:cNvPr id="3481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High-Tech führt zur Verfettung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Handy- und Fernbedienung ersparen uns die Bewegung: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20 mal täglich 20 m = 400 m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Verlorene Gehstrecke pro Jahr = 400 mal 365 = 146 km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146 km = 25 Stunden Gehen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1 Stunde Gehen = 113 bis 226 kcal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Nicht verbrauchte Energie = 2800 bis 6000 kcal = 0.4 bis 0.8 kg Fettgewebe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Energiebilanz und Adipositas</a:t>
            </a:r>
          </a:p>
        </p:txBody>
      </p:sp>
      <p:sp>
        <p:nvSpPr>
          <p:cNvPr id="3584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+25 kcal/Tag   =   +40 kg Fett in 40 Jahren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25 kcal/Tag (=3.5 g Butter oder 1 ½ Würfelzucker) über dem Energieverbrauch: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= 9`000      kcal in einem Jahr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= 90`000    kcal in 10 Jahren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= 360`000  kcal in 40 Jahren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= 40            kg Fett in 40 Jahren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Fünf Gummibärchen täglich (100 kcal)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=   4 kg in 1 Jahr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= 40 kg in 10 Jahren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4" name="Picture 2" descr="\\Server\Fotos\JPG Praxis\Adipositas\Dicke Frau H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20938"/>
            <a:ext cx="317023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www.lustich.de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Grundumsatz und Energieverbrauch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Energiebilanz: Aufnahme und Verbrauch</a:t>
            </a:r>
          </a:p>
        </p:txBody>
      </p:sp>
      <p:sp>
        <p:nvSpPr>
          <p:cNvPr id="3789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besten steuerbar: Nahrungsaufnahme und Aktivität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Grundumsatz: Frauen ca. 2200 kcal - Männer ca. 2600 kcal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Nahrungsaufnahme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Thermogenese (wärmende Nahrungsmittel)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Aktivitätsumsatz: Alltagsbewegung - Aktive Bewegung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Absorption - Energieverluste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55650" y="6224588"/>
            <a:ext cx="76342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</a:t>
            </a:r>
            <a:r>
              <a:rPr lang="da-DK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PD Dr. med. Fritz Horber 09/06 / Bilder Dr. Med. Jürg Eichhorn, Bali März 2012</a:t>
            </a:r>
            <a:endParaRPr lang="en-US" altLang="de-DE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93" name="Picture 5" descr="\\Server\Fotos\Jpg Privat\Reisen\Bali - Bangkok_0312\EOS 60D\Legian\Sunset Legian\Eri jggt Original-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38877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\\Server\Fotos\Jpg Privat\Reisen\Bali - Bangkok_0312\Best\Essen\Sweets Chedi_1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502025"/>
            <a:ext cx="3367088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Grundumsatz und Gewichtszunahme</a:t>
            </a:r>
          </a:p>
        </p:txBody>
      </p:sp>
      <p:sp>
        <p:nvSpPr>
          <p:cNvPr id="3891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Hoher Grundumsatz - Weniger Gewichtsprobleme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niedriger der Grundumsatz - desto die Gewichtsprobleme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36775"/>
            <a:ext cx="5113338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Grundumsatzsteigerung durch Sport</a:t>
            </a:r>
          </a:p>
        </p:txBody>
      </p:sp>
      <p:sp>
        <p:nvSpPr>
          <p:cNvPr id="3993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Grundumsatz ist von Faktoren wie Geschlecht, Alter, Körpergewicht, Körpergrösse, Muskelmasse, Wärmedämmung durch Kleidung und Gesundheitszustand (Fieber) abhängig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Erhöhung des Energieverbrauchs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Erhöhung des Arbeitsumsatzes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durch körperliche Aktivität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Steigerung des Grundumsatzes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durch Erhöhung der Muskelmasse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und „exercise“ Effekte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Im Liegestuhl erfolgt keine Erhöhung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des Grundumsatzes!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4" descr="H:\Fotos (Server)\Jpg Privat\Reisen\Dubai Kanuhura0909\Dubai\Sitz im Wasser_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989138"/>
            <a:ext cx="3095625" cy="41195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Erika Eichhorn, Dubai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Grundumsatz und Energieverbrauch</a:t>
            </a:r>
          </a:p>
        </p:txBody>
      </p:sp>
      <p:sp>
        <p:nvSpPr>
          <p:cNvPr id="4096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NEAT entscheidet über alles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Grundumsatz:	                                       60%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Nahrungsthermogenese:                    10%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Aktivitäts-Thermogenese:                   30% = EAT + NEAT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EAT:     Exercise-Activity-Thermogenesis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= Fitness bezogenes körperliches Training, Sport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= 15 bis 20%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NEAT:   Non-Exercise-Activity-Thermogenesis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= Bewegung im Alltag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= 80 bis 85%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NEAT</a:t>
            </a:r>
          </a:p>
        </p:txBody>
      </p:sp>
      <p:sp>
        <p:nvSpPr>
          <p:cNvPr id="4198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Berufstyp - abhängige NEAT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Rollstuhlfahrer:                        300 kcal/Tag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Sitzberuf - überwiegend:			        700 kcal/Tag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Sitzberuf - teilweise:			             1000 kcal/Tag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Stehberuf:                                1400 kcal/Tag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Körperlich Arbeitender:          2400 kcal/Tag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rm 59393"/>
          <p:cNvSpPr>
            <a:spLocks noGrp="1" noChangeArrowheads="1"/>
          </p:cNvSpPr>
          <p:nvPr>
            <p:ph type="title"/>
          </p:nvPr>
        </p:nvSpPr>
        <p:spPr>
          <a:xfrm>
            <a:off x="855663" y="117475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Twains Weg aus der Kalorienfalle</a:t>
            </a:r>
          </a:p>
        </p:txBody>
      </p:sp>
      <p:sp>
        <p:nvSpPr>
          <p:cNvPr id="717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einfachste Weg zu einem schlanken und gesunden Körper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einzige Methode,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gesund zu bleiben, besteht darin,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zu essen,  was man nicht mag,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zu trinken, was man verabscheut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und zu tun,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was man lieber nicht täte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Zitat: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Mark Twain (1835-1910)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amerikanischer Schriftsteller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55650" y="6224588"/>
            <a:ext cx="76342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Dr. med. Jürg Eichhorn, Legian Beach, Bali, März 2012</a:t>
            </a:r>
          </a:p>
        </p:txBody>
      </p:sp>
      <p:pic>
        <p:nvPicPr>
          <p:cNvPr id="7173" name="Picture 6" descr="D:\Daten\EOSP\Best\IMG_7885_1_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628775"/>
            <a:ext cx="41656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NEAT</a:t>
            </a:r>
          </a:p>
        </p:txBody>
      </p:sp>
      <p:sp>
        <p:nvSpPr>
          <p:cNvPr id="4301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NEAT bei Adipositas stark eingeschränkt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Mayo Klinik Studie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Probanden mit Mikrosensoren bestückt zur Quantifizierung der Bewegungsmuster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Messungen alle halbe Sekunde über 10 Tage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Dicke sassen täglich 2.5 Stunden länger als Schlanke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Schlanke standen und bewegten sich täglich 2 Stunden länger als Dicke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Zappelphilipp und Zappelgen: Hohe NEAT</a:t>
            </a:r>
          </a:p>
        </p:txBody>
      </p:sp>
      <p:sp>
        <p:nvSpPr>
          <p:cNvPr id="4403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Körpergewicht: Gene spielen eine grosse Rolle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Unser Körpergewicht hängt zumindest zum Teil davon ab, wie viel wir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essen. Ebenso wichtig ist jedoch, wie viel wir uns bewegen.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Auch dabei spielen Gene eine grosse Rolle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Der Grundumsatz, die Anzahl der Kalorien, die wir täglich nur durch die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grundlegenden Körperfunktionen verbrennen, unterscheiden sich von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Mensch zu Mensch um bis zu 500 Kilokalorien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Ob der Stoffwechsel viel oder wenig Energie verbraucht, liegt in der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Familie und ist somit genetisch bedingt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Eine weitere Eigenschaft, die bestimmt, wie schnell wir Kalorien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verbrennen ist der Bewegungsdrang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Manche Menschen wippen ständig mit den Füssen, klopfen mit den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Fingern und sind einfach zappeliger als andere Menschentypen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Auch diese Disposition ist Veranlagung </a:t>
            </a: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Zappelphilipp und Zappelgen: Hohe Neat</a:t>
            </a:r>
          </a:p>
        </p:txBody>
      </p:sp>
      <p:sp>
        <p:nvSpPr>
          <p:cNvPr id="4505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810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Bewegungsmenschen habe es leichter als «coach potatoes»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Ein Zappelphilipp reagiert sensibler auf Kalorien: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Er bewegt sich unbewusst mehr, wenn er zu viel isst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Forscher haben ein Protein ausfindig gemacht, das bei Tieren den Bewegungsdrang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erhöht. Spritzt man dieses Protein einer Ratte, flitzt sie schon bald im Käfig herum. Setzt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man den Wirkstoff ab, wird sie wieder behäbig und faul. Es wurden bereits mehrere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stoffwechselanregende Substanzen am Menschen getestet, darunter auch Dinitrophenol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und Schilddrüsenhormone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Leider können aber beide Substanzen gravierende Nebenwirkungen haben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sind daher als Medikamente ungeeignet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NEAT und Adipositas</a:t>
            </a:r>
          </a:p>
        </p:txBody>
      </p:sp>
      <p:sp>
        <p:nvSpPr>
          <p:cNvPr id="4608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Bewegung kann man sammeln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89138"/>
            <a:ext cx="7054850" cy="3036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Thermogenese</a:t>
            </a:r>
          </a:p>
        </p:txBody>
      </p:sp>
      <p:sp>
        <p:nvSpPr>
          <p:cNvPr id="4710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Gesamtenergieverbrauch: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Frauen ca. 2200 kcal - Männer ca. 2600 kcal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Komponenten des Gesamtenergieverbrauchs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Grundumsatz:                                                      70%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Diätinduzierte Thermogenese (DIT)                 10-15%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(Nahrungsabhängiger Verbrauch)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Aktivitätsinduzierte Thermogenese (AIT):       15%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Energieverbrauch</a:t>
            </a:r>
          </a:p>
        </p:txBody>
      </p:sp>
      <p:sp>
        <p:nvSpPr>
          <p:cNvPr id="4813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Energiezufuhr höher als Energieverbrauch: Gewicht steigt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132" name="Picture 2" descr="\\Server\Dokumente\Literatur&amp;Vorträge\Vortragssammlung\Adipositas0906\Energiebilanz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6013450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Vortrag PD Dr. med. Fritz Horber 09/06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Energieverbrauch</a:t>
            </a:r>
          </a:p>
        </p:txBody>
      </p:sp>
      <p:sp>
        <p:nvSpPr>
          <p:cNvPr id="4915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Energiezufuhr gleich Energieverbrauch: Gewicht konstant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156" name="Picture 2" descr="\\Server\Dokumente\Literatur&amp;Vorträge\Vortragssammlung\Adipositas0906\Energiebilanz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609725"/>
            <a:ext cx="72485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Vortrag PD Dr. med. Fritz Horber 09/06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Arial" charset="0"/>
              </a:rPr>
              <a:t>Energieverbrauch</a:t>
            </a:r>
          </a:p>
        </p:txBody>
      </p:sp>
      <p:sp>
        <p:nvSpPr>
          <p:cNvPr id="5017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Energiezufuhr kleiner als Energieverbrauch: Gewicht sinkt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180" name="Picture 2" descr="\\Server\Dokumente\Literatur&amp;Vorträge\Vortragssammlung\Adipositas0906\Energiebilanz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590675"/>
            <a:ext cx="69532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Vortrag PD Dr. med. Fritz Horber 09/06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Energieverbrauch</a:t>
            </a:r>
          </a:p>
        </p:txBody>
      </p:sp>
      <p:sp>
        <p:nvSpPr>
          <p:cNvPr id="5120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Energiezufuhr über eine längere Zeit kleiner als Energieverbrauch: 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Gewicht stagniert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04" name="Picture 2" descr="\\Server\Dokumente\Literatur&amp;Vorträge\Vortragssammlung\Adipositas0906\Energiebilanz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700213"/>
            <a:ext cx="36957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Vortrag PD Dr. med. Fritz Horber 09/06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Energieverbrauch</a:t>
            </a:r>
          </a:p>
        </p:txBody>
      </p:sp>
      <p:sp>
        <p:nvSpPr>
          <p:cNvPr id="5222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Selbstwertgefühl und Motivation:  ANFÄNGLICH HOCH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228" name="Picture 2" descr="\\Server\Dokumente\Literatur&amp;Vorträge\Vortragssammlung\Adipositas0906\Energiebilanz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916113"/>
            <a:ext cx="4845050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Vortrag PD Dr. med. Fritz Horber 09/06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Panda - Grüntee</a:t>
            </a:r>
          </a:p>
        </p:txBody>
      </p:sp>
      <p:sp>
        <p:nvSpPr>
          <p:cNvPr id="819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Panda - Grüntee:  Gewichtsreduktion garantiert!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Ya`An - Sichuan/China: Düngung der Grünteepflanzen mit Panda-Dung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Ein Beutel mit 50 Gramm Panda-Grüntee kostet  $3`500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Pro Tasse werden 3 Gramm benötigt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Eine Tasse Tee kostet somit etwa $210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Eine Tasse pro Mahlzeit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macht $630 pro Tag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Bei diesen Tagespreisen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bleibt für Essen nichts mehr übrig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So gesehen ist Panda-Grüntee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der einzig wirklich wahre Weg zur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definitiven Gewichtsreduktion….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Bangkok Post, March 20, 2012 / Bild Wikipedia</a:t>
            </a:r>
          </a:p>
        </p:txBody>
      </p:sp>
      <p:pic>
        <p:nvPicPr>
          <p:cNvPr id="8197" name="Picture 5" descr="D:\Daten\Pictures\Grosser_Panda Wikipe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3213100"/>
            <a:ext cx="438785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9148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Energieverbrauch</a:t>
            </a:r>
          </a:p>
        </p:txBody>
      </p:sp>
      <p:sp>
        <p:nvSpPr>
          <p:cNvPr id="5325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34492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Warum stagniert der Gewichtsverlust: Grundumsatz sinkt!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3252" name="Picture 2" descr="\\Server\Dokumente\Literatur&amp;Vorträge\Vortragssammlung\Adipositas0906\Energiebilanz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1640930"/>
            <a:ext cx="3778250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2305050" y="6165305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Vortrag PD Dr. med. Fritz Horber 09/06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9148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Energieverbrauch</a:t>
            </a:r>
          </a:p>
        </p:txBody>
      </p:sp>
      <p:sp>
        <p:nvSpPr>
          <p:cNvPr id="5427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Gewicht steigt, die Motivation ist zerstört: JOJO EFFEKT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276" name="Picture 2" descr="\\Server\Dokumente\Literatur&amp;Vorträge\Vortragssammlung\Adipositas0906\Energiebilanz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86632"/>
            <a:ext cx="4475163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2305050" y="6182445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Vortrag PD Dr. med. Fritz Horber 09/06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624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Energieverbrauch</a:t>
            </a:r>
          </a:p>
        </p:txBody>
      </p:sp>
      <p:sp>
        <p:nvSpPr>
          <p:cNvPr id="5529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17352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Höheres Gewicht nach Diät: HERZRISIKO ERHÖHT!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300" name="Picture 2" descr="\\Server\Dokumente\Literatur&amp;Vorträge\Vortragssammlung\Adipositas0906\Energiebilanz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68252"/>
            <a:ext cx="523557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4"/>
          <p:cNvSpPr txBox="1">
            <a:spLocks noChangeArrowheads="1"/>
          </p:cNvSpPr>
          <p:nvPr/>
        </p:nvSpPr>
        <p:spPr bwMode="auto">
          <a:xfrm>
            <a:off x="2305050" y="6148165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Vortrag PD Dr. med. Fritz Horber 09/06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Jo-Jo Effekt hat einen Namen: LPL</a:t>
            </a:r>
          </a:p>
        </p:txBody>
      </p:sp>
      <p:sp>
        <p:nvSpPr>
          <p:cNvPr id="5632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Lipoproteinlipase (kurz LPL)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Ein Enzym namens Lipoproteinlipase (kurz LPL) schleust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Nahrungsfett in die Fettzellen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Übergewichtige sind überreich mit diesem Enzym ausgestattet,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so dass mehr Fett eingelagert wird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Enzym wird überaktiv bei Schlankheitskuren, besonders  wenn auf Fett </a:t>
            </a:r>
            <a:b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fast ganz verzichtet wird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Der Übergewichtige holt dann aus jeder Kalorie noch mehr als sonst heraus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verwertet sie bis zum letzten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 Notzeiten mag dies zwar eine sinnvolle Stoffwechselfunktion sein, in Zeiten des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Nahrungsüberschusses jedoch eher ein Stoffwechseldefekt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Überaktivität des LPL-Enzyms ist mitverantwortlich für den Jo-Jo-Effekt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Ausweg aus dem Dilemma</a:t>
            </a:r>
          </a:p>
        </p:txBody>
      </p:sp>
      <p:sp>
        <p:nvSpPr>
          <p:cNvPr id="573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Grundumsatzsteigerung durch Sport und Thermogenese</a:t>
            </a: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348" name="Picture 2" descr="D:\Daten\EOS 60D\Joggen Sunset\Joggerin Erika3_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6605587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Dr. med. Jürg Eichhorn, Bali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Adipositas und Hormone</a:t>
            </a:r>
            <a:b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 Knopfdruck Hunger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Fettsucht: Keine Frage nur des Willens</a:t>
            </a:r>
          </a:p>
        </p:txBody>
      </p:sp>
      <p:sp>
        <p:nvSpPr>
          <p:cNvPr id="5939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Fettsucht - Ein Hormondurcheinander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Keine Frage des Willens! "Früher dachten wir, Übergewicht sei die Folge von zu vielen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Kalorien", sagt William A. Banks. "Heute wissen wir, dass auch Hormone eine Rolle spielen."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Das Hungergefühl, das solche Hormone auslösen, kann so stark sein, dass auch der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willensstärkste Mensch machtlos ist. Friedman, dessen Entdeckung von Leptin die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Erforschung von Präparaten zum Fettabbau entscheidend vorangetrieben hat, hält es für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unfair, von stark fettleibigen Personen zu verlangen, die genetisch bedingte Neigung zum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Dickwerden nur mit dem Willen zu besiegen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Jeder kann mit einer Diät einige Kilo abnehmen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Doch echte Fettsucht ist nicht durch Willenskraft in den Griff zu kriegen. Sie ist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ein medizinisches Problem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Regulatoren von Appetit und Sättigung</a:t>
            </a:r>
          </a:p>
        </p:txBody>
      </p:sp>
      <p:sp>
        <p:nvSpPr>
          <p:cNvPr id="6041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Gewebehormone regulieren Appetit und Sättigung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(im Fettgewebe produziert) hemmt im Hypothalamus den Appetit und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reguliert den Stoffwechsel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Neuropeptid-Y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(NPY) stimuliert den Appetit und hemmt den Stoffwechsel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Adiponectin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(im Fettgewebe produziert) vermindert die Insulinresistenz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Resistin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(im Fettgewebe produziert) erhöht die Insulinresistenz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Ghrelin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(im «leeren» Magen produziert) stimuliert den Appetit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Peptide YY3-36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(im Darm durch Nahrungskontakt induziert) hemmt den Appetit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Melanocortin-4-Rezeptor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aktiviert bei Gewichtszunahme und hohen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Leptinspiegeln, dämpft den Appetit und aktiviert den Stoffwechsel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Hunger auslösend</a:t>
            </a:r>
          </a:p>
        </p:txBody>
      </p:sp>
      <p:sp>
        <p:nvSpPr>
          <p:cNvPr id="6144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Orexine: Pro-hyperglykämisch, appetitsteigernd, sättigungshemmend,    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Nahrungszufuhr-steigernd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Neuropeptid-Y (NPY) stimuliert den Appetit und hemmt den Stoffwechsel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TNF alpha, Interleukin 1 und 6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RBP 4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Ghrelin (im «leeren» Magen produziert) stimuliert den Appetit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Agouti-related peptide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Glukokortikosteroide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y-Aminobuttersäure(GABA)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Agouti-Gen-bezogenesProtein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Dynorphin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Galanin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Glutamat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Melanin-konzentrierendesHormon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Orexin-A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6011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 /Komplement. integr. Med .. 10/2008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Sättigung auslösend</a:t>
            </a:r>
          </a:p>
        </p:txBody>
      </p:sp>
      <p:sp>
        <p:nvSpPr>
          <p:cNvPr id="6246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Anorexine: Antihyperglykämisch, appetithemmend, sättigungssteigernd,                     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Nahrungszufuhr-bremsend</a:t>
            </a:r>
          </a:p>
          <a:p>
            <a:pPr marL="0" indent="0"/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Adiponectin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Peptid YY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Cholezyszokinin (CCK)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Visfatin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Glucagon-like-peptide-1 (GLP-1)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Amylin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Oxyntomodulin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Pankreatisches Polypeptid (PP)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Proopiomelanocortin (PPMC)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CorticotrophinfreisetzenderFaktor(CRF)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Kokain-und AmphetaminregulierendesTranscript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a-MelanozytenstimulierendesHormon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gute Nachricht zuerst</a:t>
            </a:r>
          </a:p>
        </p:txBody>
      </p:sp>
      <p:sp>
        <p:nvSpPr>
          <p:cNvPr id="921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Regelmässiges Schokoladeessen macht schlank, aber:</a:t>
            </a:r>
          </a:p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Häufigkeit und nicht die Menge ist entscheidend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Studie der University of California mit 1000 Teilnehmern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Es scheint, dass die Zusammensetzung der der Kalorien und nicht nur die reine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Menge bei den Auswirkungen auf das Gewicht eine Rolle spielt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Catechine vergrössern die Masse an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schlanken Muskeln und lassen das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Gewicht verringern. Zumindest Studien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mit Nagetieren legen diesen Schluss nahe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Dunkle Schokolade senkt auch den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Blutdruck und das Cholesterin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verbessert die Insulinempfindlichkeit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Medical Tribune, 13.4.12</a:t>
            </a:r>
          </a:p>
        </p:txBody>
      </p:sp>
      <p:pic>
        <p:nvPicPr>
          <p:cNvPr id="9221" name="Picture 2" descr="\\Server\Fotos\Jpg Privat\Reisen\Bali - Bangkok_0312\EOS 60D\Ayana\Luwak - Mungo Kaffee\Kakaobohne1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068638"/>
            <a:ext cx="36703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 unterdrückt den Appetit </a:t>
            </a:r>
          </a:p>
        </p:txBody>
      </p:sp>
      <p:sp>
        <p:nvSpPr>
          <p:cNvPr id="6349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 unterdrückt den Appetit und kurbelt den Stoffwechsel an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Irgendwann haben die Fettzellen im Laufe der Evolution begonnen, mit dem Gehirn zu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kommunizieren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Welche Informationen da übermittelt wurden, begriff Friedman erstmals 1994, als er das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Hormon Leptin entdeckte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Leptin ist Teil eines komplexen Systems, das Körperfett und Hungergefühl reguliert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Wenn wir zunehmen, setzen die Fettzellen Leptin frei. Das signalisiert dem Gehirn, es </a:t>
            </a:r>
            <a:b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soll den Appetit unterdrücken</a:t>
            </a:r>
            <a:b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Wenn wir Fett verbrennen, sinkt der Leptinspiegel und der Appetit steigt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Das Hungerzentrum im Gehirn meldet dann: „Iss etwas"</a:t>
            </a: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 (leptos = schlank)</a:t>
            </a:r>
          </a:p>
        </p:txBody>
      </p:sp>
      <p:sp>
        <p:nvSpPr>
          <p:cNvPr id="6451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 unterdrückt den Appetit und kurbelt den Stoffwechsel an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Niedrige Leptinspiegel signalisieren dem Gehirn Energiemangel und sind mit einer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depressiven Stimmungslage verbunden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516" name="Picture 3" descr="\\Server\Dokumente\Literatur&amp;Vorträge\Vortragssammlung\Adipositas0906\Lepti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565400"/>
            <a:ext cx="3579813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" descr="\\Server\Dokumente\Literatur&amp;Vorträge\Vortragssammlung\Adipositas0906\Lepti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65400"/>
            <a:ext cx="39528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 - Die Wunderpille?</a:t>
            </a:r>
          </a:p>
        </p:txBody>
      </p:sp>
      <p:sp>
        <p:nvSpPr>
          <p:cNvPr id="6553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Dicke hat immer Hunger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So paradox es klingt: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85 bis 90 Prozent aller Fettleibigen haben in Wirklichkeit einen erhöhten Leptinspiegel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und trotzdem immer Hunger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Das Problem ist nicht, dass ihr Körper nicht genug Leptin produziert, sondern dass er kaum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darauf reagiert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Dagegen fällt ausgerechnet das Hungersignal Ghrelin auch bei extremer Adipositas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niemals aus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Je dicker man wird, desto kleiner wird das Sättigungsgefühl (Leptinresistenz) und je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grösser der Hunger (Hungersignal Ghrelin funktioniert weiterhin) 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Leptinresistenz - Hypothese</a:t>
            </a:r>
          </a:p>
        </p:txBody>
      </p:sp>
      <p:sp>
        <p:nvSpPr>
          <p:cNvPr id="6656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4594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Blutfette verkleistern die Blut-Hirn-Schranke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Wenn ein Mensch zunimmt, steigt sein Triglyceridspiegel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Triglyceride verkleistern die Blut-Hirn-Schranke </a:t>
            </a:r>
            <a:b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= Leptinblockade auf dem Weg von der Peripherie zum Hirn!</a:t>
            </a:r>
            <a:br>
              <a:rPr lang="de-CH" altLang="de-DE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Betroffenen haben dann Hunger, essen mehr und nehmen weiter zu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Menschen mit einer Leptinresistenz benötigen einen höheren Leptinspiegel damit der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Hunger vergeht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Wenn Fettzellen schrumpfen, fällt auch der Leptinspiegel: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Dies löst Hungerattacken aus und verlangsamt den Stoffwechsel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Das Gehirn interpretiert das als Hungersnot, speichert Energie und befiehlt möglichst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viel zu Essen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Mit jedem verlorenen Pfund wird es schwieriger, abzunehmen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Stimulator Neuropeptid-Y</a:t>
            </a:r>
          </a:p>
        </p:txBody>
      </p:sp>
      <p:sp>
        <p:nvSpPr>
          <p:cNvPr id="6758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77888" y="908050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Neuropeptid-Y stimuliert den Appetit und dämpft den Stoffwechsel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Gewichtszunahme: </a:t>
            </a:r>
            <a:r>
              <a:rPr lang="de-CH" alt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Leptinfreisetzung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                 Appetit unterdrückt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Stoffwechsel angekurbelt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Gewichtsabnahme: Neuropeptid-Y Freisetzung:   Appetit stimuliert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Stoffwechsel unterdrückt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Neuropeptid-Y ist erhöht bei erhöhter Sympathicusaktivität, sowohl im Stress wie 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auch beim Herzinfarkt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Ständig überhöhte Nahrungszufuhr lässt neue NP-Y-Bindungsstellen im Gehirn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entstehen, die für den verstärkten Hunger bei Adipositas verantwortlich sein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könnten. In diesem Abschnitt des Gehirns sind die fünf Zentralen für Hunger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Sättigung lokalisiert und mit den Regionen für Sehen, Riechen, Schmecken und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Fühlen verbunden. Deshalb bekommen wir Hunger, wenn wir an einer Bäckerei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vorbeigehen. 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Komplement. integr. Med .. 10/2008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Grundsystem nach Pischinger</a:t>
            </a:r>
          </a:p>
        </p:txBody>
      </p:sp>
      <p:sp>
        <p:nvSpPr>
          <p:cNvPr id="6861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755650" y="908050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Endstation der vegetativen Nerven! 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Sympathicus injiziert Neuropeptid-Y direkt in die Gewebe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Andockstellen für Neuropeptid-Y sitzen, leider, auch auf Fettzellen mit dem Zweck, derzeit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nicht benötigte Kalorien sofort in Fett umzuwandeln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Möglicherweise liegt hier eine Erklärung für die erschwerte Gewichtsabnahme im Stress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612" name="Picture 4" descr="Grundsubstanz Pischinger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2997200"/>
            <a:ext cx="46704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unbekannt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Die Konkurrenten: Leptin und Neuropeptid-Y</a:t>
            </a:r>
          </a:p>
        </p:txBody>
      </p:sp>
      <p:sp>
        <p:nvSpPr>
          <p:cNvPr id="6963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Wissenschaft sucht verzweifelt nach Neuropeptid-Y Hemmstoffen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73238"/>
            <a:ext cx="4541837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Leptindefizienz</a:t>
            </a:r>
          </a:p>
        </p:txBody>
      </p:sp>
      <p:sp>
        <p:nvSpPr>
          <p:cNvPr id="7065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Leptinmangel als Gendefekt</a:t>
            </a: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5456238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Wenn die Sättigungsregulation versagt</a:t>
            </a:r>
          </a:p>
        </p:txBody>
      </p:sp>
      <p:sp>
        <p:nvSpPr>
          <p:cNvPr id="7168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Versagen der Sättigungsregulation ab einem krankhaft erhöhten BMI hat für den Adipösen dramatische Folgen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Die Rezeptoren im Gehirn werden resistent gegen die Sättigungssignale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Es werden neue Rezeptoren für Hungersignale gebildet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Die Blut-Liquor-Schranke wird für Sättigungssignale abgeschottet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Der Adipöse wird nie mehr satt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Schlimmer noch, Übergewichtige haben eine deutliche Einschränkung der Wahrnehmung,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speziell des Sättigungsgefühls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Die Insulinresistenz ist verantwortlich für die eingeschränkte Wahrnehmungsfähigkeit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Bei diesen Personen ist im Hirn der «Hippocampus» verkleinert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Wahrnehmung, das Erkennen des Sättigungsgefühls, bessert sich bereits ab einer </a:t>
            </a:r>
            <a:b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Gewichtsreduktion von 10%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Körperliche Aktivität erhöht auch die Fähigkeit zur Wahrnehmung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Schlüssel zum Erfolg: Ausgleich der neuroendokrinologischen Dysbalancen!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Komplement. integr. Med .. 10/2008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Adipositas und weibliche Hormone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 leben im Fitnesszeitalter</a:t>
            </a:r>
          </a:p>
        </p:txBody>
      </p:sp>
      <p:sp>
        <p:nvSpPr>
          <p:cNvPr id="1024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Arial" charset="0"/>
              </a:rPr>
              <a:t>Wer einen Schatten wirft, ist schon zu dick (Sally Perlinger)</a:t>
            </a:r>
            <a:br>
              <a:rPr lang="de-CH" altLang="de-DE" sz="1800" b="1" dirty="0">
                <a:solidFill>
                  <a:schemeClr val="tx1"/>
                </a:solidFill>
                <a:latin typeface="Arial" charset="0"/>
              </a:rPr>
            </a:br>
            <a:endParaRPr lang="de-DE" altLang="de-DE" sz="1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10245" name="Picture 11" descr="D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9138"/>
            <a:ext cx="4392613" cy="33131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Hormonstörungen und Adipositas</a:t>
            </a:r>
          </a:p>
        </p:txBody>
      </p:sp>
      <p:sp>
        <p:nvSpPr>
          <p:cNvPr id="7373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108826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Hormonstörungen als Wegbereiter der Adipositas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Östrogenmangel fördert die viszerale Adipositas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Östrogenexzess fördert die Gewichtszunahme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Androgenmangel beim Mann erhöht das Risiko für viszerale Adipositas, Insulinresistenz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Diabetes mellitus Typ 2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Androgenexzess (Doping, PCOS) bewirkt Insulinresistenz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Schilddrüse trägt selten bei zur Adipositas (Hypothyreose und längerfristige Hyperthyreose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sind Risikofaktoren)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Glukokortikosteroide (endogene und exogene) fördern die viszerale Fettbildung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Bauchfett aktiviert Cortisol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Insulinresistenz fördert die viszerale Fettakkumulation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Hormonstörungen und Adipositas</a:t>
            </a:r>
          </a:p>
        </p:txBody>
      </p:sp>
      <p:sp>
        <p:nvSpPr>
          <p:cNvPr id="7475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Klimakterium, Östrogene und Bauchfett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Östrogenmangel fördert die viszerale Adipositas (Bauchfett)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Östrogenexzess fördert die Gewichtszunahme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17-beta-Östradiol vermittelt über ER-alpha die </a:t>
            </a:r>
            <a:r>
              <a:rPr lang="de-CH" alt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Leptinsensitivität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 ventromedialen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Hypothalamus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Östrogenmangel induziert Leptinresistenz (steigert Appetit, reduziert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Sättigungsgefühl, reduziert Energieverbrauch und Antrieb zu körperlicher Aktivität)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Histamin und CRH sind dabei wichtige Mediatoren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Hormonstörungen und Adipositas</a:t>
            </a:r>
          </a:p>
        </p:txBody>
      </p:sp>
      <p:sp>
        <p:nvSpPr>
          <p:cNvPr id="7577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7964809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Östrogene und Bauchfett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Aromatase-Knockout Mäuse entwickeln grosse Mengen an Bauchfett, Insulinresistenz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Hyperleptinämie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Männchen entwickeln ein schweres metabolisches Syndrom mit fulimanter hepatischer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Steatose (wie Männer mit Aromatase-Genmutation)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Progredienter und mit dem Alter zunehmender Phänotyp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Östrogensubstitution führt zu einer prompten Rückbildung sämtlicher metabolischer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Störungen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rm 59393"/>
          <p:cNvSpPr>
            <a:spLocks noGrp="1" noChangeArrowheads="1"/>
          </p:cNvSpPr>
          <p:nvPr>
            <p:ph type="title"/>
          </p:nvPr>
        </p:nvSpPr>
        <p:spPr>
          <a:xfrm>
            <a:off x="837109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Hormonstörungen und Adipositas</a:t>
            </a:r>
          </a:p>
        </p:txBody>
      </p:sp>
      <p:sp>
        <p:nvSpPr>
          <p:cNvPr id="7680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584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Östrogene spielen eine fulminante Rolle im Energiestoffwechsel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Viszerales Bauchfett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Leber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Skelettmuskulatur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Hypothalamus (Orexine, Anorexine)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Hyperinsulinämie, Insulinresistenz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Hyperleptinämie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Adipositas und Neurotransmitter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Dopamin-Belohnungssystem</a:t>
            </a:r>
          </a:p>
        </p:txBody>
      </p:sp>
      <p:sp>
        <p:nvSpPr>
          <p:cNvPr id="7885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8036817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Neurotransmitter Dopamin steigert die Wahrnehmungsfähigkeit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Ununterbrochen ist jeder Mensch Wahrnehmungen, Empfindungen, Eindrücken, Gefühlen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ausgesetzt. Ein "gesunder" Mensch nimmt davon nur ungefähr 10 Prozent bewusst war.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Verdoppelt sich der Anteil der bewussten Wahrnehmung auf 20 Prozent, so stehen die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meisten Menschen kurz vor einem Nervenzusammenbruch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Das High-Gefühl beim Konsum von Drogen (Opiate, Kokain und Amphetamine, das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verstärkte Empfinden von Glück, Freude und Zuversicht, wird auf eine verstärkte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Ausschüttung von Dopamin zurückgeführt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Auch die körpereigenen Endorphine wirken auf diese Weise.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Nikotin und Koffein stimulieren ebenfalls das Belohnungssystem </a:t>
            </a: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Dopamin-Belohnungssystem</a:t>
            </a:r>
          </a:p>
        </p:txBody>
      </p:sp>
      <p:pic>
        <p:nvPicPr>
          <p:cNvPr id="79876" name="Picture 5" descr="Das Belohnungssystem wird durch Drogen angereg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268413"/>
            <a:ext cx="648176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BAC6B976-0759-D851-C0C2-022867206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unbekannt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latente Dopaminmangel</a:t>
            </a:r>
          </a:p>
        </p:txBody>
      </p:sp>
      <p:sp>
        <p:nvSpPr>
          <p:cNvPr id="8089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Dopaminmangel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Parkinson Krankheit (=Vollbild des Dopaminmangels) beginnt schleichend.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Frühzeichen werden oft noch nicht erkannt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Darüber hinaus gibt es eine grosse Zahl von diskreten Formen des Dopaminmangels, vor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allem bei älteren Menschen, die unter der Schwelle des Parkinson-Vollbildes bleiben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Dabei finden sich nur einige der oben genannten Dopaminmangelsymptome in geringer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Ausprägung, z. B. Bewegungsstörungen, Tagesmüdigkeit und Antriebsstörung,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Interesselosigkeit oder abnormes Schwitzen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Durchaus nicht immer wird dabei an einen Dopaminmangel überhaupt nur gedacht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Häufiger werden Depressionen, Überlastungssyndrome oder psychovegetative Störungen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diagnostiziert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souveräne, verantwortliche und mutige Kraft des Erwachsenenalters ist wesenhaft mit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dem Dopamin verbunden. Bei einem Mangel an Dopamin werden wir kraftlos, müde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desinteressiert, lustlos und mürrisch </a:t>
            </a:r>
          </a:p>
          <a:p>
            <a:pPr marL="0" indent="0"/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latente Dopaminmangel</a:t>
            </a:r>
          </a:p>
        </p:txBody>
      </p:sp>
      <p:sp>
        <p:nvSpPr>
          <p:cNvPr id="8192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Ginseng kräftigt die Dopaminaktivität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Für die naturgemässe Förderung der Dopaminaktivität darf eine uralte Heilpflanze nicht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ausser Achtsamkeit bleiben: Der Ginseng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sorgfältig erforschten, guten Wirkungen der Ginsengwurzel auf die Lebens-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Immunaktivität beruhen nicht zuletzt auf der Kräftigung der körpereigenen Dopaminaktivität 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latente Dopaminmangel</a:t>
            </a:r>
          </a:p>
        </p:txBody>
      </p:sp>
      <p:sp>
        <p:nvSpPr>
          <p:cNvPr id="829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die Einregulierung optimaler Dopaminspiegel sind Lebensaktivität und Gesundheit ausserordentlich wichtig. Hilfreich dazu sind uralte Kultur-, Geistes- und Gesundheitspraktiken: 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Aufgehen im Tun und Erleben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Einssein mit der Welt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Meditation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Freude an und aus Bewegung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Fasten (möglichst in der Gruppe)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„Mit dem Herzen denken - mit dem Verstand fühlen" (Th. Fontane)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Dem Leben Sinn geben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Bewegende Musik hören und selber musizieren - Ausdruckstanz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Gefühle und Stimmungen nicht unterdrücken, sondern friedlich und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konstruktiv ausleben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Reisen an Kraftorte und inspirierende harmonische Landschaften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Übergewicht - Ein Überbleibsel der Evolution?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Dopamin - Das Glückshormon</a:t>
            </a:r>
          </a:p>
        </p:txBody>
      </p:sp>
      <p:sp>
        <p:nvSpPr>
          <p:cNvPr id="8397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Casanovas Geheimwaffe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Dopamin wirkt direkt auf die Psyche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und ist bei Verliebten häufiger anzufinden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als bei Nichtverliebten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Dopamin bewirkt, dass ein Individuum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sich einer anderen Person gegenüber öffnet,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und zwar mehr, als dies normalerweise der Fall ist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Bei Dopaminüberschuss droht krankhafte Liebessucht </a:t>
            </a:r>
          </a:p>
          <a:p>
            <a:pPr marL="0" indent="0"/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3972" name="Picture 5" descr="7214f622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43" y="1989138"/>
            <a:ext cx="3313113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4"/>
          <p:cNvSpPr txBox="1">
            <a:spLocks noChangeArrowheads="1"/>
          </p:cNvSpPr>
          <p:nvPr/>
        </p:nvSpPr>
        <p:spPr bwMode="auto">
          <a:xfrm>
            <a:off x="754063" y="6224588"/>
            <a:ext cx="76342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Übergewicht und Folgen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Komplikationen des Übergewichts</a:t>
            </a:r>
          </a:p>
        </p:txBody>
      </p:sp>
      <p:sp>
        <p:nvSpPr>
          <p:cNvPr id="8601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667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Organische Schädigungen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Diabetes mellitus Typ-2                      		57%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Bluthochdruck			                                      17%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Koronare Herzerkrankung		                  17%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Gallenwegserkrankungen		                   30%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Gelenkserkrankungen		                          14%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Brustkrebs (Östrogendominanz) 	       11%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Gebärmutterkrebs                                11%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Dickdarmkrebs			                                      11%</a:t>
            </a: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links: unbekannt / rechts: Dr. med. Jürg Eichhorn. Wärmebilder</a:t>
            </a:r>
          </a:p>
        </p:txBody>
      </p:sp>
      <p:pic>
        <p:nvPicPr>
          <p:cNvPr id="86021" name="Picture 4" descr="\\Server\Fotos\JPG Praxis\Darm\Coloncarcin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440238"/>
            <a:ext cx="23510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1" descr="\\Server\Fotos\JPG Praxis\Thermographie\Scheiber MC 09-11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714500"/>
            <a:ext cx="356235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Komplikationen des Übergewichts</a:t>
            </a:r>
          </a:p>
        </p:txBody>
      </p:sp>
      <p:sp>
        <p:nvSpPr>
          <p:cNvPr id="8704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 der psychischen Ebene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Depression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Körperwahrnehmungsstörung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Beziehungsstörung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Integrationsschwierigkeiten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Vermindertes Selbstwertgefühl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044" name="Picture 4" descr="H:\Fotos (Server)\JPG Praxis\Depression Angst\Depression_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484313"/>
            <a:ext cx="446405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Dr. med. Jürg Eichhorn. Alzheimer </a:t>
            </a:r>
            <a:r>
              <a:rPr lang="en-US" alt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Theatervortrag</a:t>
            </a: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Stillzeit, Rauchen und Adipositas</a:t>
            </a:r>
          </a:p>
        </p:txBody>
      </p:sp>
      <p:sp>
        <p:nvSpPr>
          <p:cNvPr id="8806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810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Weisse Rasse - langes Stillen - nicht Rauchen = schlanke Kinder 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80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213"/>
            <a:ext cx="5616575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2B37474-D0FF-C963-41EF-22EDD93A0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6230491"/>
            <a:ext cx="5584420" cy="286537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Vom Bauchfett zum Gefässwrack</a:t>
            </a:r>
          </a:p>
        </p:txBody>
      </p:sp>
      <p:sp>
        <p:nvSpPr>
          <p:cNvPr id="8909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neue Kardiologe ist ein Metabologe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&gt;20% aller Patienten mit akutem Herzinfarkt sind 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unerkannte Diabetiker</a:t>
            </a: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&gt;60% aller Patienten mit KHK, Herzinfarkt, Hirnschlag 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weisen ein metabolisches Syndrom auf</a:t>
            </a: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Die wenigsten Patienten mit Gefässerkrankungen 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haben nur eine Fettstoffwechselstörung oder einen 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hohen Bluthochdruck</a:t>
            </a: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&gt;80% der Gefässkomplikationen resultieren aus der 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Ruptur einer instabilen, entzündlichen Plaque und 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nicht aus einer progredienten Stenose</a:t>
            </a: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&gt;60% der Gefässpatienten haben eine polygenetische</a:t>
            </a:r>
            <a:b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Prädisposition für  Gefässrisiken</a:t>
            </a: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187624" y="6224588"/>
            <a:ext cx="76325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David W. Bilheimer, </a:t>
            </a:r>
            <a:r>
              <a:rPr lang="en-US" altLang="de-DE" sz="1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MD.Regressions</a:t>
            </a: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Atherosclerosis. A review of recent findings, their clinical relevance, and future trends  </a:t>
            </a:r>
          </a:p>
        </p:txBody>
      </p:sp>
      <p:pic>
        <p:nvPicPr>
          <p:cNvPr id="89093" name="Picture 5" descr="H:\Fotos (Server)\JPG Praxis\Medizin\Herz Kreislauf Gefässe\Arteriosklerose Entwicklungsstufen_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196975"/>
            <a:ext cx="2274887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News - Bad News</a:t>
            </a:r>
          </a:p>
        </p:txBody>
      </p:sp>
      <p:sp>
        <p:nvSpPr>
          <p:cNvPr id="9011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einigen Jahren werden mehr Menschen an Adipositas versterben, als an den Folgen von Krebserkrankungen und Nikotinkonsum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Gute Nachricht:  10%  Gewichtsverlust - Blutdrucksenkung um 13%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10%  Gewichtsverlust - </a:t>
            </a:r>
            <a:r>
              <a:rPr lang="de-CH" altLang="de-DE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Carcinomsenkung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 20%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0116" name="Picture 4" descr="\\Server\Fotos\JPG Praxis\Adipositas\Lu Hao 3J 60kg\Lu Hao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32088"/>
            <a:ext cx="4346575" cy="3246437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1619672" y="6224588"/>
            <a:ext cx="66972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</a:t>
            </a:r>
            <a:r>
              <a:rPr lang="fi-FI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 Hao -httpswww.jeremiebaldocchiblog.comun-enfant-pesant-60-kg / H</a:t>
            </a: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GM-PRESS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Ausgangslage</a:t>
            </a:r>
          </a:p>
        </p:txBody>
      </p:sp>
      <p:sp>
        <p:nvSpPr>
          <p:cNvPr id="9113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„Adipositas ist die weltweit grösste Epidemie“ (WHO 1997)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Jedes fünfte Kind in Deutschland, Österreich und der Schweiz ist übergewichtig bzw.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adipös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141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© Agnieszka/depositohotos.com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D65ED2-A6BD-EA1E-4934-07E32C03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859166"/>
            <a:ext cx="6156176" cy="2973433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683568" y="44450"/>
            <a:ext cx="5867400" cy="457200"/>
          </a:xfrm>
        </p:spPr>
        <p:txBody>
          <a:bodyPr wrap="square"/>
          <a:lstStyle/>
          <a:p>
            <a:r>
              <a:rPr lang="de-CH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Dickes Kind = Dicker Erwachsener?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683568" y="993775"/>
            <a:ext cx="8136904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 aller adipöser Kinder nehmen ihr Übergewicht mit ins Erwachsenenalter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 der Kinder mit übergewichtigen Eltern sind selbst adipös, dagegen nur 20% der Kinder </a:t>
            </a:r>
            <a:b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mit schlanken Eltern</a:t>
            </a:r>
            <a:b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Übergewicht kostet die Schweizer jährlich 2.7 Milliarden Franken</a:t>
            </a:r>
          </a:p>
          <a:p>
            <a:pPr marL="0" indent="0"/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Frühzeitige präventive und therapeutische Massnahmen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683568" y="44450"/>
            <a:ext cx="5867400" cy="457200"/>
          </a:xfrm>
        </p:spPr>
        <p:txBody>
          <a:bodyPr wrap="square"/>
          <a:lstStyle/>
          <a:p>
            <a:r>
              <a:rPr lang="de-CH" dirty="0"/>
              <a:t>Adipositas und Demenz / Alzheimer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683568" y="993775"/>
            <a:ext cx="8136904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Jeder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Schwedische Langzeitstudie:</a:t>
            </a:r>
            <a:br>
              <a:rPr lang="de-DE" sz="1600" dirty="0"/>
            </a:br>
            <a:r>
              <a:rPr lang="de-DE" sz="1600" dirty="0"/>
              <a:t>        260 Frauen über 24 Jahre</a:t>
            </a:r>
            <a:br>
              <a:rPr lang="de-DE" sz="1600" dirty="0"/>
            </a:br>
            <a:r>
              <a:rPr lang="de-DE" sz="1600" dirty="0"/>
              <a:t>        CT Untersuchung am Studienende (Alter: 70 bis 84 Jahre)</a:t>
            </a:r>
            <a:br>
              <a:rPr lang="de-DE" sz="1600" dirty="0"/>
            </a:br>
            <a:r>
              <a:rPr lang="de-DE" sz="1600" dirty="0"/>
              <a:t>        BMI &gt; 30 korreliert hoch signifikant mit Atrophie der Temporallappen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Jeder zusätzliche BMI Anstieg </a:t>
            </a:r>
            <a:br>
              <a:rPr lang="de-DE" sz="1600" dirty="0"/>
            </a:br>
            <a:r>
              <a:rPr lang="de-DE" sz="1600" dirty="0"/>
              <a:t>    um 1 bis 1.5 Punkte erhöht </a:t>
            </a:r>
            <a:br>
              <a:rPr lang="de-DE" sz="1600" dirty="0"/>
            </a:br>
            <a:r>
              <a:rPr lang="de-DE" sz="1600" dirty="0"/>
              <a:t>    das Risiko des zerebralen </a:t>
            </a:r>
            <a:br>
              <a:rPr lang="de-DE" sz="1600" dirty="0"/>
            </a:br>
            <a:r>
              <a:rPr lang="de-DE" sz="1600" dirty="0"/>
              <a:t>    Zellenverlustes um 13 bis 15%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2" name="Picture 5" descr="\\Server\Fotos\JPG Praxis\Adipositas\BMI und Lebenserwartung.jpg">
            <a:extLst>
              <a:ext uri="{FF2B5EF4-FFF2-40B4-BE49-F238E27FC236}">
                <a16:creationId xmlns:a16="http://schemas.microsoft.com/office/drawing/2014/main" id="{07FF32F4-807C-F87E-B73C-D68EC1F6C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715" y="2996953"/>
            <a:ext cx="4306255" cy="338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0C5FAB0-F4C0-8278-9852-55A40C6CA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unbekannt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Venus von Willendorf - 25 000 Jahre alt</a:t>
            </a:r>
          </a:p>
        </p:txBody>
      </p:sp>
      <p:sp>
        <p:nvSpPr>
          <p:cNvPr id="1229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27088" y="973138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Fettleibige Frau mittleren Alters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Skulptur gefunden am 7. August 1908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Fundort Willendorf  (Wachau)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Material: Kalkstein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Grösse: 11cm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Sehr wertvoll: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1998 erstmals der Bevölkerung gezeigt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Vor 20`000 bis 30`000 Jahren galt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Übergewicht als ein Zeichen der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Fruchtbarkeit</a:t>
            </a: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Wikipedia</a:t>
            </a:r>
          </a:p>
        </p:txBody>
      </p:sp>
      <p:pic>
        <p:nvPicPr>
          <p:cNvPr id="12293" name="Picture 8" descr="Datei:Venus von Willendorf 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633413"/>
            <a:ext cx="2903537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Zunahme der Diabetesfälle: 2000 bis 2010</a:t>
            </a:r>
          </a:p>
        </p:txBody>
      </p:sp>
      <p:sp>
        <p:nvSpPr>
          <p:cNvPr id="9421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den nächsten 10 Jahren wird eine Verdoppelung erwartet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212" name="Picture 7" descr="MP0013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22625"/>
            <a:ext cx="4556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8" descr="MP0013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1628775"/>
            <a:ext cx="61023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ext Box 9"/>
          <p:cNvSpPr txBox="1">
            <a:spLocks noChangeArrowheads="1"/>
          </p:cNvSpPr>
          <p:nvPr/>
        </p:nvSpPr>
        <p:spPr bwMode="auto">
          <a:xfrm>
            <a:off x="4800600" y="2667000"/>
            <a:ext cx="685800" cy="3667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24%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5943600" y="2819400"/>
            <a:ext cx="838200" cy="3667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57%</a:t>
            </a:r>
          </a:p>
        </p:txBody>
      </p:sp>
      <p:sp>
        <p:nvSpPr>
          <p:cNvPr id="94216" name="Text Box 11"/>
          <p:cNvSpPr txBox="1">
            <a:spLocks noChangeArrowheads="1"/>
          </p:cNvSpPr>
          <p:nvPr/>
        </p:nvSpPr>
        <p:spPr bwMode="auto">
          <a:xfrm>
            <a:off x="4648200" y="4114800"/>
            <a:ext cx="838200" cy="3667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50 %</a:t>
            </a: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2133600" y="3276600"/>
            <a:ext cx="762000" cy="3667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23%</a:t>
            </a: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2362200" y="4495800"/>
            <a:ext cx="762000" cy="3667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44%</a:t>
            </a:r>
          </a:p>
        </p:txBody>
      </p:sp>
      <p:sp>
        <p:nvSpPr>
          <p:cNvPr id="94219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unbekannt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Kohlenhydratfalle - Insulinresistenz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Kohlenhydratreiche Ernährung</a:t>
            </a:r>
          </a:p>
        </p:txBody>
      </p:sp>
      <p:sp>
        <p:nvSpPr>
          <p:cNvPr id="9625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185896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Kohlenhydratreiche Ernährung: Folgen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Immerwährender Hunger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Fettansammlung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Entzündung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Bilder: Dr. med. Jürg Eichhorn:</a:t>
            </a:r>
          </a:p>
        </p:txBody>
      </p:sp>
      <p:pic>
        <p:nvPicPr>
          <p:cNvPr id="96261" name="Picture 6" descr="\\Server\Fotos\JPG Praxis\Ernährung\Nahrungsmittel\Dessert\Sweets Chedi_1._D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3163888"/>
            <a:ext cx="32988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7" descr="\\Server\Fotos\JPG Praxis\Ernährung\Nahrungsmittel\Früchte\Früchte Bali Bangkok 0312\Tropical fruit1_1_1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160713"/>
            <a:ext cx="38163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Zuckerfallen</a:t>
            </a:r>
          </a:p>
        </p:txBody>
      </p:sp>
      <p:sp>
        <p:nvSpPr>
          <p:cNvPr id="9728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9000" y="979488"/>
            <a:ext cx="7859713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Zucker - so weit das Auge reicht…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Produkt                                              Menge              Zuckerwürfel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Dr. Oetkers Vitalis Knuspermüsli       375 g                        26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de-CH" altLang="de-DE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Coca Cola                                                    1 L                        35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Nestlé LC 1 Vanille Joghurt                  125 g                         6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Haribo Goldbären                                 200 g                        25  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Mars Schokoriegel                                  54 g                        12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Heinz Tomatenketchup                       500 ml                      42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Danone Fruchtzwerg Drink                 200 ml                      52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Kinderschokolade                                 100 g                        18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Müllermilch-Vanille                              400 ml                      18</a:t>
            </a:r>
          </a:p>
          <a:p>
            <a:pPr marL="0" indent="0"/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4/5 aller Nahrungsmittel landen im Abfall…</a:t>
            </a:r>
          </a:p>
        </p:txBody>
      </p:sp>
      <p:sp>
        <p:nvSpPr>
          <p:cNvPr id="9830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Zuviel Kohlenhydrate und damit zu viel Insulin führen zu Fettsucht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Katrin Eichhorn, Hongkong</a:t>
            </a:r>
          </a:p>
        </p:txBody>
      </p:sp>
      <p:pic>
        <p:nvPicPr>
          <p:cNvPr id="98309" name="Picture 9" descr="Wkle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1916113"/>
            <a:ext cx="3048000" cy="40671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0" name="Rectangle 12"/>
          <p:cNvSpPr>
            <a:spLocks noChangeArrowheads="1"/>
          </p:cNvSpPr>
          <p:nvPr/>
        </p:nvSpPr>
        <p:spPr bwMode="auto">
          <a:xfrm>
            <a:off x="5003800" y="1916113"/>
            <a:ext cx="3529013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Tonnen</a:t>
            </a: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feste Nahrung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nimmt der Mensch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 ganzen Leben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 sich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CH" altLang="de-DE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Dazu trinkt er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50`000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 Wasser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CH" altLang="de-DE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Gesamte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Magen-Darmoberfläche: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200-300m</a:t>
            </a:r>
            <a:r>
              <a:rPr lang="de-CH" altLang="de-DE" sz="1800" b="1" baseline="5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de-DE" altLang="de-DE" sz="1800" b="1" baseline="50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Kohlenhydratfalle</a:t>
            </a:r>
          </a:p>
        </p:txBody>
      </p:sp>
      <p:sp>
        <p:nvSpPr>
          <p:cNvPr id="99331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Kohlenhydrate hemmen die Fettverbrennung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Beim Essen von Kohlenhydraten über dem aktuellen Energiebedarf geht die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Fettverbrennung für 3 - 4 Stunden auf 0 zurück!</a:t>
            </a:r>
          </a:p>
          <a:p>
            <a:pPr marL="0" indent="0">
              <a:buFont typeface="Times New Roman" pitchFamily="18" charset="0"/>
              <a:buNone/>
            </a:pP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Roche</a:t>
            </a:r>
          </a:p>
        </p:txBody>
      </p:sp>
      <p:pic>
        <p:nvPicPr>
          <p:cNvPr id="99333" name="Picture 13" descr="Impfbanan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2689225"/>
            <a:ext cx="2757487" cy="33305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 - Wo Licht ist, ist auch Schatten</a:t>
            </a:r>
          </a:p>
        </p:txBody>
      </p:sp>
      <p:sp>
        <p:nvSpPr>
          <p:cNvPr id="100355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 ist ein Speicherhormon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 bewirkt eine Senkung des Blutzuckers durch die Aufnahme der Kohlenhydrate in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die Körperzellen, wo sie in ATP, Energie, umgewandelt werden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Überflüssige Kohlenhydrate werden vom Insulin umgeleitet in Richtung Fettgewebe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Anhaltende, kohlenhydratreiche Ernährung: Die Zelle wehrt ab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Insulinresistenz</a:t>
            </a:r>
            <a:endParaRPr lang="de-CH" altLang="de-D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Insulinresistenz = Vorstufe zum Diabetes</a:t>
            </a:r>
          </a:p>
          <a:p>
            <a:pPr marL="0" indent="0"/>
            <a:r>
              <a:rPr lang="de-CH" altLang="de-DE" sz="1600" dirty="0"/>
              <a:t>  Auch eine fleischreiche Mahlzeit erhöht den Insulinspiegel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 - Wo Licht ist, ist auch Schatten</a:t>
            </a:r>
          </a:p>
        </p:txBody>
      </p:sp>
      <p:sp>
        <p:nvSpPr>
          <p:cNvPr id="101379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 reguliert die Aufnahme von Glucose in die Körperzellen</a:t>
            </a: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 einer energiefreien Periode von vier Stunden ist die Verbrennung von üblichen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Kohlenhydratmengen abgeschlossen und der Insulinspiegel auf den Nüchternwert 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abgesunken</a:t>
            </a:r>
          </a:p>
          <a:p>
            <a:pPr marL="0" indent="0"/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In dieser Situation hat die Fettverbrennung bereits eingesetzt und es kommen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die Vorteile der Low-carb-Diät zum Tragen, sofern auf Kohlenhydrate verzichtet</a:t>
            </a:r>
            <a:b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wird </a:t>
            </a: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Komplement. integr. Med .. 10/2008  Bild: Dr. med. Jürg Eichhorn </a:t>
            </a:r>
          </a:p>
        </p:txBody>
      </p:sp>
      <p:pic>
        <p:nvPicPr>
          <p:cNvPr id="101381" name="Picture 5" descr="\\Server\Fotos\JPG Praxis\Ernährung\Nahrungsmittel\Früchte\Früchte Bali Bangkok 0312\Schlangenfrucht Chedi1_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3213100"/>
            <a:ext cx="42370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Schnell resorbierbare Kohlenhydrate</a:t>
            </a:r>
          </a:p>
        </p:txBody>
      </p:sp>
      <p:sp>
        <p:nvSpPr>
          <p:cNvPr id="102403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Sofortleistung!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692275" y="6224588"/>
            <a:ext cx="57229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Bildquellen Kartoffel (Strassenplakat Swisspatate. Mitte und rechts (MacMahon): unbekannt</a:t>
            </a:r>
          </a:p>
        </p:txBody>
      </p:sp>
      <p:pic>
        <p:nvPicPr>
          <p:cNvPr id="102405" name="Picture 7" descr="Zel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490788"/>
            <a:ext cx="2254250" cy="25447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8" descr="Kartoffel Brille 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3286125"/>
            <a:ext cx="1574800" cy="20145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9" descr="MacMah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700213"/>
            <a:ext cx="1481138" cy="2971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8" name="Line 11"/>
          <p:cNvSpPr>
            <a:spLocks noChangeShapeType="1"/>
          </p:cNvSpPr>
          <p:nvPr/>
        </p:nvSpPr>
        <p:spPr bwMode="auto">
          <a:xfrm flipV="1">
            <a:off x="6156325" y="3716338"/>
            <a:ext cx="452438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09" name="Text Box 12"/>
          <p:cNvSpPr txBox="1">
            <a:spLocks noChangeArrowheads="1"/>
          </p:cNvSpPr>
          <p:nvPr/>
        </p:nvSpPr>
        <p:spPr bwMode="auto">
          <a:xfrm>
            <a:off x="2630760" y="5349976"/>
            <a:ext cx="9794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</a:t>
            </a: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10" name="Line 13"/>
          <p:cNvSpPr>
            <a:spLocks noChangeShapeType="1"/>
          </p:cNvSpPr>
          <p:nvPr/>
        </p:nvSpPr>
        <p:spPr bwMode="auto">
          <a:xfrm flipV="1">
            <a:off x="3062288" y="4724400"/>
            <a:ext cx="0" cy="4318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 flipV="1">
            <a:off x="2900363" y="4303713"/>
            <a:ext cx="452437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80C74222-8FC3-D7CC-9567-A4F2EAB52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543" y="3951338"/>
            <a:ext cx="9794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</a:t>
            </a:r>
            <a:endParaRPr lang="de-DE" altLang="de-DE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altLang="de-D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passiert, wenn</a:t>
            </a:r>
          </a:p>
        </p:txBody>
      </p:sp>
      <p:sp>
        <p:nvSpPr>
          <p:cNvPr id="10342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davon zuviel essen und erst noch schleicht einspeicheln: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altLang="de-DE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CH" altLang="de-D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Char char="»"/>
              <a:defRPr sz="2200">
                <a:solidFill>
                  <a:srgbClr val="4D4D4D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4D4D4D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4D4D4D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4D4D4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de-DE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103429" name="Picture 8" descr="Walha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49413"/>
            <a:ext cx="6826250" cy="45751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9" descr="Zucker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2063750"/>
            <a:ext cx="879475" cy="16668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11" descr="Zopfbr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4168775"/>
            <a:ext cx="1273175" cy="13874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2" name="Line 12"/>
          <p:cNvSpPr>
            <a:spLocks noChangeShapeType="1"/>
          </p:cNvSpPr>
          <p:nvPr/>
        </p:nvSpPr>
        <p:spPr bwMode="auto">
          <a:xfrm flipH="1">
            <a:off x="4284663" y="2946400"/>
            <a:ext cx="1511300" cy="9350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433" name="Line 14"/>
          <p:cNvSpPr>
            <a:spLocks noChangeShapeType="1"/>
          </p:cNvSpPr>
          <p:nvPr/>
        </p:nvSpPr>
        <p:spPr bwMode="auto">
          <a:xfrm flipH="1" flipV="1">
            <a:off x="4284663" y="4025900"/>
            <a:ext cx="1511300" cy="79216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Frutiger 45 Light"/>
        <a:ea typeface=""/>
        <a:cs typeface=""/>
      </a:majorFont>
      <a:minorFont>
        <a:latin typeface="Frutiger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Frutiger 45 Light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9999</Words>
  <Application>Microsoft Office PowerPoint</Application>
  <PresentationFormat>Bildschirmpräsentation (4:3)</PresentationFormat>
  <Paragraphs>1277</Paragraphs>
  <Slides>162</Slides>
  <Notes>162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162</vt:i4>
      </vt:variant>
    </vt:vector>
  </HeadingPairs>
  <TitlesOfParts>
    <vt:vector size="169" baseType="lpstr">
      <vt:lpstr>Arial</vt:lpstr>
      <vt:lpstr>Calibri</vt:lpstr>
      <vt:lpstr>Frutiger 45 Light</vt:lpstr>
      <vt:lpstr>Frutiger 55 Roman</vt:lpstr>
      <vt:lpstr>Times New Roman</vt:lpstr>
      <vt:lpstr>Benutzerdefiniertes Design</vt:lpstr>
      <vt:lpstr>1_Benutzerdefiniertes Design</vt:lpstr>
      <vt:lpstr>Gewicht - Allerlei Wissenswertes</vt:lpstr>
      <vt:lpstr>Herr und Frau “Schweizer”</vt:lpstr>
      <vt:lpstr>Inhalt</vt:lpstr>
      <vt:lpstr>Mark Twains Weg aus der Kalorienfalle</vt:lpstr>
      <vt:lpstr>Panda - Grüntee</vt:lpstr>
      <vt:lpstr>Die gute Nachricht zuerst</vt:lpstr>
      <vt:lpstr>Wir leben im Fitnesszeitalter</vt:lpstr>
      <vt:lpstr>Übergewicht - Ein Überbleibsel der Evolution?</vt:lpstr>
      <vt:lpstr>Venus von Willendorf - 25 000 Jahre alt</vt:lpstr>
      <vt:lpstr>Schlafende Venus von Malta</vt:lpstr>
      <vt:lpstr>Adipositas - Erste Erkenntnisse</vt:lpstr>
      <vt:lpstr>Mittelalter (400 - 1600)</vt:lpstr>
      <vt:lpstr>Neuzeit (ab 1600)</vt:lpstr>
      <vt:lpstr>Zurück in die Steinzeit</vt:lpstr>
      <vt:lpstr>Zurück in die Steinzeit</vt:lpstr>
      <vt:lpstr>Zurück in die Steinzeit</vt:lpstr>
      <vt:lpstr>Zurück in die Steinzeit</vt:lpstr>
      <vt:lpstr>Dinner Cancelling macht Sinn</vt:lpstr>
      <vt:lpstr>Zurück in die Steinzeit</vt:lpstr>
      <vt:lpstr>Überlebensstrategien</vt:lpstr>
      <vt:lpstr>Thrifty Genes - Die Ökonomiegene</vt:lpstr>
      <vt:lpstr>Es fehlen noch 1000 Generationen</vt:lpstr>
      <vt:lpstr>Die Evolution des Menschen</vt:lpstr>
      <vt:lpstr>Umstellung: Vegetarier zum Jäger vor 1.8 Mio J</vt:lpstr>
      <vt:lpstr>Umstellung: Jäger zum Ackerbauer</vt:lpstr>
      <vt:lpstr>Überbleibsel der Evolution</vt:lpstr>
      <vt:lpstr>Adipositas - Ursachen und Wissenswertes</vt:lpstr>
      <vt:lpstr>Ritter von Linder - Der Kühlschrankerfinder</vt:lpstr>
      <vt:lpstr>Ritter von Linder - Der Kühlschrankerfinder</vt:lpstr>
      <vt:lpstr>Adipositas - die Ursachen</vt:lpstr>
      <vt:lpstr>Adipositas - die Ursachen</vt:lpstr>
      <vt:lpstr>Adipositas - die Ursachen</vt:lpstr>
      <vt:lpstr>Energiebilanz und Adipositas</vt:lpstr>
      <vt:lpstr>Grundumsatz und Energieverbrauch</vt:lpstr>
      <vt:lpstr>Energiebilanz: Aufnahme und Verbrauch</vt:lpstr>
      <vt:lpstr>Grundumsatz und Gewichtszunahme</vt:lpstr>
      <vt:lpstr>Grundumsatzsteigerung durch Sport</vt:lpstr>
      <vt:lpstr>Grundumsatz und Energieverbrauch</vt:lpstr>
      <vt:lpstr>NEAT</vt:lpstr>
      <vt:lpstr>NEAT</vt:lpstr>
      <vt:lpstr>Zappelphilipp und Zappelgen: Hohe NEAT</vt:lpstr>
      <vt:lpstr>Zappelphilipp und Zappelgen: Hohe Neat</vt:lpstr>
      <vt:lpstr>NEAT und Adipositas</vt:lpstr>
      <vt:lpstr>Thermogenese</vt:lpstr>
      <vt:lpstr>Energieverbrauch</vt:lpstr>
      <vt:lpstr>Energieverbrauch</vt:lpstr>
      <vt:lpstr>Energieverbrauch</vt:lpstr>
      <vt:lpstr>Energieverbrauch</vt:lpstr>
      <vt:lpstr>Energieverbrauch</vt:lpstr>
      <vt:lpstr>Energieverbrauch</vt:lpstr>
      <vt:lpstr>Energieverbrauch</vt:lpstr>
      <vt:lpstr>Energieverbrauch</vt:lpstr>
      <vt:lpstr>Der Jo-Jo Effekt hat einen Namen: LPL</vt:lpstr>
      <vt:lpstr>Ausweg aus dem Dilemma</vt:lpstr>
      <vt:lpstr>Adipositas und Hormone   Auf Knopfdruck Hunger</vt:lpstr>
      <vt:lpstr>Fettsucht: Keine Frage nur des Willens</vt:lpstr>
      <vt:lpstr>Regulatoren von Appetit und Sättigung</vt:lpstr>
      <vt:lpstr>Hunger auslösend</vt:lpstr>
      <vt:lpstr>Sättigung auslösend</vt:lpstr>
      <vt:lpstr>Leptin unterdrückt den Appetit </vt:lpstr>
      <vt:lpstr>Leptin (leptos = schlank)</vt:lpstr>
      <vt:lpstr>Leptin - Die Wunderpille?</vt:lpstr>
      <vt:lpstr>Die Leptinresistenz - Hypothese</vt:lpstr>
      <vt:lpstr>Der Stimulator Neuropeptid-Y</vt:lpstr>
      <vt:lpstr>Das Grundsystem nach Pischinger</vt:lpstr>
      <vt:lpstr> Die Konkurrenten: Leptin und Neuropeptid-Y</vt:lpstr>
      <vt:lpstr>Leptindefizienz</vt:lpstr>
      <vt:lpstr>Wenn die Sättigungsregulation versagt</vt:lpstr>
      <vt:lpstr>Adipositas und weibliche Hormone</vt:lpstr>
      <vt:lpstr>Hormonstörungen und Adipositas</vt:lpstr>
      <vt:lpstr>Hormonstörungen und Adipositas</vt:lpstr>
      <vt:lpstr>Hormonstörungen und Adipositas</vt:lpstr>
      <vt:lpstr>Hormonstörungen und Adipositas</vt:lpstr>
      <vt:lpstr>Adipositas und Neurotransmitter</vt:lpstr>
      <vt:lpstr>Das Dopamin-Belohnungssystem</vt:lpstr>
      <vt:lpstr>Das Dopamin-Belohnungssystem</vt:lpstr>
      <vt:lpstr>Der latente Dopaminmangel</vt:lpstr>
      <vt:lpstr>Der latente Dopaminmangel</vt:lpstr>
      <vt:lpstr>Der latente Dopaminmangel</vt:lpstr>
      <vt:lpstr>Dopamin - Das Glückshormon</vt:lpstr>
      <vt:lpstr>Übergewicht und Folgen</vt:lpstr>
      <vt:lpstr>Komplikationen des Übergewichts</vt:lpstr>
      <vt:lpstr>Komplikationen des Übergewichts</vt:lpstr>
      <vt:lpstr>Stillzeit, Rauchen und Adipositas</vt:lpstr>
      <vt:lpstr>Vom Bauchfett zum Gefässwrack</vt:lpstr>
      <vt:lpstr>Good News - Bad News</vt:lpstr>
      <vt:lpstr>Ausgangslage</vt:lpstr>
      <vt:lpstr>Dickes Kind = Dicker Erwachsener?</vt:lpstr>
      <vt:lpstr>Adipositas und Demenz / Alzheimer</vt:lpstr>
      <vt:lpstr>Zunahme der Diabetesfälle: 2000 bis 2010</vt:lpstr>
      <vt:lpstr>Die Kohlenhydratfalle - Insulinresistenz</vt:lpstr>
      <vt:lpstr>Kohlenhydratreiche Ernährung</vt:lpstr>
      <vt:lpstr>Die Zuckerfallen</vt:lpstr>
      <vt:lpstr>4/5 aller Nahrungsmittel landen im Abfall…</vt:lpstr>
      <vt:lpstr>Kohlenhydratfalle</vt:lpstr>
      <vt:lpstr>Insulin - Wo Licht ist, ist auch Schatten</vt:lpstr>
      <vt:lpstr>Insulin - Wo Licht ist, ist auch Schatten</vt:lpstr>
      <vt:lpstr>Schnell resorbierbare Kohlenhydrate</vt:lpstr>
      <vt:lpstr>Was passiert, wenn</vt:lpstr>
      <vt:lpstr>Und was passiert, wenn</vt:lpstr>
      <vt:lpstr>Und was passiert, wenn</vt:lpstr>
      <vt:lpstr>Dann hat man gute Chancen</vt:lpstr>
      <vt:lpstr>Jetzt entwickelt sich eine Insulinresistenz</vt:lpstr>
      <vt:lpstr>Zuviel Insulin im Blut: Verheerende Folgen</vt:lpstr>
      <vt:lpstr>Das metabolische Syndrom - MetS</vt:lpstr>
      <vt:lpstr>Das metabolische Syndrom - MetS</vt:lpstr>
      <vt:lpstr>Hyperinsulinämie und Morbus Alzheimer</vt:lpstr>
      <vt:lpstr>Zuviel Insulin im Blut: Verheerende Folgen</vt:lpstr>
      <vt:lpstr>Wichtig zu Wissen: Fett/Öl reduziert Insulin</vt:lpstr>
      <vt:lpstr>Das metabolische Syndrom - MetS</vt:lpstr>
      <vt:lpstr>Das metabolische Syndrom - MetS</vt:lpstr>
      <vt:lpstr>Das Metabolische Syndrom</vt:lpstr>
      <vt:lpstr>Das metabolische Syndrom - MetS</vt:lpstr>
      <vt:lpstr>Killer: Metabolisches Syndrom</vt:lpstr>
      <vt:lpstr>Beschwerden des metabolischen Syndroms</vt:lpstr>
      <vt:lpstr>Gestörter Glucose- und Insulinstoffwechsel</vt:lpstr>
      <vt:lpstr>Gestörter Glucose- und Insulinstoffwechsel</vt:lpstr>
      <vt:lpstr>Gestörter Glucose- und Insulinstoffwechsel</vt:lpstr>
      <vt:lpstr>Gestörter Glucose- und Insulinstoffwechsel</vt:lpstr>
      <vt:lpstr>Gestörter Glucose- und Insulinstoffwechsel</vt:lpstr>
      <vt:lpstr>Gestörter Glucose- und Insulinstoffwechsel</vt:lpstr>
      <vt:lpstr>Das metabolische Syndrom - MetS</vt:lpstr>
      <vt:lpstr>Das „Metabolische Syndrom“</vt:lpstr>
      <vt:lpstr>Bauchfett - Ein hormonproduzierendes Organ</vt:lpstr>
      <vt:lpstr>Das metabolische Syndrom - MetS</vt:lpstr>
      <vt:lpstr>Bauchfett und Hormone</vt:lpstr>
      <vt:lpstr>Bauchfett und Hormone</vt:lpstr>
      <vt:lpstr>Bauchfett und Hormone</vt:lpstr>
      <vt:lpstr>Kampf dem Bauchfett</vt:lpstr>
      <vt:lpstr>Die Thermogenese - Wärmebildung</vt:lpstr>
      <vt:lpstr>Verdauung und Sport = Energieverbrauch</vt:lpstr>
      <vt:lpstr>Verdauung = Energieverbrauch</vt:lpstr>
      <vt:lpstr>Scharfes heizt uns ein</vt:lpstr>
      <vt:lpstr>Am wirkungsvollsten sind die Eiweisse</vt:lpstr>
      <vt:lpstr>Chili steigert die Thermogenese</vt:lpstr>
      <vt:lpstr>Die Dickmacher</vt:lpstr>
      <vt:lpstr>Die Übergewichtsepidemie</vt:lpstr>
      <vt:lpstr>Die Übergewichtsepidemie</vt:lpstr>
      <vt:lpstr>Die Dickmacher: Falsches Essverhalten</vt:lpstr>
      <vt:lpstr>Die Dickmacher: Falsches Essverhalten</vt:lpstr>
      <vt:lpstr>Die Dickmacher: Falsches Essverhalten</vt:lpstr>
      <vt:lpstr>Die Dickmacher: Falsches Essverhalten</vt:lpstr>
      <vt:lpstr>Die Dickmacher: Falsches Essverhalten</vt:lpstr>
      <vt:lpstr>Die Dickmacher: Softdrinks</vt:lpstr>
      <vt:lpstr>Die Dickmacher: Softdrinks</vt:lpstr>
      <vt:lpstr>Die Dickmacher: Fruchtsäfte ohne Ölzusatz!</vt:lpstr>
      <vt:lpstr>Die Dickmacher: Früchte</vt:lpstr>
      <vt:lpstr>Dickmacher TV</vt:lpstr>
      <vt:lpstr>Dickmacher TV</vt:lpstr>
      <vt:lpstr>Die Dickmacher: Alkohol </vt:lpstr>
      <vt:lpstr>Die Dickmacher: Alkohol </vt:lpstr>
      <vt:lpstr>Das Dickmacher-Virus AD-36</vt:lpstr>
      <vt:lpstr>Die Übergewichtsepidemie:  Wir könnten es richtig machen!</vt:lpstr>
      <vt:lpstr>Die neue Nahrungsmittelpyramide</vt:lpstr>
      <vt:lpstr>Die Übergewichtsepidemie</vt:lpstr>
      <vt:lpstr>Das Genusstraining</vt:lpstr>
      <vt:lpstr>Pflege der Esskultur</vt:lpstr>
      <vt:lpstr>Ernährung heisst Befriedigung</vt:lpstr>
      <vt:lpstr>Berechtigte Frage: Ist endlich Schluss?</vt:lpstr>
      <vt:lpstr>Ausführliche Informationen zu vielen Themen</vt:lpstr>
      <vt:lpstr>Besten Dank für Ihre Aufmerksamkeit</vt:lpstr>
      <vt:lpstr>Autor</vt:lpstr>
    </vt:vector>
  </TitlesOfParts>
  <Company>Sevisana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Vortragstitel</dc:title>
  <dc:creator>Jürg Eichhorn</dc:creator>
  <cp:lastModifiedBy>Jürg Eichhorn</cp:lastModifiedBy>
  <cp:revision>658</cp:revision>
  <cp:lastPrinted>2023-04-26T13:22:57Z</cp:lastPrinted>
  <dcterms:created xsi:type="dcterms:W3CDTF">2005-10-13T09:21:53Z</dcterms:created>
  <dcterms:modified xsi:type="dcterms:W3CDTF">2023-04-26T13:23:54Z</dcterms:modified>
</cp:coreProperties>
</file>