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09" r:id="rId3"/>
    <p:sldId id="736" r:id="rId4"/>
    <p:sldId id="500" r:id="rId5"/>
    <p:sldId id="377" r:id="rId6"/>
    <p:sldId id="378" r:id="rId7"/>
    <p:sldId id="399" r:id="rId8"/>
    <p:sldId id="400" r:id="rId9"/>
    <p:sldId id="401" r:id="rId10"/>
    <p:sldId id="412" r:id="rId11"/>
    <p:sldId id="413" r:id="rId12"/>
    <p:sldId id="414" r:id="rId13"/>
    <p:sldId id="733" r:id="rId14"/>
    <p:sldId id="396" r:id="rId15"/>
    <p:sldId id="558" r:id="rId16"/>
    <p:sldId id="737" r:id="rId17"/>
    <p:sldId id="347" r:id="rId18"/>
    <p:sldId id="348" r:id="rId19"/>
    <p:sldId id="374" r:id="rId20"/>
    <p:sldId id="375" r:id="rId21"/>
    <p:sldId id="376" r:id="rId22"/>
    <p:sldId id="738" r:id="rId23"/>
    <p:sldId id="502" r:id="rId24"/>
    <p:sldId id="739" r:id="rId25"/>
    <p:sldId id="734" r:id="rId26"/>
    <p:sldId id="740" r:id="rId27"/>
    <p:sldId id="575" r:id="rId28"/>
    <p:sldId id="731" r:id="rId29"/>
    <p:sldId id="735" r:id="rId30"/>
    <p:sldId id="403" r:id="rId31"/>
    <p:sldId id="741" r:id="rId32"/>
    <p:sldId id="416" r:id="rId33"/>
    <p:sldId id="742" r:id="rId34"/>
    <p:sldId id="342" r:id="rId35"/>
    <p:sldId id="554" r:id="rId36"/>
    <p:sldId id="501" r:id="rId37"/>
    <p:sldId id="373" r:id="rId38"/>
    <p:sldId id="563" r:id="rId39"/>
    <p:sldId id="725" r:id="rId40"/>
    <p:sldId id="559" r:id="rId41"/>
    <p:sldId id="379" r:id="rId42"/>
    <p:sldId id="380" r:id="rId43"/>
    <p:sldId id="381" r:id="rId44"/>
    <p:sldId id="382" r:id="rId45"/>
    <p:sldId id="383" r:id="rId46"/>
    <p:sldId id="346" r:id="rId47"/>
    <p:sldId id="390" r:id="rId48"/>
    <p:sldId id="625" r:id="rId49"/>
    <p:sldId id="349" r:id="rId50"/>
    <p:sldId id="366" r:id="rId51"/>
    <p:sldId id="260" r:id="rId52"/>
    <p:sldId id="717" r:id="rId53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6699"/>
    <a:srgbClr val="4D4D4D"/>
    <a:srgbClr val="3333FF"/>
    <a:srgbClr val="3366CC"/>
    <a:srgbClr val="33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47" autoAdjust="0"/>
  </p:normalViewPr>
  <p:slideViewPr>
    <p:cSldViewPr showGuides="1">
      <p:cViewPr varScale="1">
        <p:scale>
          <a:sx n="112" d="100"/>
          <a:sy n="112" d="100"/>
        </p:scale>
        <p:origin x="151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Kopfzeilenplatzhalter 2355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23555" name="Datumsplatzhalter 23554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291" y="1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23556" name="Fußzeilenplatzhalter 23555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755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56325" name="Foliennummernplatzhalter 5632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291" y="9720755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3070E81E-FF33-40A1-9A06-00782FB8014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23134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Kopfzeilenplatzhalter 1331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3315" name="Datumsplatzhalter 13314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291" y="1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9220" name="Rechteck 1331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Notizenplatzhalter 1024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1" y="4862016"/>
            <a:ext cx="5679778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  <a:endParaRPr lang="de-DE" noProof="0"/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3318" name="Fußzeilenplatzhalter 13317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55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0247" name="Foliennummernplatzhalter 1024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291" y="9720755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40E48070-F3B9-4FD7-AB8E-B58084AA13F8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8382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hteck 14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0243" name="Rechteck 1433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024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26C36D-B5DE-4E22-AB95-000379DFD8B7}" type="slidenum">
              <a:rPr lang="de-CH" smtClean="0"/>
              <a:pPr eaLnBrk="1" hangingPunct="1"/>
              <a:t>1</a:t>
            </a:fld>
            <a:endParaRPr lang="de-CH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7033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itchFamily="34" charset="0"/>
            </a:endParaRPr>
          </a:p>
        </p:txBody>
      </p:sp>
      <p:sp>
        <p:nvSpPr>
          <p:cNvPr id="27034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1pPr>
            <a:lvl2pPr marL="748431" indent="-287859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2pPr>
            <a:lvl3pPr marL="1151432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3pPr>
            <a:lvl4pPr marL="1612005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4pPr>
            <a:lvl5pPr marL="2072577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5pPr>
            <a:lvl6pPr marL="2533150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6pPr>
            <a:lvl7pPr marL="2993722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7pPr>
            <a:lvl8pPr marL="3454296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8pPr>
            <a:lvl9pPr marL="3914868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83D388-3825-4D70-8A77-F1E5C1857D4D}" type="slidenum">
              <a:rPr lang="de-CH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de-CH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7136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itchFamily="34" charset="0"/>
            </a:endParaRPr>
          </a:p>
        </p:txBody>
      </p:sp>
      <p:sp>
        <p:nvSpPr>
          <p:cNvPr id="27136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1pPr>
            <a:lvl2pPr marL="748431" indent="-287859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2pPr>
            <a:lvl3pPr marL="1151432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3pPr>
            <a:lvl4pPr marL="1612005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4pPr>
            <a:lvl5pPr marL="2072577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5pPr>
            <a:lvl6pPr marL="2533150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6pPr>
            <a:lvl7pPr marL="2993722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7pPr>
            <a:lvl8pPr marL="3454296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8pPr>
            <a:lvl9pPr marL="3914868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5D84D9-21D1-461E-8301-CC77CF13E4A2}" type="slidenum">
              <a:rPr lang="de-CH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de-CH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7238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itchFamily="34" charset="0"/>
            </a:endParaRPr>
          </a:p>
        </p:txBody>
      </p:sp>
      <p:sp>
        <p:nvSpPr>
          <p:cNvPr id="27238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1pPr>
            <a:lvl2pPr marL="748431" indent="-287859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2pPr>
            <a:lvl3pPr marL="1151432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3pPr>
            <a:lvl4pPr marL="1612005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4pPr>
            <a:lvl5pPr marL="2072577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5pPr>
            <a:lvl6pPr marL="2533150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6pPr>
            <a:lvl7pPr marL="2993722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7pPr>
            <a:lvl8pPr marL="3454296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8pPr>
            <a:lvl9pPr marL="3914868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A92566-09B9-431B-B82C-F6744C3D876C}" type="slidenum">
              <a:rPr lang="de-CH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de-CH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759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10234" indent="-311629" defTabSz="100759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46513" indent="-249303" defTabSz="100759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45118" indent="-249303" defTabSz="100759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43723" indent="-249303" defTabSz="100759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2329" indent="-249303" defTabSz="10075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40934" indent="-249303" defTabSz="10075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39539" indent="-249303" defTabSz="10075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38144" indent="-249303" defTabSz="10075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63439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5840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itchFamily="34" charset="0"/>
            </a:endParaRPr>
          </a:p>
        </p:txBody>
      </p:sp>
      <p:sp>
        <p:nvSpPr>
          <p:cNvPr id="35840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1pPr>
            <a:lvl2pPr marL="748431" indent="-287859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2pPr>
            <a:lvl3pPr marL="1151432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3pPr>
            <a:lvl4pPr marL="1612005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4pPr>
            <a:lvl5pPr marL="2072577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5pPr>
            <a:lvl6pPr marL="2533150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6pPr>
            <a:lvl7pPr marL="2993722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7pPr>
            <a:lvl8pPr marL="3454296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8pPr>
            <a:lvl9pPr marL="3914868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787E06-F9B5-4221-A6D5-610F5F5CE671}" type="slidenum">
              <a:rPr lang="de-CH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de-CH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5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9993" indent="-296151" defTabSz="9575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4605" indent="-236921" defTabSz="9575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8447" indent="-236921" defTabSz="9575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2289" indent="-236921" defTabSz="9575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6131" indent="-236921" defTabSz="957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9974" indent="-236921" defTabSz="957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3816" indent="-236921" defTabSz="957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7658" indent="-236921" defTabSz="957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22441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5942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itchFamily="34" charset="0"/>
            </a:endParaRPr>
          </a:p>
        </p:txBody>
      </p:sp>
      <p:sp>
        <p:nvSpPr>
          <p:cNvPr id="35942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1pPr>
            <a:lvl2pPr marL="748431" indent="-287859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2pPr>
            <a:lvl3pPr marL="1151432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3pPr>
            <a:lvl4pPr marL="1612005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4pPr>
            <a:lvl5pPr marL="2072577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5pPr>
            <a:lvl6pPr marL="2533150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6pPr>
            <a:lvl7pPr marL="2993722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7pPr>
            <a:lvl8pPr marL="3454296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8pPr>
            <a:lvl9pPr marL="3914868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6FC609-01D6-492A-8C89-B25BCD40ABA1}" type="slidenum">
              <a:rPr lang="de-CH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de-CH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40228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01158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35765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15360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1267" name="Rechteck 15361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126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B64717-6228-4829-A008-AE550F266626}" type="slidenum">
              <a:rPr lang="de-CH" smtClean="0"/>
              <a:pPr eaLnBrk="1" hangingPunct="1"/>
              <a:t>2</a:t>
            </a:fld>
            <a:endParaRPr lang="de-CH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9217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0762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5737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itchFamily="34" charset="0"/>
            </a:endParaRPr>
          </a:p>
        </p:txBody>
      </p:sp>
      <p:sp>
        <p:nvSpPr>
          <p:cNvPr id="35738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1pPr>
            <a:lvl2pPr marL="748431" indent="-287859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2pPr>
            <a:lvl3pPr marL="1151432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3pPr>
            <a:lvl4pPr marL="1612005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4pPr>
            <a:lvl5pPr marL="2072577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5pPr>
            <a:lvl6pPr marL="2533150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6pPr>
            <a:lvl7pPr marL="2993722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7pPr>
            <a:lvl8pPr marL="3454296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8pPr>
            <a:lvl9pPr marL="3914868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B6EF08-0362-4D0A-ACB0-A3D55E7B10A6}" type="slidenum">
              <a:rPr lang="de-CH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de-CH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5533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itchFamily="34" charset="0"/>
            </a:endParaRPr>
          </a:p>
        </p:txBody>
      </p:sp>
      <p:sp>
        <p:nvSpPr>
          <p:cNvPr id="35533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1pPr>
            <a:lvl2pPr marL="810102" indent="-311578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2pPr>
            <a:lvl3pPr marL="1246310" indent="-249262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3pPr>
            <a:lvl4pPr marL="1744835" indent="-249262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4pPr>
            <a:lvl5pPr marL="2243358" indent="-249262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5pPr>
            <a:lvl6pPr marL="2741883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6pPr>
            <a:lvl7pPr marL="3240407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7pPr>
            <a:lvl8pPr marL="3738931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8pPr>
            <a:lvl9pPr marL="4237455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ED34D8-1871-4892-ACD5-A5178A172F64}" type="slidenum">
              <a:rPr lang="de-CH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de-CH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5635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itchFamily="34" charset="0"/>
            </a:endParaRPr>
          </a:p>
        </p:txBody>
      </p:sp>
      <p:sp>
        <p:nvSpPr>
          <p:cNvPr id="35635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1pPr>
            <a:lvl2pPr marL="748431" indent="-287859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2pPr>
            <a:lvl3pPr marL="1151432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3pPr>
            <a:lvl4pPr marL="1612005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4pPr>
            <a:lvl5pPr marL="2072577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5pPr>
            <a:lvl6pPr marL="2533150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6pPr>
            <a:lvl7pPr marL="2993722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7pPr>
            <a:lvl8pPr marL="3454296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8pPr>
            <a:lvl9pPr marL="3914868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6BD761-771E-4BF3-8E11-4545AFC19DD5}" type="slidenum">
              <a:rPr lang="de-CH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de-CH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5533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itchFamily="34" charset="0"/>
            </a:endParaRPr>
          </a:p>
        </p:txBody>
      </p:sp>
      <p:sp>
        <p:nvSpPr>
          <p:cNvPr id="35533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1pPr>
            <a:lvl2pPr marL="810102" indent="-311578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2pPr>
            <a:lvl3pPr marL="1246310" indent="-249262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3pPr>
            <a:lvl4pPr marL="1744835" indent="-249262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4pPr>
            <a:lvl5pPr marL="2243358" indent="-249262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5pPr>
            <a:lvl6pPr marL="2741883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6pPr>
            <a:lvl7pPr marL="3240407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7pPr>
            <a:lvl8pPr marL="3738931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8pPr>
            <a:lvl9pPr marL="4237455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ED34D8-1871-4892-ACD5-A5178A172F64}" type="slidenum">
              <a:rPr lang="de-CH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de-CH" altLang="de-DE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92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6147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itchFamily="34" charset="0"/>
            </a:endParaRPr>
          </a:p>
        </p:txBody>
      </p:sp>
      <p:sp>
        <p:nvSpPr>
          <p:cNvPr id="36147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1pPr>
            <a:lvl2pPr marL="748431" indent="-287859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2pPr>
            <a:lvl3pPr marL="1151432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3pPr>
            <a:lvl4pPr marL="1612005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4pPr>
            <a:lvl5pPr marL="2072577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5pPr>
            <a:lvl6pPr marL="2533150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6pPr>
            <a:lvl7pPr marL="2993722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7pPr>
            <a:lvl8pPr marL="3454296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8pPr>
            <a:lvl9pPr marL="3914868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42B375-FC28-4B8C-826B-C074792BE601}" type="slidenum">
              <a:rPr lang="de-CH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de-CH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581879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23702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00094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6966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itchFamily="34" charset="0"/>
            </a:endParaRPr>
          </a:p>
        </p:txBody>
      </p:sp>
      <p:sp>
        <p:nvSpPr>
          <p:cNvPr id="36966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1pPr>
            <a:lvl2pPr marL="748431" indent="-287859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2pPr>
            <a:lvl3pPr marL="1151432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3pPr>
            <a:lvl4pPr marL="1612005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4pPr>
            <a:lvl5pPr marL="2072577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5pPr>
            <a:lvl6pPr marL="2533150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6pPr>
            <a:lvl7pPr marL="2993722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7pPr>
            <a:lvl8pPr marL="3454296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8pPr>
            <a:lvl9pPr marL="3914868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1789AF-B893-44F0-997F-7D03D3317782}" type="slidenum">
              <a:rPr lang="de-CH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de-CH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706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itchFamily="34" charset="0"/>
            </a:endParaRPr>
          </a:p>
        </p:txBody>
      </p:sp>
      <p:sp>
        <p:nvSpPr>
          <p:cNvPr id="3706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1pPr>
            <a:lvl2pPr marL="748431" indent="-287859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2pPr>
            <a:lvl3pPr marL="1151432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3pPr>
            <a:lvl4pPr marL="1612005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4pPr>
            <a:lvl5pPr marL="2072577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5pPr>
            <a:lvl6pPr marL="2533150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6pPr>
            <a:lvl7pPr marL="2993722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7pPr>
            <a:lvl8pPr marL="3454296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8pPr>
            <a:lvl9pPr marL="3914868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E199CC-F4DA-488D-8CBD-1DD97C740702}" type="slidenum">
              <a:rPr lang="de-CH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de-CH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9" indent="-285726" defTabSz="9238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38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70" indent="-228581" defTabSz="9238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32" indent="-228581" defTabSz="9238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95" indent="-228581" defTabSz="923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3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3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84" indent="-228581" defTabSz="923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64998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7273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itchFamily="34" charset="0"/>
            </a:endParaRPr>
          </a:p>
        </p:txBody>
      </p:sp>
      <p:sp>
        <p:nvSpPr>
          <p:cNvPr id="37274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1pPr>
            <a:lvl2pPr marL="748431" indent="-287859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2pPr>
            <a:lvl3pPr marL="1151432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3pPr>
            <a:lvl4pPr marL="1612005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4pPr>
            <a:lvl5pPr marL="2072577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5pPr>
            <a:lvl6pPr marL="2533150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6pPr>
            <a:lvl7pPr marL="2993722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7pPr>
            <a:lvl8pPr marL="3454296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8pPr>
            <a:lvl9pPr marL="3914868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185B00-7C1D-49A2-A5E3-0A81C59F7AE0}" type="slidenum">
              <a:rPr lang="de-CH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de-CH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9" indent="-285726" defTabSz="9238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38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70" indent="-228581" defTabSz="9238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32" indent="-228581" defTabSz="9238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95" indent="-228581" defTabSz="923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3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3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84" indent="-228581" defTabSz="923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362204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7581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itchFamily="34" charset="0"/>
            </a:endParaRPr>
          </a:p>
        </p:txBody>
      </p:sp>
      <p:sp>
        <p:nvSpPr>
          <p:cNvPr id="37581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1pPr>
            <a:lvl2pPr marL="810102" indent="-311578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2pPr>
            <a:lvl3pPr marL="1246310" indent="-249262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3pPr>
            <a:lvl4pPr marL="1744835" indent="-249262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4pPr>
            <a:lvl5pPr marL="2243358" indent="-249262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5pPr>
            <a:lvl6pPr marL="2741883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6pPr>
            <a:lvl7pPr marL="3240407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7pPr>
            <a:lvl8pPr marL="3738931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8pPr>
            <a:lvl9pPr marL="4237455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88025E-2F25-42AB-9D25-BB19B15C840A}" type="slidenum">
              <a:rPr lang="de-CH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de-CH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76765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5430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itchFamily="34" charset="0"/>
            </a:endParaRPr>
          </a:p>
        </p:txBody>
      </p:sp>
      <p:sp>
        <p:nvSpPr>
          <p:cNvPr id="35430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1pPr>
            <a:lvl2pPr marL="810102" indent="-311578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2pPr>
            <a:lvl3pPr marL="1246310" indent="-249262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3pPr>
            <a:lvl4pPr marL="1744835" indent="-249262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4pPr>
            <a:lvl5pPr marL="2243358" indent="-249262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5pPr>
            <a:lvl6pPr marL="2741883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6pPr>
            <a:lvl7pPr marL="3240407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7pPr>
            <a:lvl8pPr marL="3738931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8pPr>
            <a:lvl9pPr marL="4237455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4E394C-FE2B-47AB-8421-3B0BD94736A3}" type="slidenum">
              <a:rPr lang="de-CH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de-CH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358537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6249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itchFamily="34" charset="0"/>
            </a:endParaRPr>
          </a:p>
        </p:txBody>
      </p:sp>
      <p:sp>
        <p:nvSpPr>
          <p:cNvPr id="36250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1pPr>
            <a:lvl2pPr marL="810102" indent="-311578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2pPr>
            <a:lvl3pPr marL="1246310" indent="-249262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3pPr>
            <a:lvl4pPr marL="1744835" indent="-249262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4pPr>
            <a:lvl5pPr marL="2243358" indent="-249262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5pPr>
            <a:lvl6pPr marL="2741883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6pPr>
            <a:lvl7pPr marL="3240407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7pPr>
            <a:lvl8pPr marL="3738931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8pPr>
            <a:lvl9pPr marL="4237455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C9DD91-B17E-4E78-ACB0-5C156A490EAF}" type="slidenum">
              <a:rPr lang="de-CH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de-CH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6557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itchFamily="34" charset="0"/>
            </a:endParaRPr>
          </a:p>
        </p:txBody>
      </p:sp>
      <p:sp>
        <p:nvSpPr>
          <p:cNvPr id="36557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1pPr>
            <a:lvl2pPr marL="810102" indent="-311578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2pPr>
            <a:lvl3pPr marL="1246310" indent="-249262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3pPr>
            <a:lvl4pPr marL="1744835" indent="-249262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4pPr>
            <a:lvl5pPr marL="2243358" indent="-249262" defTabSz="10074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5pPr>
            <a:lvl6pPr marL="2741883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6pPr>
            <a:lvl7pPr marL="3240407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7pPr>
            <a:lvl8pPr marL="3738931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8pPr>
            <a:lvl9pPr marL="4237455" indent="-249262" defTabSz="10074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836FDD-7C69-4C65-9C95-00B9DF12D644}" type="slidenum">
              <a:rPr lang="de-CH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de-CH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6454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itchFamily="34" charset="0"/>
            </a:endParaRPr>
          </a:p>
        </p:txBody>
      </p:sp>
      <p:sp>
        <p:nvSpPr>
          <p:cNvPr id="36454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1pPr>
            <a:lvl2pPr marL="748431" indent="-287859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2pPr>
            <a:lvl3pPr marL="1151432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3pPr>
            <a:lvl4pPr marL="1612005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4pPr>
            <a:lvl5pPr marL="2072577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5pPr>
            <a:lvl6pPr marL="2533150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6pPr>
            <a:lvl7pPr marL="2993722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7pPr>
            <a:lvl8pPr marL="3454296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8pPr>
            <a:lvl9pPr marL="3914868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AAE025-0C4F-46D1-924C-AEB456E6F2EE}" type="slidenum">
              <a:rPr lang="de-CH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de-CH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40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24739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41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691750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42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492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43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283864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44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273043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45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72601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46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14460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47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185923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9" indent="-285726" defTabSz="9238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38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70" indent="-228581" defTabSz="9238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32" indent="-228581" defTabSz="9238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95" indent="-228581" defTabSz="923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3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3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84" indent="-228581" defTabSz="923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48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796047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49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6111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236354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50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57339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252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3315" name="Rechteck 2252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331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8295B5-F514-4A39-A913-0EFF4F018A50}" type="slidenum">
              <a:rPr lang="de-CH" smtClean="0"/>
              <a:pPr eaLnBrk="1" hangingPunct="1"/>
              <a:t>51</a:t>
            </a:fld>
            <a:endParaRPr lang="de-CH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52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32203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55724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6726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itchFamily="34" charset="0"/>
            </a:endParaRPr>
          </a:p>
        </p:txBody>
      </p:sp>
      <p:sp>
        <p:nvSpPr>
          <p:cNvPr id="26726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1pPr>
            <a:lvl2pPr marL="748431" indent="-287859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2pPr>
            <a:lvl3pPr marL="1151432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3pPr>
            <a:lvl4pPr marL="1612005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4pPr>
            <a:lvl5pPr marL="2072577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5pPr>
            <a:lvl6pPr marL="2533150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6pPr>
            <a:lvl7pPr marL="2993722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7pPr>
            <a:lvl8pPr marL="3454296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8pPr>
            <a:lvl9pPr marL="3914868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7FCFA6-B1B0-48B2-9DE2-250FE7110BCA}" type="slidenum">
              <a:rPr lang="de-CH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de-CH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68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itchFamily="34" charset="0"/>
            </a:endParaRPr>
          </a:p>
        </p:txBody>
      </p:sp>
      <p:sp>
        <p:nvSpPr>
          <p:cNvPr id="268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1pPr>
            <a:lvl2pPr marL="748431" indent="-287859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2pPr>
            <a:lvl3pPr marL="1151432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3pPr>
            <a:lvl4pPr marL="1612005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4pPr>
            <a:lvl5pPr marL="2072577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5pPr>
            <a:lvl6pPr marL="2533150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6pPr>
            <a:lvl7pPr marL="2993722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7pPr>
            <a:lvl8pPr marL="3454296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8pPr>
            <a:lvl9pPr marL="3914868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2FC7D4-2A20-47E4-B2BF-13D334D74117}" type="slidenum">
              <a:rPr lang="de-CH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de-CH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6931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itchFamily="34" charset="0"/>
            </a:endParaRPr>
          </a:p>
        </p:txBody>
      </p:sp>
      <p:sp>
        <p:nvSpPr>
          <p:cNvPr id="26931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1pPr>
            <a:lvl2pPr marL="748431" indent="-287859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2pPr>
            <a:lvl3pPr marL="1151432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3pPr>
            <a:lvl4pPr marL="1612005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4pPr>
            <a:lvl5pPr marL="2072577" indent="-230286" defTabSz="93074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5pPr>
            <a:lvl6pPr marL="2533150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6pPr>
            <a:lvl7pPr marL="2993722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7pPr>
            <a:lvl8pPr marL="3454296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8pPr>
            <a:lvl9pPr marL="3914868" indent="-230286" defTabSz="930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DBE054-D79D-4A8E-850A-261B1EBA874F}" type="slidenum">
              <a:rPr lang="de-CH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de-CH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drje49@gmail.com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htec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73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evisana AG JPEG (mittelgross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el 6145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7812087" cy="1470025"/>
          </a:xfrm>
        </p:spPr>
        <p:txBody>
          <a:bodyPr/>
          <a:lstStyle>
            <a:lvl1pPr>
              <a:defRPr sz="26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Titelmasterformat durch Klicken bearbeiten</a:t>
            </a:r>
            <a:endParaRPr lang="de-DE" dirty="0"/>
          </a:p>
        </p:txBody>
      </p:sp>
      <p:sp>
        <p:nvSpPr>
          <p:cNvPr id="6147" name="Untertitel 6146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189288"/>
            <a:ext cx="7850187" cy="175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13777F4-FDFE-4672-87A9-D0B54A58BA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584" y="6593401"/>
            <a:ext cx="741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 ¦ www.ever.ch ¦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drje49@gmail.com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¦ CH-9100 Herisau</a:t>
            </a:r>
          </a:p>
        </p:txBody>
      </p:sp>
    </p:spTree>
    <p:extLst>
      <p:ext uri="{BB962C8B-B14F-4D97-AF65-F5344CB8AC3E}">
        <p14:creationId xmlns:p14="http://schemas.microsoft.com/office/powerpoint/2010/main" val="28224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7088" y="908720"/>
            <a:ext cx="7859712" cy="5689600"/>
          </a:xfrm>
        </p:spPr>
        <p:txBody>
          <a:bodyPr rtlCol="0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306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rje49@gmail.com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chteck 10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026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-52388"/>
            <a:ext cx="6769100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Titel</a:t>
            </a:r>
          </a:p>
        </p:txBody>
      </p:sp>
      <p:sp>
        <p:nvSpPr>
          <p:cNvPr id="1028" name="Textplatzhalt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908050"/>
            <a:ext cx="78597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030" name="Textfeld 1029"/>
          <p:cNvSpPr txBox="1">
            <a:spLocks noChangeArrowheads="1"/>
          </p:cNvSpPr>
          <p:nvPr/>
        </p:nvSpPr>
        <p:spPr bwMode="auto">
          <a:xfrm>
            <a:off x="8280400" y="6629400"/>
            <a:ext cx="863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CH" sz="1200" b="1" dirty="0">
                <a:latin typeface="Calibri" panose="020F0502020204030204" pitchFamily="34" charset="0"/>
                <a:cs typeface="Calibri" panose="020F0502020204030204" pitchFamily="34" charset="0"/>
              </a:rPr>
              <a:t>Folie</a:t>
            </a:r>
            <a:r>
              <a:rPr lang="de-CH" sz="800" b="1" dirty="0"/>
              <a:t> </a:t>
            </a:r>
            <a:fld id="{F1F29FF0-4833-4731-910D-BB0EEB60E82D}" type="slidenum">
              <a:rPr lang="de-CH" sz="1200" b="1" smtClean="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defRPr/>
              </a:pPr>
              <a:t>‹Nr.›</a:t>
            </a:fld>
            <a:endParaRPr lang="de-CH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1" name="Picture 7" descr="Sevisana AG JPEG (mittelgross)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DA233A4-5C63-450F-A6FE-0C1154E9C3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088" y="6596469"/>
            <a:ext cx="741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 ¦ www.ever.ch ¦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drje49@gmail.com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¦ CH-9100 Herisau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</p:sldLayoutIdLst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5pPr>
      <a:lvl6pPr marL="4572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20000"/>
        </a:spcAft>
        <a:buClr>
          <a:srgbClr val="6699CC"/>
        </a:buClr>
        <a:buFont typeface="Times New Roman" pitchFamily="18" charset="0"/>
        <a:buChar char="»"/>
        <a:defRPr sz="2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armawiki.ch/wiki/index.php?wiki=Litramin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.ch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rm 2049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dirty="0"/>
              <a:t>Adipositas - Kleine und grosse Helfer</a:t>
            </a:r>
            <a:endParaRPr lang="de-DE" dirty="0"/>
          </a:p>
        </p:txBody>
      </p:sp>
      <p:sp>
        <p:nvSpPr>
          <p:cNvPr id="4099" name="Form 2050"/>
          <p:cNvSpPr>
            <a:spLocks noGrp="1" noChangeArrowheads="1"/>
          </p:cNvSpPr>
          <p:nvPr>
            <p:ph type="subTitle" idx="1"/>
          </p:nvPr>
        </p:nvSpPr>
        <p:spPr>
          <a:xfrm>
            <a:off x="1074630" y="4077072"/>
            <a:ext cx="4537124" cy="2039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altLang="de-DE" sz="2000" dirty="0"/>
              <a:t>Dr. med. Dr. scient. med. Jürg Eichhorn</a:t>
            </a:r>
          </a:p>
          <a:p>
            <a:pPr>
              <a:lnSpc>
                <a:spcPct val="90000"/>
              </a:lnSpc>
            </a:pPr>
            <a:endParaRPr lang="de-CH" altLang="de-DE" sz="2000" dirty="0"/>
          </a:p>
          <a:p>
            <a:pPr>
              <a:lnSpc>
                <a:spcPct val="90000"/>
              </a:lnSpc>
            </a:pPr>
            <a:r>
              <a:rPr lang="de-CH" altLang="de-DE" sz="2000" dirty="0"/>
              <a:t>CH-9100 Herisau</a:t>
            </a:r>
          </a:p>
          <a:p>
            <a:pPr>
              <a:lnSpc>
                <a:spcPct val="90000"/>
              </a:lnSpc>
            </a:pPr>
            <a:r>
              <a:rPr lang="de-CH" altLang="de-DE" sz="2000" dirty="0"/>
              <a:t>drje49@gmail.com</a:t>
            </a:r>
          </a:p>
          <a:p>
            <a:pPr>
              <a:lnSpc>
                <a:spcPct val="90000"/>
              </a:lnSpc>
            </a:pPr>
            <a:r>
              <a:rPr lang="de-CH" altLang="de-DE" sz="2000" dirty="0"/>
              <a:t>www.ever.ch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FE93453-B78D-6695-8C30-7F3510F374B2}"/>
              </a:ext>
            </a:extLst>
          </p:cNvPr>
          <p:cNvSpPr txBox="1"/>
          <p:nvPr/>
        </p:nvSpPr>
        <p:spPr>
          <a:xfrm flipH="1">
            <a:off x="1058268" y="669206"/>
            <a:ext cx="1250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/>
              <a:t>Version: 13. April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latente Dopaminmangel</a:t>
            </a:r>
          </a:p>
        </p:txBody>
      </p:sp>
      <p:sp>
        <p:nvSpPr>
          <p:cNvPr id="8192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036817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Ginseng kräftigt die Dopaminaktivität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Für die naturgemässe Förderung der Dopaminaktivität darf eine uralte Heilpflanze nicht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ausser Achtsamkeit bleiben: Der Ginseng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Die sorgfältig erforschten, guten Wirkungen der Ginsengwurzel auf die Lebens- und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Immunaktivität beruhen nicht zuletzt auf der Kräftigung der körpereigenen Dopaminaktivität </a:t>
            </a:r>
          </a:p>
          <a:p>
            <a:pPr marL="0" indent="0">
              <a:buFont typeface="Times New Roman" pitchFamily="18" charset="0"/>
              <a:buNone/>
            </a:pP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latente Dopaminmangel</a:t>
            </a:r>
          </a:p>
        </p:txBody>
      </p:sp>
      <p:sp>
        <p:nvSpPr>
          <p:cNvPr id="829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Für die Einregulierung optimaler Dopaminspiegel sind Lebensaktivität und Gesundheit ausserordentlich wichtig. Hilfreich dazu sind uralte Kultur-, Geistes- und Gesundheitspraktiken: 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Aufgehen im Tun und Erleben 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Einssein mit der Welt 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Meditation 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Freude an und aus Bewegung 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Fasten (möglichst in der Gruppe) 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„Mit dem Herzen denken - mit dem Verstand fühlen" (Th. Fontane) 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Dem Leben Sinn geben 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Bewegende Musik hören und selber musizieren - Ausdruckstanz 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Gefühle und Stimmungen nicht unterdrücken, sondern friedlich und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konstruktiv ausleben 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Reisen an Kraftorte und inspirierende harmonische Landschaften</a:t>
            </a: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Dopamin - Das Glückshormon</a:t>
            </a:r>
          </a:p>
        </p:txBody>
      </p:sp>
      <p:sp>
        <p:nvSpPr>
          <p:cNvPr id="8397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Casanovas Geheimwaffe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Dopamin wirkt direkt auf die Psyche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und ist bei Verliebten häufiger anzufinden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als bei Nichtverliebten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Dopamin bewirkt, dass ein Individuum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sich einer anderen Person gegenüber öffnet,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und zwar mehr, als dies normalerweise der Fall ist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Bei Dopaminüberschuss droht krankhafte Liebessucht </a:t>
            </a: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972" name="Picture 5" descr="7214f622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43" y="1989138"/>
            <a:ext cx="3313113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754063" y="6224588"/>
            <a:ext cx="76342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  <a:defRPr sz="22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 unbekannt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Entsäuerung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180834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Entsäuerung: Basenpulver nach Dr. Eichhorn:</a:t>
            </a:r>
          </a:p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    = Calcium, Magnesium, Kalium, Natrium (in Salzform)</a:t>
            </a:r>
          </a:p>
          <a:p>
            <a:pPr marL="0" indent="0">
              <a:buFont typeface="Times New Roman" pitchFamily="18" charset="0"/>
              <a:buNone/>
            </a:pPr>
            <a:endParaRPr lang="de-DE" sz="1800" b="1" dirty="0"/>
          </a:p>
          <a:p>
            <a:pPr marL="0" indent="0"/>
            <a:r>
              <a:rPr lang="de-CH" sz="1600" dirty="0"/>
              <a:t>   </a:t>
            </a:r>
            <a:r>
              <a:rPr lang="de-DE" sz="1600" dirty="0"/>
              <a:t>Befindlichkeitsverbesserungen:</a:t>
            </a:r>
            <a:br>
              <a:rPr lang="de-DE" sz="1600" dirty="0"/>
            </a:br>
            <a:r>
              <a:rPr lang="de-DE" sz="1600" dirty="0"/>
              <a:t>         Druck- und Völlegefühl im Bauchraum, Gelenk- und Gliederschmerzen,   </a:t>
            </a:r>
            <a:br>
              <a:rPr lang="de-DE" sz="1600" dirty="0"/>
            </a:br>
            <a:r>
              <a:rPr lang="de-DE" sz="1600" dirty="0"/>
              <a:t>         Muskelverspannungen, Herzklopfen, Herzjagen, Schlafstörungen, </a:t>
            </a:r>
            <a:br>
              <a:rPr lang="de-DE" sz="1600" dirty="0"/>
            </a:br>
            <a:r>
              <a:rPr lang="de-DE" sz="1600" dirty="0"/>
              <a:t>         Konzentrationsstörungen, Juckreiz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  Verbesserung von Blutwerten:</a:t>
            </a:r>
            <a:br>
              <a:rPr lang="de-DE" sz="1600" dirty="0"/>
            </a:br>
            <a:r>
              <a:rPr lang="de-DE" sz="1600" dirty="0"/>
              <a:t>         Verringerung der Blutsenkungsgeschwindigkeit (Entzündungszeichen)</a:t>
            </a:r>
            <a:br>
              <a:rPr lang="de-DE" sz="1600" dirty="0"/>
            </a:br>
            <a:r>
              <a:rPr lang="de-DE" sz="1600" dirty="0"/>
              <a:t>         Verringerung des Natriums, Verringerung des Gesamteiweisses, Verringerung des </a:t>
            </a:r>
            <a:br>
              <a:rPr lang="de-DE" sz="1600" dirty="0"/>
            </a:br>
            <a:r>
              <a:rPr lang="de-DE" sz="1600" dirty="0"/>
              <a:t>         Cholesterins</a:t>
            </a:r>
            <a:br>
              <a:rPr lang="de-DE" sz="1600" dirty="0"/>
            </a:br>
            <a:r>
              <a:rPr lang="de-DE" sz="1600" dirty="0"/>
              <a:t>         Damit Verbesserung der Fliessfähigkeit des Blutes und bessere Sauerstoffversorgung </a:t>
            </a:r>
            <a:br>
              <a:rPr lang="de-DE" sz="1600" dirty="0"/>
            </a:br>
            <a:r>
              <a:rPr lang="de-DE" sz="1600" dirty="0"/>
              <a:t>         aller Körpergewebe: Risikosenkung für Herzinfarkt und Hirnschlag, Blutdrucksenkung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  Basenpulver während Fasten:</a:t>
            </a:r>
            <a:br>
              <a:rPr lang="de-DE" sz="1600" dirty="0"/>
            </a:br>
            <a:r>
              <a:rPr lang="de-DE" sz="1600" dirty="0"/>
              <a:t>        Deutliche Abnahme der Fastenbeschwerden (Kopfschmerzen etc.)</a:t>
            </a: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59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Ephedra</a:t>
            </a:r>
          </a:p>
        </p:txBody>
      </p:sp>
      <p:sp>
        <p:nvSpPr>
          <p:cNvPr id="16998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180833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Ephedra Kraut - Meerträubel - Ma Huang - Mexikanischer Tee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Amphetaminähnliche Wirkung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Pflanzlicher Ecstasy-Ersatz, Aufputschmittel!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Sympathomimetische Wirkung: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Verengung der Gefässe, Stimulierung des  Kreislaufs, Steigerung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des Blutdrucks und Dämpfung des Appetits 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Ephedra-Kraut wird oft in Kombination mit Coffein im Internet als Schlankheitsmittel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beworben und zur Leistungssteigerung in verschiedensten Sportstudios angeboten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Ephedra regt die Thermogenese an, sprich die Umwandlung von Fettkalorien in Wärme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Die Kombination aus Ephedra-Alkaloiden und Coffein führt aufgrund synergistischer Effekte zu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einer Verstärkung der Wirkungen und Nebenwirkungen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Wegen dem erheblichen Nebenwirkungspotenzial wird von der Einnahme abgeraten</a:t>
            </a:r>
          </a:p>
          <a:p>
            <a:pPr marL="0" indent="0">
              <a:buFont typeface="Times New Roman" pitchFamily="18" charset="0"/>
              <a:buNone/>
            </a:pP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DE" dirty="0"/>
              <a:t>Fenugreek - Glucose Regler </a:t>
            </a:r>
            <a:endParaRPr lang="de-CH" dirty="0"/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108825" cy="5027513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Fenugreek - Bockshornklee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DE" sz="1600" dirty="0"/>
              <a:t>  Bockshornkleesamen bewirken nachweislich eine Senkung des Blutzuckers und des LDL-</a:t>
            </a:r>
            <a:br>
              <a:rPr lang="de-DE" sz="1600" dirty="0"/>
            </a:br>
            <a:r>
              <a:rPr lang="de-DE" sz="1600" dirty="0"/>
              <a:t>    Cholesterins</a:t>
            </a:r>
          </a:p>
          <a:p>
            <a:pPr marL="0" indent="0"/>
            <a:r>
              <a:rPr lang="de-DE" sz="1600" dirty="0"/>
              <a:t>  Enthalten auch Diosgenin, welchem eine schützende Wirkung vor Dickdarmkrebs </a:t>
            </a:r>
            <a:br>
              <a:rPr lang="de-DE" sz="1600" dirty="0"/>
            </a:br>
            <a:r>
              <a:rPr lang="de-DE" sz="1600" dirty="0"/>
              <a:t>    nachgesagt wird und aus welchem grossindustriell das Hormon Progesteron gewonnen </a:t>
            </a:r>
            <a:br>
              <a:rPr lang="de-DE" sz="1600" dirty="0"/>
            </a:br>
            <a:r>
              <a:rPr lang="de-DE" sz="1600" dirty="0"/>
              <a:t>    wird</a:t>
            </a:r>
          </a:p>
          <a:p>
            <a:pPr marL="0" indent="0"/>
            <a:r>
              <a:rPr lang="de-DE" sz="1600" dirty="0"/>
              <a:t>  Vielfältige Verwendung, z.B. als Gewürz, Bestandteil des Currypulvers</a:t>
            </a:r>
          </a:p>
          <a:p>
            <a:pPr marL="0" indent="0"/>
            <a:r>
              <a:rPr lang="de-DE" sz="1600" dirty="0"/>
              <a:t>  Angesichts der positiven Wirkung von Bockshornklee auf FBS, Hämoglobin, HbA1C, BMI,  </a:t>
            </a:r>
            <a:br>
              <a:rPr lang="de-DE" sz="1600" dirty="0"/>
            </a:br>
            <a:r>
              <a:rPr lang="de-DE" sz="1600" dirty="0"/>
              <a:t>    Taillenumfang, Blutdruck und Lebensqualität kann er zur Blutzuckerkontrolle bei </a:t>
            </a:r>
            <a:br>
              <a:rPr lang="de-DE" sz="1600" dirty="0"/>
            </a:br>
            <a:r>
              <a:rPr lang="de-DE" sz="1600" dirty="0"/>
              <a:t>    Diabetikern empfohlen werden. Studie 2019. Quelle s. unten</a:t>
            </a:r>
          </a:p>
          <a:p>
            <a:pPr marL="0" indent="0"/>
            <a:r>
              <a:rPr lang="de-DE" sz="1600" dirty="0"/>
              <a:t>  DIXA Bockshornkleesamen Tabletten 535 mg, 150 Stück</a:t>
            </a:r>
            <a:br>
              <a:rPr lang="de-DE" sz="1600" dirty="0"/>
            </a:br>
            <a:r>
              <a:rPr lang="de-DE" sz="1600" dirty="0"/>
              <a:t>    3 x täglich 4-6 Tabletten vor den Mahlzeiten</a:t>
            </a:r>
            <a:br>
              <a:rPr lang="de-DE" sz="1600" dirty="0"/>
            </a:br>
            <a:br>
              <a:rPr lang="de-DE" sz="1600" dirty="0"/>
            </a:br>
            <a:r>
              <a:rPr lang="de-DE" sz="1600" dirty="0"/>
              <a:t>   </a:t>
            </a:r>
            <a:br>
              <a:rPr lang="de-DE" sz="1600" dirty="0"/>
            </a:b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      </a:t>
            </a:r>
            <a:br>
              <a:rPr lang="de-DE" sz="1600" dirty="0"/>
            </a:b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DBC7357-10B6-5355-12CE-1E7CD4665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341" y="6267192"/>
            <a:ext cx="55793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https://www.ncbi.nlm.nih.gov/pmc/articles/PMC8344183/ </a:t>
            </a:r>
          </a:p>
        </p:txBody>
      </p:sp>
    </p:spTree>
    <p:extLst>
      <p:ext uri="{BB962C8B-B14F-4D97-AF65-F5344CB8AC3E}">
        <p14:creationId xmlns:p14="http://schemas.microsoft.com/office/powerpoint/2010/main" val="3180726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Feigenkaktus - Fettausscheider</a:t>
            </a:r>
          </a:p>
        </p:txBody>
      </p:sp>
      <p:sp>
        <p:nvSpPr>
          <p:cNvPr id="17101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099521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Feigenkaktus Hoodia gardinii - Opuntia ficus-indica 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Vor dem Essen ein Stückchen des bitteren Marks in den Mund nehmen und gut   </a:t>
            </a:r>
            <a:b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durchkauen soll angeblich den Hunger vertreiben</a:t>
            </a:r>
          </a:p>
          <a:p>
            <a:pPr marL="0" indent="0"/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Resultate einer Studie belegen die Wirksamkeit des Faserkomplexes Litramine von </a:t>
            </a:r>
            <a:b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Opuntia ficus-indica im Zusammenhang mit fettreichen Mahlzeiten</a:t>
            </a:r>
          </a:p>
          <a:p>
            <a:pPr marL="0" indent="0"/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Litramine: Hohe Bindungsaffinität für Fette</a:t>
            </a:r>
          </a:p>
          <a:p>
            <a:pPr marL="0" indent="0"/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Unterstützt die Senkung der Cholesterinwerte im Blut</a:t>
            </a:r>
          </a:p>
          <a:p>
            <a:pPr marL="0" indent="0"/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Weiter helfen Litramine den Appetit zu vermindern</a:t>
            </a:r>
            <a:b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indem die Magenentleerung verzögert wird</a:t>
            </a:r>
          </a:p>
          <a:p>
            <a:pPr marL="0" indent="0"/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Handelspräparat: </a:t>
            </a: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Liposinol-Biomed™</a:t>
            </a: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1012" name="Picture 5" descr="D:\Daten\Pictures\Feigenkaktus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83420"/>
            <a:ext cx="3024336" cy="226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3" name="Text Box 4"/>
          <p:cNvSpPr txBox="1">
            <a:spLocks noChangeArrowheads="1"/>
          </p:cNvSpPr>
          <p:nvPr/>
        </p:nvSpPr>
        <p:spPr bwMode="auto">
          <a:xfrm>
            <a:off x="1258888" y="6224588"/>
            <a:ext cx="76342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  <a:defRPr sz="22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 </a:t>
            </a: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http://www.pharmawiki.ch/wiki/index.php?wiki=Litramine</a:t>
            </a:r>
            <a:endParaRPr lang="en-US" altLang="de-DE" sz="1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https://medikamio.com/de-ch/medikamente/liposinol-biomed/pil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de-DE" sz="1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Fischöl EPA Pro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036817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Fischöl: SevisanaLine EPA-Pro: Lachsfrei und hoch gereinigt</a:t>
            </a:r>
          </a:p>
          <a:p>
            <a:pPr marL="0" indent="0">
              <a:buFont typeface="Times New Roman" pitchFamily="18" charset="0"/>
              <a:buNone/>
            </a:pP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Fischöl senkt Triglyceride (Blutfett), schützt die Gefässwand vor Arteriosklerose,     </a:t>
            </a:r>
            <a:br>
              <a:rPr lang="de-DE" sz="1600" dirty="0"/>
            </a:br>
            <a:r>
              <a:rPr lang="de-DE" sz="1600" dirty="0"/>
              <a:t>    verbessert messbar das Immunsystem und wirkt als Gegenspieler zur tierischen  </a:t>
            </a:r>
            <a:br>
              <a:rPr lang="de-DE" sz="1600" dirty="0"/>
            </a:br>
            <a:r>
              <a:rPr lang="de-DE" sz="1600" dirty="0"/>
              <a:t>    Arachidonsäure erst noch entzündungshemmend 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Fischöl hemmt die Blutplättchenverklumpung wie Aspirin und schützt vor Thrombosen 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Fischöl verbessert die Fliessfähigkeit des Blutes und entlastet das Herz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Fischöl wirkt antidepressiv und ist hilfreich bei Übergewicht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Fischöl fördert die Hirnentwicklung und die Lernfähigkeit bei Kleinkindern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  Fischöl wirkt antimikrobiell (Terpene)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Fischöl konsumierende Schwangere gebären gescheitere Kinder</a:t>
            </a: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04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Fischöl EPA Pro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Fischöl: Wichtig bei Übergewicht (häufig Gefässprobleme)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Die Wirksamkeit von Omega-3-Fettsäuren (Fischöl) ist durch eine Vielzahl klinischer  </a:t>
            </a:r>
            <a:br>
              <a:rPr lang="de-DE" sz="1600" dirty="0"/>
            </a:br>
            <a:r>
              <a:rPr lang="de-DE" sz="1600" dirty="0"/>
              <a:t>    Studien bestätigt 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  Die umfangreichste war wohl die viel beachtete GISSI - Studie mit über 11`000 </a:t>
            </a:r>
            <a:br>
              <a:rPr lang="de-DE" sz="1600" dirty="0"/>
            </a:br>
            <a:r>
              <a:rPr lang="de-DE" sz="1600" dirty="0"/>
              <a:t>    Teilnehmern: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  Nach dreieinhalb Jahren täglicher Einnahme von 850 mg Fischöl pro Tag konnte die </a:t>
            </a:r>
            <a:br>
              <a:rPr lang="de-DE" sz="1600" dirty="0"/>
            </a:br>
            <a:r>
              <a:rPr lang="de-DE" sz="1600" dirty="0"/>
              <a:t>    Gesamtsterblichkeit um 20%, das Risiko für Herz- Kreislauftod sogar um 45% verringert  </a:t>
            </a:r>
            <a:br>
              <a:rPr lang="de-DE" sz="1600" dirty="0"/>
            </a:br>
            <a:r>
              <a:rPr lang="de-DE" sz="1600" dirty="0"/>
              <a:t>    werden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Ein dicker Bauch ist ein Entzündungsherd. Hier werden etliche entzündungsfördernde </a:t>
            </a:r>
            <a:br>
              <a:rPr lang="de-DE" sz="1600" dirty="0"/>
            </a:br>
            <a:r>
              <a:rPr lang="de-DE" sz="1600" dirty="0"/>
              <a:t>    Hormone produziert </a:t>
            </a:r>
            <a:r>
              <a:rPr lang="de-DE" sz="1600" dirty="0">
                <a:sym typeface="Wingdings" panose="05000000000000000000" pitchFamily="2" charset="2"/>
              </a:rPr>
              <a:t> Fischöl wirkt entzündungshemmend!</a:t>
            </a:r>
            <a:r>
              <a:rPr lang="de-DE" sz="1600" dirty="0"/>
              <a:t> </a:t>
            </a: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56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6515124" cy="457200"/>
          </a:xfrm>
        </p:spPr>
        <p:txBody>
          <a:bodyPr wrap="square"/>
          <a:lstStyle/>
          <a:p>
            <a:r>
              <a:rPr lang="de-CH" dirty="0"/>
              <a:t>GranuVital „Fit&amp;Schlank“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Granuvital «Fit&amp;Schlank» mit Garcinia Cambogia, Guar und Carnitin</a:t>
            </a:r>
          </a:p>
          <a:p>
            <a:pPr marL="0" indent="0">
              <a:buFont typeface="Times New Roman" pitchFamily="18" charset="0"/>
              <a:buNone/>
            </a:pPr>
            <a:endParaRPr lang="de-DE" sz="1800" b="1" dirty="0"/>
          </a:p>
          <a:p>
            <a:pPr marL="0" indent="0"/>
            <a:r>
              <a:rPr lang="de-CH" sz="1600" dirty="0"/>
              <a:t>  Optimale Verteilungsform im Körper</a:t>
            </a:r>
          </a:p>
          <a:p>
            <a:pPr marL="0" indent="0"/>
            <a:r>
              <a:rPr lang="de-CH" sz="1600" dirty="0"/>
              <a:t>  Verzögerte Aufnahme über Stunden</a:t>
            </a:r>
          </a:p>
          <a:p>
            <a:pPr marL="0" indent="0"/>
            <a:r>
              <a:rPr lang="de-CH" sz="1600" dirty="0"/>
              <a:t>  E</a:t>
            </a:r>
            <a:r>
              <a:rPr lang="de-CH" sz="1600" dirty="0">
                <a:ea typeface="Calibri" panose="020F0502020204030204" pitchFamily="34" charset="0"/>
              </a:rPr>
              <a:t>nthält Garcinia Cambogia, Carnitin, Guar, Vitamine, Spurenelemente, Mineralien, </a:t>
            </a:r>
            <a:br>
              <a:rPr lang="de-CH" sz="1600" dirty="0">
                <a:ea typeface="Calibri" panose="020F0502020204030204" pitchFamily="34" charset="0"/>
              </a:rPr>
            </a:br>
            <a:r>
              <a:rPr lang="de-CH" sz="1600" dirty="0">
                <a:ea typeface="Calibri" panose="020F0502020204030204" pitchFamily="34" charset="0"/>
              </a:rPr>
              <a:t>    Zitrusbioflavonoide und Hydroxycitronensäure</a:t>
            </a: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2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rm 61441"/>
          <p:cNvSpPr>
            <a:spLocks noGrp="1" noChangeArrowheads="1"/>
          </p:cNvSpPr>
          <p:nvPr>
            <p:ph type="title"/>
          </p:nvPr>
        </p:nvSpPr>
        <p:spPr>
          <a:xfrm>
            <a:off x="865188" y="-26988"/>
            <a:ext cx="5867400" cy="601663"/>
          </a:xfrm>
        </p:spPr>
        <p:txBody>
          <a:bodyPr wrap="square"/>
          <a:lstStyle/>
          <a:p>
            <a:r>
              <a:rPr lang="de-CH" dirty="0"/>
              <a:t>Inhalt</a:t>
            </a:r>
          </a:p>
        </p:txBody>
      </p:sp>
      <p:sp>
        <p:nvSpPr>
          <p:cNvPr id="5123" name="Form 61442"/>
          <p:cNvSpPr>
            <a:spLocks noGrp="1" noChangeArrowheads="1"/>
          </p:cNvSpPr>
          <p:nvPr>
            <p:ph type="body" idx="1"/>
          </p:nvPr>
        </p:nvSpPr>
        <p:spPr>
          <a:xfrm>
            <a:off x="882750" y="836712"/>
            <a:ext cx="7859712" cy="5594052"/>
          </a:xfrm>
        </p:spPr>
        <p:txBody>
          <a:bodyPr/>
          <a:lstStyle/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Aminosäuren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Chitosan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DHEA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Dopamin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Entsäuerung: Basenpulver nach Dr. Eichhorn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Ephedra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Fenugreek - Bockshornklee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Fischöl EPA Pro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Fresskaktus Hoodia gardinii  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Granuvital „Fit&amp;Schlank“ nach Rezept Dr. Eichhorn: Garcinia Cambogia - Guar - Carnitin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Grüntee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Homöopathie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Hypokalorische Ernährung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Ketodiät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Konjugierte Linolsäure - CLA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MC-Fette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Medikamente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	Nahrungsfasern: Flohsamenschalen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Panda Grüntee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Peptid FM - Oligosaccharide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Resveratrol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Testosteron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			Wachstumshormon 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Weissbohnenextrakt 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sz="1000" dirty="0"/>
              <a:t>Einnahmeplan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55663" y="24805"/>
            <a:ext cx="5867400" cy="457200"/>
          </a:xfrm>
        </p:spPr>
        <p:txBody>
          <a:bodyPr wrap="square"/>
          <a:lstStyle/>
          <a:p>
            <a:r>
              <a:rPr lang="de-CH" dirty="0"/>
              <a:t>GranuVital „Fit&amp;Schlank“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Garcinia Cambogia - Die "Appetitbremse"</a:t>
            </a:r>
          </a:p>
          <a:p>
            <a:pPr marL="0" indent="0">
              <a:buFont typeface="Times New Roman" pitchFamily="18" charset="0"/>
              <a:buNone/>
            </a:pPr>
            <a:endParaRPr lang="de-DE" sz="1800" b="1" dirty="0"/>
          </a:p>
          <a:p>
            <a:pPr marL="0" indent="0"/>
            <a:r>
              <a:rPr lang="de-CH" sz="1600" dirty="0"/>
              <a:t>   </a:t>
            </a:r>
            <a:r>
              <a:rPr lang="de-DE" sz="1600" b="1" dirty="0"/>
              <a:t>Was ist Garcinia Cambogia?</a:t>
            </a:r>
            <a:br>
              <a:rPr lang="de-DE" sz="1600" dirty="0"/>
            </a:br>
            <a:r>
              <a:rPr lang="de-DE" sz="1600" dirty="0"/>
              <a:t>          Orangengrosse kürbisähnliche Frucht aus Indien-Südostasien</a:t>
            </a:r>
            <a:br>
              <a:rPr lang="de-DE" sz="1600" dirty="0"/>
            </a:br>
            <a:r>
              <a:rPr lang="de-DE" sz="1600" dirty="0"/>
              <a:t>          Wirkstoff aus der getrockneten Rinde = HCA (Hydroxy-Zitronensäure)</a:t>
            </a:r>
            <a:br>
              <a:rPr lang="de-DE" sz="1600" dirty="0"/>
            </a:br>
            <a:r>
              <a:rPr lang="de-DE" sz="1600" dirty="0"/>
              <a:t>          HCA = natürlicher Appetithemmer, blockiert Körperfetteinlagerung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  </a:t>
            </a:r>
            <a:r>
              <a:rPr lang="de-DE" sz="1600" b="1" dirty="0"/>
              <a:t>Wie wirkt Garcinia Cambogia - HCA?</a:t>
            </a:r>
            <a:br>
              <a:rPr lang="de-DE" sz="1600" dirty="0"/>
            </a:br>
            <a:r>
              <a:rPr lang="de-DE" sz="1600" dirty="0"/>
              <a:t>        Reduziert Appetit</a:t>
            </a:r>
            <a:br>
              <a:rPr lang="de-DE" sz="1600" dirty="0"/>
            </a:br>
            <a:r>
              <a:rPr lang="de-DE" sz="1600" dirty="0"/>
              <a:t>        Fördert Sättigungsgefühl</a:t>
            </a:r>
            <a:br>
              <a:rPr lang="de-DE" sz="1600" dirty="0"/>
            </a:br>
            <a:r>
              <a:rPr lang="de-DE" sz="1600" dirty="0"/>
              <a:t>        Blockiert Aufbau von Fetten aus 				Kohlenhydraten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Normalerweise werden Zuckerüberschüsse in Fett umgewandelt und gespeichert. Durch </a:t>
            </a:r>
            <a:br>
              <a:rPr lang="de-DE" sz="1600" dirty="0"/>
            </a:br>
            <a:r>
              <a:rPr lang="de-DE" sz="1600" dirty="0"/>
              <a:t>    die Einnahme von Garcinia-HCA wird nun die Fetteinlagerung aus Zuckerüberschüssen </a:t>
            </a:r>
            <a:br>
              <a:rPr lang="de-DE" sz="1600" dirty="0"/>
            </a:br>
            <a:r>
              <a:rPr lang="de-DE" sz="1600" dirty="0"/>
              <a:t>    eingeschränkt und so der Fettabbau angeregt.</a:t>
            </a:r>
            <a:br>
              <a:rPr lang="de-DE" sz="1600" dirty="0"/>
            </a:br>
            <a:r>
              <a:rPr lang="de-DE" sz="1600" dirty="0"/>
              <a:t>    In der Literatur finden sich Hinweise auf eine verstärkte Wirkung in Kombination mit</a:t>
            </a:r>
            <a:br>
              <a:rPr lang="de-DE" sz="1600" dirty="0"/>
            </a:br>
            <a:r>
              <a:rPr lang="de-DE" sz="1600" dirty="0"/>
              <a:t>    L-Carnitin</a:t>
            </a: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98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GranuVital „Fit&amp;Schlank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Garcinia Cambogia - Hemmt Süssgelüste</a:t>
            </a:r>
          </a:p>
          <a:p>
            <a:pPr marL="0" indent="0">
              <a:buFont typeface="Times New Roman" pitchFamily="18" charset="0"/>
              <a:buNone/>
            </a:pPr>
            <a:endParaRPr lang="de-DE" sz="1800" b="1" dirty="0"/>
          </a:p>
          <a:p>
            <a:pPr marL="0" indent="0"/>
            <a:r>
              <a:rPr lang="de-CH" sz="1600" dirty="0"/>
              <a:t>   </a:t>
            </a:r>
            <a:r>
              <a:rPr lang="de-DE" sz="1600" b="1" dirty="0"/>
              <a:t>In der ayurvedischen Medizin wohlbekannt:</a:t>
            </a:r>
            <a:br>
              <a:rPr lang="de-DE" sz="1600" dirty="0"/>
            </a:br>
            <a:r>
              <a:rPr lang="de-DE" sz="1600" dirty="0"/>
              <a:t>         Garcinia-Cambogia ist Hauptbestandteil des indischen Currys. Curry ist eine Mischung     </a:t>
            </a:r>
            <a:br>
              <a:rPr lang="de-DE" sz="1600" dirty="0"/>
            </a:br>
            <a:r>
              <a:rPr lang="de-DE" sz="1600" dirty="0"/>
              <a:t>         von verschiedenen Gewürzen (ca. 50 einzelne Gewürze) </a:t>
            </a:r>
            <a:br>
              <a:rPr lang="de-DE" sz="1600" dirty="0"/>
            </a:br>
            <a:r>
              <a:rPr lang="de-DE" sz="1600" dirty="0"/>
              <a:t>         Die ayurvedische Medizin kennt Garcinia Cambogia als Appetitzügler und zur </a:t>
            </a:r>
            <a:br>
              <a:rPr lang="de-DE" sz="1600" dirty="0"/>
            </a:br>
            <a:r>
              <a:rPr lang="de-DE" sz="1600" dirty="0"/>
              <a:t>         Unterstützung der Verdauung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  </a:t>
            </a:r>
            <a:r>
              <a:rPr lang="de-DE" sz="1600" b="1" dirty="0"/>
              <a:t>Wichtig zu wissen:</a:t>
            </a:r>
            <a:br>
              <a:rPr lang="de-DE" sz="1600" dirty="0"/>
            </a:br>
            <a:r>
              <a:rPr lang="de-DE" sz="1600" dirty="0"/>
              <a:t>         Wird der Nachschub zu den Fettzellen unterbunden, geben sie das in ihnen </a:t>
            </a:r>
            <a:br>
              <a:rPr lang="de-DE" sz="1600" dirty="0"/>
            </a:br>
            <a:r>
              <a:rPr lang="de-DE" sz="1600" dirty="0"/>
              <a:t>         gespeicherte Fett kontinuierlich zur Energieproduktion frei: </a:t>
            </a:r>
            <a:br>
              <a:rPr lang="de-DE" sz="1600" dirty="0"/>
            </a:br>
            <a:r>
              <a:rPr lang="de-DE" sz="1600" dirty="0"/>
              <a:t>         Die Fettzellen „schrumpfen sich gesund“</a:t>
            </a:r>
          </a:p>
          <a:p>
            <a:pPr marL="0" indent="0"/>
            <a:endParaRPr lang="de-DE" sz="1600" dirty="0"/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24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Garcinia Cambogia</a:t>
            </a:r>
          </a:p>
        </p:txBody>
      </p:sp>
      <p:sp>
        <p:nvSpPr>
          <p:cNvPr id="16896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180834" cy="553085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Garcinia Cambogia - Malabar-Tamarinde oder Indischer Kürbis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Zusammenfassung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Ein besonderer Wirkstoff in der Fruchtschale von Garcinia Cambogia, die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Hydroxycitronensäure - HCA - verlangsamt bei überschüssiger Kalorienzufuhr die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Fettsäurebiosynthese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Bei überschüssiger Kalorienzufuhr werden nicht benötigte Energieäquivalente, z.B. Zucker, in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Fett umgewandelt. Dieser Stoffwechselschritt wird durch HCA gehemmt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Des Weiteren wurden appetitzügelnde Effekte durch ein sich schneller einsetzendes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Sättigungsgefühl beobachtet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Verschiedene Versuche belegen, dass eine regelmässiger Einnahme von HCA zu einer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Reduktion der Nahrungsaufnahme und damit zu einer Gewichtsabnahme führt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Niedrigere Blutzucker- und Lipidwerte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HCA gilt als natürliche, nebenwirkungsfreie und sehr wirksame Substanz zur    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Gewichtskontrolle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«</a:t>
            </a: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GanuVital Fit&amp;Schlank SevisanaLine»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enthält Garcinia cambogia, Guar, 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Grünteeextrakt und Carnitin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GranuVital „Fit&amp;Schlank</a:t>
            </a:r>
          </a:p>
        </p:txBody>
      </p:sp>
      <p:sp>
        <p:nvSpPr>
          <p:cNvPr id="16691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53085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Guar = gemahlener innerer Teil des Keimlings der Guarbohne</a:t>
            </a:r>
          </a:p>
          <a:p>
            <a:pPr marL="0" indent="0">
              <a:buFont typeface="Times New Roman" pitchFamily="18" charset="0"/>
              <a:buNone/>
            </a:pP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Der Hauptbestandteil ist Galakto-Mannan, ein Polysaccharid aus Mannose und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Galaktose, das vom Körper nicht verwertet werden kann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Sehr oft bewirkt die regelmässige Einnahme von Guar eine Gewichtsabnahme,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ohne dass eine spezielle Ernährungsform eingehalten wird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Guar-Präparate quellen im Darm auf, erzeugen ein Völlegefühl und führen zu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einem Sättigungsgefühl ohne Kalorienzufuhr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	Verzögerte Nahrungsaufnahme aus dem Darm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	Senkung des Cholesterins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	Verzögerung der Zuckeraufnahme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	Verminderter Insulinausstoss nach einer Mahlzeit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	Bindung von Nahrungsfett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«</a:t>
            </a: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GanuVital Fit&amp;Schlank SevisanaLine»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enthält Garcinia cambogia, Guar und Carnitin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Form 59393"/>
          <p:cNvSpPr>
            <a:spLocks noGrp="1" noChangeArrowheads="1"/>
          </p:cNvSpPr>
          <p:nvPr>
            <p:ph type="title"/>
          </p:nvPr>
        </p:nvSpPr>
        <p:spPr>
          <a:xfrm>
            <a:off x="827584" y="52017"/>
            <a:ext cx="7056784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Insulinspiegel nach 50 g Zucker - mit und ohne Guar</a:t>
            </a:r>
          </a:p>
        </p:txBody>
      </p:sp>
      <p:sp>
        <p:nvSpPr>
          <p:cNvPr id="16793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35038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Guar - ein pflanzlicher Schleimstoff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Beeinflusst Blutzucker- und Insulinspiegel positiv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Der stetige aber langsame Zuckerfluss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hält das Gehirn frisch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Langsam resorbierbare Kohlenhydrate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katalysieren die Fettverbrennung</a:t>
            </a:r>
          </a:p>
          <a:p>
            <a:pPr marL="0" indent="0">
              <a:buFont typeface="Times New Roman" pitchFamily="18" charset="0"/>
              <a:buNone/>
            </a:pP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  <a:defRPr sz="22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Hepart AG</a:t>
            </a:r>
          </a:p>
        </p:txBody>
      </p:sp>
      <p:pic>
        <p:nvPicPr>
          <p:cNvPr id="167941" name="Picture 4" descr="Guar Glucose Insul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73175"/>
            <a:ext cx="32829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2" name="Rechteck 1"/>
          <p:cNvSpPr>
            <a:spLocks noChangeArrowheads="1"/>
          </p:cNvSpPr>
          <p:nvPr/>
        </p:nvSpPr>
        <p:spPr bwMode="auto">
          <a:xfrm>
            <a:off x="3281363" y="4352925"/>
            <a:ext cx="126117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  <a:defRPr sz="22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Rote Kurve: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ohne Guar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Blaue Kurve: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 Guar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GranuVital „Fit&amp;Schlank nach Dr. Eichhorn</a:t>
            </a:r>
          </a:p>
        </p:txBody>
      </p:sp>
      <p:sp>
        <p:nvSpPr>
          <p:cNvPr id="16691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53085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Carnitin</a:t>
            </a:r>
          </a:p>
          <a:p>
            <a:pPr marL="0" indent="0">
              <a:buFont typeface="Times New Roman" pitchFamily="18" charset="0"/>
              <a:buNone/>
            </a:pP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Unser Körper kann selbst bis zu 300 mg L-Carnitin produzieren</a:t>
            </a:r>
          </a:p>
          <a:p>
            <a:pPr marL="0" indent="0"/>
            <a:r>
              <a:rPr lang="de-DE" altLang="de-DE" sz="1600" dirty="0">
                <a:ea typeface="Calibri" panose="020F0502020204030204" pitchFamily="34" charset="0"/>
              </a:rPr>
              <a:t>  </a:t>
            </a: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Carnitinreich: Schaf- und Lammfleisch</a:t>
            </a:r>
          </a:p>
          <a:p>
            <a:pPr marL="0" indent="0"/>
            <a:r>
              <a:rPr lang="de-DE" altLang="de-DE" sz="1600" dirty="0">
                <a:ea typeface="Calibri" panose="020F0502020204030204" pitchFamily="34" charset="0"/>
              </a:rPr>
              <a:t>  Zuständig insbesondere für die Energiegewinnung aus Fettsäuren:</a:t>
            </a:r>
            <a:br>
              <a:rPr lang="de-DE" altLang="de-DE" sz="1600" dirty="0">
                <a:ea typeface="Calibri" panose="020F0502020204030204" pitchFamily="34" charset="0"/>
              </a:rPr>
            </a:br>
            <a:r>
              <a:rPr lang="de-DE" altLang="de-DE" sz="1600" dirty="0">
                <a:ea typeface="Calibri" panose="020F0502020204030204" pitchFamily="34" charset="0"/>
              </a:rPr>
              <a:t>        Sorgt für die Einschleusung langkettiger Fettsäuren in die Mitochondrien (die </a:t>
            </a:r>
            <a:br>
              <a:rPr lang="de-DE" altLang="de-DE" sz="1600" dirty="0">
                <a:ea typeface="Calibri" panose="020F0502020204030204" pitchFamily="34" charset="0"/>
              </a:rPr>
            </a:br>
            <a:r>
              <a:rPr lang="de-DE" altLang="de-DE" sz="1600" dirty="0">
                <a:ea typeface="Calibri" panose="020F0502020204030204" pitchFamily="34" charset="0"/>
              </a:rPr>
              <a:t>        Kraftwerke der Zellen) wo sie dann zu Energie verbrannt werden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/>
            <a:r>
              <a:rPr lang="de-CH" altLang="de-DE" sz="1600" dirty="0">
                <a:ea typeface="Calibri" panose="020F0502020204030204" pitchFamily="34" charset="0"/>
              </a:rPr>
              <a:t> 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GanuVital Fit&amp;Schlank SevisanaLine»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enthält Garcinia Cambogia, Carnitin, Guar,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Vitamine, Spurenelemente, Mineralien, Zitrusbioflavonoide und Hydroxycitronensäure</a:t>
            </a: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66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Grüntee</a:t>
            </a:r>
          </a:p>
        </p:txBody>
      </p:sp>
      <p:sp>
        <p:nvSpPr>
          <p:cNvPr id="17305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Grüntee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Grüntee vor, zu und nach den Hauptmahlzeiten erhöht das Sättigungsgefühl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(Studie Universität Lund, Schweden) 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Es kommt auf den Einnahmezeitpunkt an: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Grüntee, getrunken, zum Essen, vermittelt während 2 Stunden ein Sättigungsgefühl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Eine Vergleichsgruppe, die nur Wasser erhielt: Höhere Verzehrmenge am Buffet!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«</a:t>
            </a: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GanuVital Fit&amp;Schlank SevisanaLine</a:t>
            </a:r>
            <a:b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Enthält Garcinia cambogia, Guar und Grünteeextrakt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2B725A1-C66E-39F5-832B-86AD71FF3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341" y="6267192"/>
            <a:ext cx="55793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Ajouré -  https://www.ajoure.de/lifestyle/ernaehrung/gruener-tee-abnehmen/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2D2180-6039-6757-D808-2F0B5DD27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028" y="3789040"/>
            <a:ext cx="3007943" cy="226207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DE" dirty="0"/>
              <a:t>Homöopathie</a:t>
            </a:r>
            <a:endParaRPr lang="de-CH" dirty="0"/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027513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Antimonium Crudum und Hypothalamus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DE" sz="1600" dirty="0"/>
              <a:t> Antimonium Crudum 9 CH, drei Kügelchen, eine Viertelstunde vor dem Essen</a:t>
            </a:r>
          </a:p>
          <a:p>
            <a:pPr marL="0" indent="0"/>
            <a:r>
              <a:rPr lang="de-DE" sz="1600" dirty="0"/>
              <a:t>  Bei mangelnder Ansprechbarkeit: Hypothalamus 9 CH abends 1 Ampulle,</a:t>
            </a:r>
            <a:br>
              <a:rPr lang="de-DE" sz="1600" dirty="0"/>
            </a:br>
            <a:r>
              <a:rPr lang="de-DE" sz="1600" dirty="0"/>
              <a:t>    anschliessend je nach Hunger 3 mal wöchentlich je 1 Ampulle</a:t>
            </a: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64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Hypokalorische Ernährung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Nur unter ärztlicher Überwachung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Empfohlen für Personen, die um mehr als 30% über ihrem gesunden Gewicht liegen</a:t>
            </a:r>
          </a:p>
          <a:p>
            <a:pPr marL="0" indent="0"/>
            <a:r>
              <a:rPr lang="de-DE" sz="1600" dirty="0"/>
              <a:t>  400-800 kcal pro Tag</a:t>
            </a:r>
          </a:p>
          <a:p>
            <a:pPr marL="0" indent="0"/>
            <a:r>
              <a:rPr lang="de-DE" sz="1600" dirty="0"/>
              <a:t>  Wenig Kohlenhydrate und viel Eiweiss</a:t>
            </a:r>
          </a:p>
          <a:p>
            <a:pPr marL="0" indent="0"/>
            <a:r>
              <a:rPr lang="de-DE" sz="1600" dirty="0"/>
              <a:t>  Verursacht Ketose</a:t>
            </a:r>
          </a:p>
          <a:p>
            <a:pPr marL="0" indent="0"/>
            <a:r>
              <a:rPr lang="de-DE" sz="1600" dirty="0"/>
              <a:t>  Vorsicht bei Gesundheitsrisiken wie Herzbeschwerden und Gallensteine</a:t>
            </a: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7055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Ketodiät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108825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Nur unter ärztlicher Überwachung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Empfohlen für Personen, die um mehr als 30% über ihrem Normalgewicht liegen</a:t>
            </a:r>
          </a:p>
          <a:p>
            <a:pPr marL="0" indent="0"/>
            <a:r>
              <a:rPr lang="de-DE" sz="1600" dirty="0"/>
              <a:t>  Ist eine Form der Low-Carb-Diät: Mit 20-50 Gramm Kohlenhydraten pro Tag extrem  </a:t>
            </a:r>
            <a:br>
              <a:rPr lang="de-DE" sz="1600" dirty="0"/>
            </a:br>
            <a:r>
              <a:rPr lang="de-DE" sz="1600" dirty="0"/>
              <a:t>    kohlenhydratarm, dafür fettreich und eine individuell angemessene Menge an Eiweiss</a:t>
            </a:r>
          </a:p>
          <a:p>
            <a:pPr marL="0" indent="0"/>
            <a:r>
              <a:rPr lang="de-DE" sz="1600" dirty="0"/>
              <a:t>  Durch den Kohlenhydratmangel verändert sich der Stoffwechsel und gerät in die sogenannte </a:t>
            </a:r>
            <a:br>
              <a:rPr lang="de-DE" sz="1600" dirty="0"/>
            </a:br>
            <a:r>
              <a:rPr lang="de-DE" sz="1600" dirty="0"/>
              <a:t>    Ketose </a:t>
            </a:r>
          </a:p>
          <a:p>
            <a:pPr marL="0" indent="0"/>
            <a:r>
              <a:rPr lang="de-DE" sz="1600" dirty="0"/>
              <a:t>  Vorsicht bei Gesundheitsrisiken wie Herzbeschwerden und Gallensteine</a:t>
            </a: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29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Aminosäuren</a:t>
            </a:r>
          </a:p>
        </p:txBody>
      </p:sp>
      <p:sp>
        <p:nvSpPr>
          <p:cNvPr id="18125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108825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Schlank durch Aminosäuren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Aminosäuren können eine ganzheitliche Adipositastherapie mit reichlich Bewegung wirksam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unterstützen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Förderung der Fettverbrennung und Zügelung des Appetits (Arginin, Ornithin, Lysin und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Phenylalanin)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Arginin, Ornithin und Lysin gelten als Stimulanzien des Wachstumshormons, das die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Fettmobilisierung und Fettverbrennung fördert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Phenylalanin stimuliert in der Darmschleimhaut die Produktion von Cholecystokinin: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Wirkt als Regulator von Hunger und Appetit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Die Bildung von Cholecystokinin in den Darmzellen löst die Weiterleitung eines Reizes an das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Gehirn aus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signalisiert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Sättigung und stoppt so eine weitere Nahrungsaufnahme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Weiterer Vorteil: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Ausgleich der Stickstoffbilanz, Vermeidung von Muskelabbau und dem ]o-]o-Effekt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«Amino Mix SevisanaLine»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enthält alle notwendigen essentiellen Aminosäuren</a:t>
            </a: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Konjugierte Linolsäure - CLA</a:t>
            </a:r>
          </a:p>
        </p:txBody>
      </p:sp>
      <p:sp>
        <p:nvSpPr>
          <p:cNvPr id="18227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108825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 - Modifizierte Form der Linolsäure, die in tierischen Fetten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CLA wird im Pansen von Rindern, Ziegen, Schafen und anderen Wiederkäuern aus Linolsäure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gebildet. Fleisch, Butter und Milch dieser Wiederkäuer weisen einen hohen CLA-Gehalt auf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Wissenschaftler gehen davon aus, dass wir über unsere Ernährung weitaus weniger CLA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aufnehmen als noch vor 30 Jahren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Schätzungen zufolge liegt die CLA-Zufuhr in Deutschland im Durchschnitt zwischen 300 und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430 mg pro Tag (Fritsche &amp; Steinhart, Z Lebensm Unters Forsch A 1998; 206:77-82)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In den USA ist die Zufuhr mittlerweile auf ca. 200 mg/Tag gesunken. Dieser Rückgang in der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CLA-Zufuhr ist nach Ansicht mancher Forscher einer der Gründe für die weltweit steigende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Zahl Übergewichtiger</a:t>
            </a:r>
          </a:p>
          <a:p>
            <a:pPr marL="0" indent="0"/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Konjugierte Linolsäure - CLA</a:t>
            </a: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8180834" cy="5027513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Weidehaltung bzw. Fütterung mit Grünfutter fördert die CLA-Bildung</a:t>
            </a:r>
            <a:b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DE" sz="1600" dirty="0"/>
              <a:t>  Stallfütterung mit Silage und Kraftfutter </a:t>
            </a:r>
            <a:r>
              <a:rPr lang="de-DE" sz="1600" dirty="0">
                <a:sym typeface="Wingdings" panose="05000000000000000000" pitchFamily="2" charset="2"/>
              </a:rPr>
              <a:t> Geringerer CLA-Gehalt</a:t>
            </a:r>
            <a:br>
              <a:rPr lang="de-DE" sz="1600" dirty="0">
                <a:sym typeface="Wingdings" panose="05000000000000000000" pitchFamily="2" charset="2"/>
              </a:rPr>
            </a:br>
            <a:r>
              <a:rPr lang="de-DE" sz="1600" dirty="0">
                <a:sym typeface="Wingdings" panose="05000000000000000000" pitchFamily="2" charset="2"/>
              </a:rPr>
              <a:t>                                                                              Fördert Übergewicht</a:t>
            </a:r>
            <a:b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b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b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DBC7357-10B6-5355-12CE-1E7CD4665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341" y="6267192"/>
            <a:ext cx="557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5021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Konjugierte Linolsäure - CLA</a:t>
            </a:r>
          </a:p>
        </p:txBody>
      </p:sp>
      <p:sp>
        <p:nvSpPr>
          <p:cNvPr id="18432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108825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Bisher scheint gesichert, dass CLA an zwei Punkten ansetzt: Am Fettgewebe, genauer, den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Fettzellen, dem Hauptdepot für Körperfett, und an den Zellen der Muskulatur, also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dort, wo das Fett verbrannt und in Energie umgesetzt wird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Klinische Studien und Laboruntersuchungen geben Hinweise darauf, dass CLA die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Körperfettmasse verringert, indem es die Einlagerung von Fett in die Fettzellen vermindert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und gleichzeitig die Fettverbrennung in den Muskelzellen erhöht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Andere Studien beweisen das Gegenteil: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In 14 von 16 Interventionsstudien an Menschen konnte kein signifikanter Effekt auf das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Körpergewicht festgestellt werden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Wie Daten aus 14 klinischen Studien übereinstimmend belegen, ist die empfohlene Zufuhr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von 3 g CLA für den Menschen wirksam und gut verträglich</a:t>
            </a:r>
          </a:p>
          <a:p>
            <a:pPr marL="0" indent="0"/>
            <a:r>
              <a:rPr lang="de-CH" altLang="de-DE" sz="1600" dirty="0"/>
              <a:t>  Insgesamt </a:t>
            </a:r>
            <a:r>
              <a:rPr lang="de-DE" altLang="de-DE" sz="1600" dirty="0"/>
              <a:t>reichen bislang die Beweise für die Wirksamkeit von CLA-Supplementen zur </a:t>
            </a:r>
            <a:br>
              <a:rPr lang="de-DE" altLang="de-DE" sz="1600" dirty="0"/>
            </a:br>
            <a:r>
              <a:rPr lang="de-DE" altLang="de-DE" sz="1600" dirty="0"/>
              <a:t>    Verringerung des Körperfettgehaltes und zur Gewichtsreduktion nicht aus</a:t>
            </a: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MCT Fette - Kein Übergewicht</a:t>
            </a: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180833" cy="5027513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MCT Fette = mittelkettige Fette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MCT - Das Fett, das nicht zu Übergewicht führt</a:t>
            </a:r>
          </a:p>
          <a:p>
            <a:pPr marL="0" indent="0"/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Eine achtwöchige, an der Karls-Universität Prag durchgeführte Studie (2 x 4 Wochen, Cross-</a:t>
            </a:r>
            <a:b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/>
              <a:t>    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over, blind), an der 35 weibliche Probanden teilnahmen, ergab, dass beim Verzehr MCT-</a:t>
            </a:r>
            <a:b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haltiger Lebensmittel im Vergleich zu LCT-haltigen (langkettigen Fettsäuren) mehr Kalorien </a:t>
            </a:r>
            <a:b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zugeführt werden können, ohne dass es zur Gewichtssteigerung kommt</a:t>
            </a:r>
          </a:p>
          <a:p>
            <a:pPr marL="0" indent="0"/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In der Studie zeigte sich zudem überraschenderweise, dass beim Austausch von LCT-Fetten </a:t>
            </a:r>
            <a:b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durch MCT-Fette der Energiebedarf steigt</a:t>
            </a:r>
          </a:p>
          <a:p>
            <a:pPr marL="0" indent="0"/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MCT-Fette sind demnach zur Vorbeugung von Übergewicht geeignet</a:t>
            </a:r>
          </a:p>
          <a:p>
            <a:pPr marL="0" indent="0"/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Es ist wahrscheinlich, dass der Einsatz von MCT-Fetten bei Übergewichtigen zu </a:t>
            </a:r>
            <a:b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einer Gewichtsreduktion führt</a:t>
            </a:r>
          </a:p>
          <a:p>
            <a:pPr marL="0" indent="0"/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MCT-Fette steigern die Fettverbrennung durch Anregung der Wärmebildung </a:t>
            </a:r>
            <a:b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(Thermogenese) und verhindern gleichzeitig die Anlagerung von Fettreserven</a:t>
            </a:r>
          </a:p>
          <a:p>
            <a:pPr marL="0" indent="0"/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BIO MCT C8 ÖL,  &gt;95% C8 CAPRYLSÄURE. 100% Kokos</a:t>
            </a:r>
            <a:b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1-2 Esslöffel (10-20g) Bio-C8-MCT-Öl in Kaffee, Smoothies oder Speisen geben. SD</a:t>
            </a:r>
            <a:b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b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b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05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Medikamente</a:t>
            </a:r>
          </a:p>
        </p:txBody>
      </p:sp>
      <p:sp>
        <p:nvSpPr>
          <p:cNvPr id="18739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53085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Pharmakotherapie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Amphetamine (Phenteramine)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Verlängern die Wirkung von Epinephrin and Norepinephrin im Hirn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Hemmen den Appetit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Nicht empfohlen als Langzeitanwendung (Abhängigkeit)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Sibutramine (Reductil)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Serotonin-Wiederaufnahmehemmer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Verstärkt Norepinephrine und Serotonin Aktivität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Verstärkt das Sättigungsgefühl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Erhöht die Thermogenese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Nicht empfohlen für Menschen mit Hypertonie</a:t>
            </a: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Orlistat (Xenical)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Hemmt die Fettresorption im Dünndarm (Lipasehemmer)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Bei fettreicher Ernährung unangenehme Nebenwirkungen (Durchfälle, Fettstühle,    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Darmkrämpfe)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Malabsorption von fettlöslichen Vitaminen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Vitaminsupplemente gegebenenfalls notwendig</a:t>
            </a:r>
          </a:p>
          <a:p>
            <a:pPr marL="0" indent="0">
              <a:buFont typeface="Times New Roman" pitchFamily="18" charset="0"/>
              <a:buNone/>
            </a:pP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DE" dirty="0"/>
              <a:t>Nahrungsfasern</a:t>
            </a:r>
            <a:endParaRPr lang="de-CH" dirty="0"/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027513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Reine Flohsamenschalen</a:t>
            </a:r>
            <a:br>
              <a:rPr lang="de-DE" sz="1800" b="1" dirty="0"/>
            </a:br>
            <a:endParaRPr lang="de-DE" sz="1800" b="1" dirty="0"/>
          </a:p>
          <a:p>
            <a:pPr marL="0" indent="0"/>
            <a:r>
              <a:rPr lang="de-DE" sz="1600" dirty="0"/>
              <a:t>  SevisanaLine «reine Flohsamenschalen» quellen im Darm auf, nähren die </a:t>
            </a:r>
            <a:br>
              <a:rPr lang="de-DE" sz="1600" dirty="0"/>
            </a:br>
            <a:r>
              <a:rPr lang="de-DE" sz="1600" dirty="0"/>
              <a:t>     Darmflora und senken Cholesterin</a:t>
            </a:r>
            <a:br>
              <a:rPr lang="de-DE" sz="1600" dirty="0"/>
            </a:b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      </a:t>
            </a:r>
            <a:br>
              <a:rPr lang="de-DE" sz="1600" dirty="0"/>
            </a:b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DBC7357-10B6-5355-12CE-1E7CD4665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341" y="6237312"/>
            <a:ext cx="55793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Bilder: Dr. med. Jürg Eichhorn </a:t>
            </a:r>
          </a:p>
        </p:txBody>
      </p:sp>
      <p:pic>
        <p:nvPicPr>
          <p:cNvPr id="7" name="Picture 4" descr="\\Server\Dokumente\Sevisana\Shop JPG\Flohsamen.JPG">
            <a:extLst>
              <a:ext uri="{FF2B5EF4-FFF2-40B4-BE49-F238E27FC236}">
                <a16:creationId xmlns:a16="http://schemas.microsoft.com/office/drawing/2014/main" id="{8CA0DE40-A65E-E8BE-E2D2-37422CD97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07" y="2402852"/>
            <a:ext cx="2014785" cy="36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3567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Flohsamenschalen</a:t>
            </a:r>
          </a:p>
        </p:txBody>
      </p:sp>
      <p:sp>
        <p:nvSpPr>
          <p:cNvPr id="16589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53085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Reine Flohsamenschalen - Indischer Spitzwegerich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Flohsamenschalen zeichnen sich durch eine hohe Quellwirkung aus. Sie reizen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den Darm nicht.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In Wasser quellen Flohsamenschalen bis auf das 40-fache Volumen auf (ganze 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Flohsamen nur auf das 15-fache)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Flohsamenschalen eignen sich vorzüglich als Stuhlregulans bei Verstopfung und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Durchfall und vermehren die guten Darmbakterien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Flohsamenschalen wirken leicht cholesterinsenkend, verzögern vor dem Essen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eingenommen die Kohlenhydrataufnahme und vermitteln so ein anhaltendes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Sättigungsgefühl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Dem Iridoidglykosid Aucubin, enthalten in den Flohsamenschalen, wird eine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leberschützende Wirkung nachgesagt wird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Eigenprodukt </a:t>
            </a: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«Reine Flohsamenschalen SevisanaLine»</a:t>
            </a:r>
            <a:endParaRPr lang="de-CH" altLang="de-DE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Nahrungsfasern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4"/>
            <a:ext cx="8180833" cy="5476875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Quellende Nahrungsfasern: „Reine Flohsamenschalen“</a:t>
            </a:r>
          </a:p>
          <a:p>
            <a:pPr marL="0" indent="0">
              <a:buFont typeface="Times New Roman" pitchFamily="18" charset="0"/>
              <a:buNone/>
            </a:pPr>
            <a:endParaRPr lang="de-DE" sz="1800" b="1" dirty="0"/>
          </a:p>
          <a:p>
            <a:pPr marL="0" indent="0"/>
            <a:r>
              <a:rPr lang="de-DE" sz="1400" dirty="0"/>
              <a:t>  Rascheres Sättigungsgefühl dank Quellwirkung  im Magen </a:t>
            </a:r>
            <a:r>
              <a:rPr lang="de-DE" sz="1400" dirty="0">
                <a:sym typeface="Wingdings" panose="05000000000000000000" pitchFamily="2" charset="2"/>
              </a:rPr>
              <a:t></a:t>
            </a:r>
            <a:r>
              <a:rPr lang="de-DE" sz="1400" dirty="0"/>
              <a:t> weniger Hunger!</a:t>
            </a:r>
          </a:p>
          <a:p>
            <a:pPr marL="0" indent="0"/>
            <a:r>
              <a:rPr lang="de-DE" sz="1400" dirty="0"/>
              <a:t>  	Passageregulierung (Verstopfung-Durchfall) je nach zugesetzter Flüssigkeitsmenge</a:t>
            </a:r>
          </a:p>
          <a:p>
            <a:pPr marL="0" indent="0"/>
            <a:r>
              <a:rPr lang="de-DE" sz="1400" dirty="0"/>
              <a:t>  	Schnellere Ausscheidung von zellschädigenden, krebsfördernden Stoffen</a:t>
            </a:r>
          </a:p>
          <a:p>
            <a:pPr marL="0" indent="0"/>
            <a:r>
              <a:rPr lang="de-DE" sz="1400" dirty="0"/>
              <a:t>  	Druckminderung im Darm </a:t>
            </a:r>
            <a:r>
              <a:rPr lang="de-DE" sz="1400" dirty="0">
                <a:sym typeface="Wingdings" panose="05000000000000000000" pitchFamily="2" charset="2"/>
              </a:rPr>
              <a:t> </a:t>
            </a:r>
            <a:r>
              <a:rPr lang="de-DE" sz="1400" dirty="0"/>
              <a:t>weniger Divertikulose (Darmausstülpungen)</a:t>
            </a:r>
          </a:p>
          <a:p>
            <a:pPr marL="0" indent="0"/>
            <a:r>
              <a:rPr lang="de-DE" sz="1400" dirty="0"/>
              <a:t>  	Vermehrte Knetwirkung    </a:t>
            </a:r>
            <a:r>
              <a:rPr lang="de-DE" sz="1400" dirty="0">
                <a:sym typeface="Wingdings" panose="05000000000000000000" pitchFamily="2" charset="2"/>
              </a:rPr>
              <a:t> </a:t>
            </a:r>
            <a:r>
              <a:rPr lang="de-DE" sz="1400" dirty="0"/>
              <a:t>der Darm arbeitet effizienter</a:t>
            </a:r>
          </a:p>
          <a:p>
            <a:pPr marL="0" indent="0"/>
            <a:r>
              <a:rPr lang="de-DE" sz="1400" dirty="0"/>
              <a:t>  	Geschmeidiger Stuhl          </a:t>
            </a:r>
            <a:r>
              <a:rPr lang="de-DE" sz="1400" dirty="0">
                <a:sym typeface="Wingdings" panose="05000000000000000000" pitchFamily="2" charset="2"/>
              </a:rPr>
              <a:t> </a:t>
            </a:r>
            <a:r>
              <a:rPr lang="de-DE" sz="1400" dirty="0"/>
              <a:t>weniger Hämorrhoiden</a:t>
            </a:r>
          </a:p>
          <a:p>
            <a:pPr marL="0" indent="0"/>
            <a:r>
              <a:rPr lang="de-DE" sz="1400" dirty="0"/>
              <a:t>  	Vermehrung der „guten“ Bakterienmasse (Nährstoffe für Bakterien)</a:t>
            </a:r>
          </a:p>
          <a:p>
            <a:pPr marL="0" indent="0"/>
            <a:r>
              <a:rPr lang="de-DE" sz="1400" dirty="0"/>
              <a:t>  	Reduktion von Fäulnis- und Gärungsbakterien </a:t>
            </a:r>
            <a:r>
              <a:rPr lang="de-DE" sz="1400" dirty="0">
                <a:sym typeface="Wingdings" panose="05000000000000000000" pitchFamily="2" charset="2"/>
              </a:rPr>
              <a:t> </a:t>
            </a:r>
            <a:r>
              <a:rPr lang="de-DE" sz="1400" dirty="0"/>
              <a:t>Stuhl nicht mehr stinkend!</a:t>
            </a:r>
          </a:p>
          <a:p>
            <a:pPr marL="0" indent="0"/>
            <a:r>
              <a:rPr lang="de-DE" sz="1400" dirty="0"/>
              <a:t>  	Schutzwirkung gegen halbverdaute Proteine und Antigene</a:t>
            </a:r>
          </a:p>
          <a:p>
            <a:pPr marL="0" indent="0"/>
            <a:r>
              <a:rPr lang="de-DE" sz="1400" dirty="0"/>
              <a:t>  	Bindung von Toxinen (Darmgifte belasten das Immunsystem!) </a:t>
            </a:r>
          </a:p>
          <a:p>
            <a:pPr marL="0" indent="0"/>
            <a:r>
              <a:rPr lang="de-DE" sz="1400" dirty="0"/>
              <a:t>  	Aufnahmehemmung von Aluminium durch die Darmwand</a:t>
            </a:r>
          </a:p>
          <a:p>
            <a:pPr marL="0" indent="0"/>
            <a:r>
              <a:rPr lang="de-DE" sz="1400" dirty="0"/>
              <a:t>  	Schonwirkung auf das Immunsystems: 80% des Immunsystem befinden sich im Darm!</a:t>
            </a:r>
          </a:p>
          <a:p>
            <a:pPr marL="0" indent="0"/>
            <a:r>
              <a:rPr lang="de-DE" sz="1400" dirty="0"/>
              <a:t>  	Sehr deutliche Krebshemmung! Weniger Ballaststoffe </a:t>
            </a:r>
            <a:r>
              <a:rPr lang="de-DE" sz="1400" dirty="0">
                <a:sym typeface="Wingdings" panose="05000000000000000000" pitchFamily="2" charset="2"/>
              </a:rPr>
              <a:t></a:t>
            </a:r>
            <a:r>
              <a:rPr lang="de-DE" sz="1400" dirty="0"/>
              <a:t> mehr Krebs!</a:t>
            </a:r>
          </a:p>
          <a:p>
            <a:pPr marL="0" indent="0"/>
            <a:r>
              <a:rPr lang="de-DE" sz="1400" dirty="0"/>
              <a:t>  	Mit 10 g Flohsamenschalen/Tag sinkt der Cholesterinwert durchschnittlich um 4-8%, das LDL um 8-12% </a:t>
            </a:r>
          </a:p>
          <a:p>
            <a:pPr marL="0" indent="0"/>
            <a:r>
              <a:rPr lang="de-DE" sz="1400" dirty="0"/>
              <a:t>  	Bindung von Gallensäuren </a:t>
            </a:r>
            <a:r>
              <a:rPr lang="de-DE" sz="1400" dirty="0">
                <a:sym typeface="Wingdings" panose="05000000000000000000" pitchFamily="2" charset="2"/>
              </a:rPr>
              <a:t> </a:t>
            </a:r>
            <a:r>
              <a:rPr lang="de-DE" sz="1400" dirty="0"/>
              <a:t>weniger Cholesterin  </a:t>
            </a:r>
            <a:endParaRPr lang="de-CH" sz="14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90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Panda - Grüntee</a:t>
            </a:r>
          </a:p>
        </p:txBody>
      </p:sp>
      <p:sp>
        <p:nvSpPr>
          <p:cNvPr id="17408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Panda - Grüntee:  Gewichtsreduktion garantiert!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Ya`An - Sichuan/China: Düngung der Grünteepflanzen mit Panda-Dung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Ein Beutel mit 50 Gramm Panda-Grüntee kostet  $3`500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Pro Tasse werden 3 Gramm benötigt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Eine Tasse Tee kostet somit etwa $210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Eine Tasse pro Mahlzeit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macht $630 pro Tag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Bei diesen Tagespreisen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bleibt für Essen nichts mehr übrig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So gesehen ist Panda-Grüntee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der einzig wirklich wahre Weg zur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definitiven Gewichtsreduktion….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  <a:defRPr sz="22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 Bangkok Post, March 20, 2012 / Bild Wikipedia</a:t>
            </a:r>
          </a:p>
        </p:txBody>
      </p:sp>
      <p:pic>
        <p:nvPicPr>
          <p:cNvPr id="174085" name="Picture 5" descr="D:\Daten\Pictures\Grosser_Panda Wikipe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213100"/>
            <a:ext cx="438785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Peptid FM - Fettfänger</a:t>
            </a:r>
          </a:p>
        </p:txBody>
      </p:sp>
      <p:sp>
        <p:nvSpPr>
          <p:cNvPr id="17715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Peptid FM - Oligopeptide aus Weizenprotein und Casein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Oligopeptide behindern die Fettverdauung und Fettresorption im Darm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Oligopeptide konkurrieren mit den Fettsäuren um bestimmte Rezeptoren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(Aufnahmestellen) an den Darmzotten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Oligopeptide hemmen den Fettabbau und die Fettsynthese aus Kohlenhydraten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Ein Gramm Peptid FM bindet bis zu 20 g Nahrungsfett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 bis 3 Gramm Peptid FM genügen, um die tägliche Nahrungsfettresorption um 40   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bis 60 g zu verringern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Chitosan - Fettfänger</a:t>
            </a:r>
          </a:p>
        </p:txBody>
      </p:sp>
      <p:sp>
        <p:nvSpPr>
          <p:cNvPr id="17613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Chitosan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Chitosan wird aus den Schalen von Muscheln sowie den Chitinpanzern von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Meereskrustentieren (Krabben, Hummer, Shrimps) gewonnen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Das im Chitosan enthaltene natürliche Amino-Polysaccharid zieht im Darm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Fettmoleküle an („Fettmagnet“) und reduziert auf diese Weise die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Aufnahme von Fett aus der Nahrung - die unerwünschten Moleküle werden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unverdaut ausgeschieden 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Diesbezügliche Studienresultate sind allerdings dürftig ausgefallen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DE" dirty="0"/>
              <a:t>Resveratrol - Verbessert die Energiebilanz</a:t>
            </a:r>
            <a:endParaRPr lang="de-CH" dirty="0"/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108825" cy="5027513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Resveratrol - Rotweinextrakt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DE" sz="1600" dirty="0"/>
              <a:t>  Der Übergewichtige:  	Fehlerhafter Stoffwechsel</a:t>
            </a:r>
            <a:br>
              <a:rPr lang="de-DE" sz="1600" dirty="0"/>
            </a:br>
            <a:r>
              <a:rPr lang="de-DE" sz="1600" dirty="0"/>
              <a:t>    Der Schlanke:           	    Fehlerfreier Stoffwechsel</a:t>
            </a:r>
          </a:p>
          <a:p>
            <a:pPr marL="0" indent="0"/>
            <a:r>
              <a:rPr lang="de-DE" sz="1600" dirty="0"/>
              <a:t>  Einschränkung der Kalorienaufnahme, Hungern, aktiviert ein spezielles Stoffwechseleiweiss, </a:t>
            </a:r>
            <a:br>
              <a:rPr lang="de-DE" sz="1600" dirty="0"/>
            </a:br>
            <a:r>
              <a:rPr lang="de-DE" sz="1600" dirty="0"/>
              <a:t>    das Sirtuine, welches hilft, den Stoffwechsel zu normalisieren</a:t>
            </a:r>
          </a:p>
          <a:p>
            <a:pPr marL="0" indent="0"/>
            <a:r>
              <a:rPr lang="de-DE" sz="1600" dirty="0"/>
              <a:t>  Resveratrol kann Sirtuine ebenfalls wirkungsvoll erhöhen</a:t>
            </a:r>
            <a:br>
              <a:rPr lang="de-DE" sz="1600" dirty="0"/>
            </a:br>
            <a:br>
              <a:rPr lang="de-DE" sz="1600" dirty="0"/>
            </a:br>
            <a:r>
              <a:rPr lang="de-DE" sz="1600" dirty="0"/>
              <a:t>    Wer 30 Tage die Rotwein-Substanz Resveratrol einnimmt, erreicht eine Energiebilanz, einen </a:t>
            </a:r>
            <a:br>
              <a:rPr lang="de-DE" sz="1600" dirty="0"/>
            </a:br>
            <a:r>
              <a:rPr lang="de-DE" sz="1600" dirty="0"/>
              <a:t>    Blutdruck und weitere Messwerte wie ein Gesunder mit Normalgewicht - ohne weiteres   </a:t>
            </a:r>
            <a:br>
              <a:rPr lang="de-DE" sz="1600" dirty="0"/>
            </a:br>
            <a:r>
              <a:rPr lang="de-DE" sz="1600" dirty="0"/>
              <a:t>    Zutun (Fachzeitschrift «Cell Metabolism»). S. unten (1)</a:t>
            </a:r>
          </a:p>
          <a:p>
            <a:pPr marL="0" indent="0"/>
            <a:r>
              <a:rPr lang="de-DE" sz="1600" dirty="0"/>
              <a:t>  Aktiviert das Langlebigkeitsgens SirT1, welches auch für die durch Kalorienrestriktion </a:t>
            </a:r>
            <a:br>
              <a:rPr lang="de-DE" sz="1600" dirty="0"/>
            </a:br>
            <a:r>
              <a:rPr lang="de-DE" sz="1600" dirty="0"/>
              <a:t>    verursachte Langlebigkeit verantwortlich ist. Studie 2016. S. unten (2)</a:t>
            </a:r>
          </a:p>
          <a:p>
            <a:pPr marL="0" indent="0"/>
            <a:r>
              <a:rPr lang="de-DE" sz="1600" dirty="0"/>
              <a:t>  «Resveratrol» von VitaBasix enthält neben Resveratrol eine ganze Reihe von pflanzlichen </a:t>
            </a:r>
            <a:br>
              <a:rPr lang="de-DE" sz="1600" dirty="0"/>
            </a:br>
            <a:r>
              <a:rPr lang="de-DE" sz="1600" dirty="0"/>
              <a:t>    Wirkstoffen: Resveratrol 120 mg. Quercetin 50 mg. Katechine (aus Grüntee Blattextrakt) 30 </a:t>
            </a:r>
            <a:br>
              <a:rPr lang="de-DE" sz="1600" dirty="0"/>
            </a:br>
            <a:r>
              <a:rPr lang="de-DE" sz="1600" dirty="0"/>
              <a:t>    mg. OPC 30 mg</a:t>
            </a:r>
            <a:br>
              <a:rPr lang="de-DE" sz="1600" dirty="0"/>
            </a:br>
            <a:br>
              <a:rPr lang="de-DE" sz="1600" dirty="0"/>
            </a:br>
            <a:br>
              <a:rPr lang="de-DE" sz="1600" dirty="0"/>
            </a:br>
            <a:br>
              <a:rPr lang="de-DE" sz="1600" dirty="0"/>
            </a:br>
            <a:r>
              <a:rPr lang="de-DE" sz="1600" dirty="0"/>
              <a:t>   </a:t>
            </a:r>
            <a:br>
              <a:rPr lang="de-DE" sz="1600" dirty="0"/>
            </a:b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      </a:t>
            </a:r>
            <a:br>
              <a:rPr lang="de-DE" sz="1600" dirty="0"/>
            </a:b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DBC7357-10B6-5355-12CE-1E7CD4665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341" y="6113303"/>
            <a:ext cx="557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 https://www.cell.com/cell-metabolism/fulltext/S1550-4131(11)00386-X </a:t>
            </a:r>
            <a:br>
              <a:rPr kumimoji="0" lang="en-US" altLang="de-DE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de-DE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(2) https://pubmed.ncbi.nlm.nih.gov/26943309/ </a:t>
            </a:r>
          </a:p>
        </p:txBody>
      </p:sp>
    </p:spTree>
    <p:extLst>
      <p:ext uri="{BB962C8B-B14F-4D97-AF65-F5344CB8AC3E}">
        <p14:creationId xmlns:p14="http://schemas.microsoft.com/office/powerpoint/2010/main" val="127018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Testosteron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108825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Langer Gürtel = tiefer Testosteronspiegel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J</a:t>
            </a:r>
            <a:r>
              <a:rPr lang="de-DE" sz="1600" dirty="0"/>
              <a:t>e länger der Gürtel eines Mannes ist (Bauchumfang!), desto tiefer liegt sein Blut-</a:t>
            </a:r>
            <a:br>
              <a:rPr lang="de-DE" sz="1600" dirty="0"/>
            </a:br>
            <a:r>
              <a:rPr lang="de-DE" sz="1600" dirty="0"/>
              <a:t>    Testosteronwert 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  Kortison stimuliert die Bauchfettansammlung, während die beiden aufbauenden Hormone </a:t>
            </a:r>
            <a:br>
              <a:rPr lang="de-DE" sz="1600" dirty="0"/>
            </a:br>
            <a:r>
              <a:rPr lang="de-DE" sz="1600" dirty="0"/>
              <a:t>    Testosteron und Wachstumshormon die Ansammlung von Bauchfett hemmen</a:t>
            </a:r>
          </a:p>
          <a:p>
            <a:pPr marL="0" indent="0"/>
            <a:r>
              <a:rPr lang="de-DE" sz="1600" dirty="0"/>
              <a:t>  Testosteron und Wachstumshormon bauen Muskulatur auf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  Gehtraining (und Sextraining!) bringt Testosteron in Bewegung:</a:t>
            </a:r>
            <a:br>
              <a:rPr lang="de-DE" sz="1600" dirty="0"/>
            </a:br>
            <a:r>
              <a:rPr lang="de-DE" sz="1600" dirty="0"/>
              <a:t>        Die Erhöhung des Blut-Testosteronspiegels ist unmittelbar nach der körperlichen </a:t>
            </a:r>
            <a:br>
              <a:rPr lang="de-DE" sz="1600" dirty="0"/>
            </a:br>
            <a:r>
              <a:rPr lang="de-DE" sz="1600" dirty="0"/>
              <a:t>        Betätigung feststellbar, bleibt während einer Stunde erhalten und ist nach 24 Stunden </a:t>
            </a:r>
            <a:br>
              <a:rPr lang="de-DE" sz="1600" dirty="0"/>
            </a:br>
            <a:r>
              <a:rPr lang="de-DE" sz="1600" dirty="0"/>
              <a:t>        wieder verschwunden </a:t>
            </a: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27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Wachstumshormon (Somatotropin)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Wachstumshormonbehandlung = Fitnesskur für müde Herzen</a:t>
            </a:r>
          </a:p>
          <a:p>
            <a:pPr marL="0" indent="0">
              <a:buFont typeface="Times New Roman" pitchFamily="18" charset="0"/>
              <a:buNone/>
            </a:pP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Wachstumshormon (WH) wird im Hirn gebildet und unregelmässig in Pulsen über den Tag </a:t>
            </a:r>
            <a:br>
              <a:rPr lang="de-DE" sz="1600" dirty="0"/>
            </a:br>
            <a:r>
              <a:rPr lang="de-DE" sz="1600" dirty="0"/>
              <a:t>    verteilt ausgeschüttet </a:t>
            </a:r>
          </a:p>
          <a:p>
            <a:pPr marL="0" indent="0"/>
            <a:r>
              <a:rPr lang="de-DE" sz="1600" dirty="0"/>
              <a:t>  Die stärkste Ausschüttung erfolgt während des Schlafes vor Mitternacht</a:t>
            </a:r>
          </a:p>
          <a:p>
            <a:pPr marL="0" indent="0"/>
            <a:r>
              <a:rPr lang="de-DE" sz="1600" dirty="0"/>
              <a:t>  Je älter der Mensch, desto tiefer das WH</a:t>
            </a:r>
          </a:p>
          <a:p>
            <a:pPr marL="0" indent="0"/>
            <a:r>
              <a:rPr lang="de-DE" sz="1600" dirty="0"/>
              <a:t>  Je mehr Bauchfett, je höher der BMI, desto tiefer das WH</a:t>
            </a:r>
          </a:p>
          <a:p>
            <a:pPr marL="0" indent="0"/>
            <a:r>
              <a:rPr lang="de-DE" sz="1600" dirty="0"/>
              <a:t>  Je weniger körperliche Fitness, desto tiefer das WH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  </a:t>
            </a:r>
            <a:r>
              <a:rPr lang="de-DE" sz="1600" i="1" dirty="0"/>
              <a:t>Sinkt durch Schlafdefizite (22h00 - 03h00: Höchste Ausschüttung des WH)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  Je mehr chronischer Stress, desto tiefer das WH</a:t>
            </a:r>
          </a:p>
          <a:p>
            <a:pPr marL="0" indent="0"/>
            <a:r>
              <a:rPr lang="de-DE" sz="1600" dirty="0"/>
              <a:t>  Je ausgeprägter der Östrogenmangel, desto tiefer das WH</a:t>
            </a:r>
          </a:p>
          <a:p>
            <a:pPr marL="0" indent="0"/>
            <a:r>
              <a:rPr lang="de-DE" sz="1600" dirty="0"/>
              <a:t>  Je ausgeprägter der Testosteronmangel, desto tiefer das WH</a:t>
            </a:r>
          </a:p>
          <a:p>
            <a:pPr marL="0" indent="0"/>
            <a:r>
              <a:rPr lang="de-DE" sz="1600" dirty="0"/>
              <a:t>  Je ausgeprägter der DHEA Mangel, desto tiefer das WH</a:t>
            </a:r>
          </a:p>
          <a:p>
            <a:pPr marL="0" indent="0"/>
            <a:endParaRPr lang="de-DE" sz="1600" dirty="0"/>
          </a:p>
          <a:p>
            <a:pPr marL="0" indent="0"/>
            <a:endParaRPr lang="de-DE" sz="1600" dirty="0"/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518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Wachstumshormon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Mangel an Wachstumshormon</a:t>
            </a:r>
            <a:br>
              <a:rPr lang="de-CH" sz="1800" b="1" dirty="0"/>
            </a:b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CD1C8E-1DEA-BA8B-9E18-22B3EA935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48" y="2040794"/>
            <a:ext cx="7308304" cy="36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928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Wachstumshormon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Hemmung des Wachstumhormon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 </a:t>
            </a:r>
            <a:r>
              <a:rPr lang="de-CH" sz="1600" b="1" dirty="0"/>
              <a:t>Äussere Faktoren:</a:t>
            </a:r>
            <a:br>
              <a:rPr lang="de-CH" sz="1600" dirty="0"/>
            </a:br>
            <a:r>
              <a:rPr lang="de-CH" sz="1600" dirty="0"/>
              <a:t>         Fettreiche Mahlzeiten, besonders abends</a:t>
            </a:r>
            <a:br>
              <a:rPr lang="de-CH" sz="1600" dirty="0"/>
            </a:br>
            <a:r>
              <a:rPr lang="de-CH" sz="1600" dirty="0"/>
              <a:t>         Bewegungsmangel</a:t>
            </a:r>
            <a:br>
              <a:rPr lang="de-CH" sz="1600" dirty="0"/>
            </a:br>
            <a:r>
              <a:rPr lang="de-CH" sz="1600" dirty="0"/>
              <a:t>         Spätes Zubettgehen (nach Mitternacht, besonders nach 01h00)</a:t>
            </a:r>
          </a:p>
          <a:p>
            <a:pPr marL="0" indent="0"/>
            <a:endParaRPr lang="de-CH" sz="1600" dirty="0"/>
          </a:p>
          <a:p>
            <a:pPr marL="0" indent="0"/>
            <a:r>
              <a:rPr lang="de-CH" sz="1600" dirty="0"/>
              <a:t>  </a:t>
            </a:r>
            <a:r>
              <a:rPr lang="de-CH" sz="1600" b="1" dirty="0"/>
              <a:t>Innere Faktoren:</a:t>
            </a:r>
            <a:br>
              <a:rPr lang="de-CH" sz="1600" dirty="0"/>
            </a:br>
            <a:r>
              <a:rPr lang="de-CH" sz="1600" dirty="0"/>
              <a:t>        Östrogenmangel</a:t>
            </a:r>
            <a:br>
              <a:rPr lang="de-CH" sz="1600" dirty="0"/>
            </a:br>
            <a:r>
              <a:rPr lang="de-CH" sz="1600" dirty="0"/>
              <a:t>        Schilddrüsenunterfunktion (Hypothyreose)</a:t>
            </a:r>
            <a:br>
              <a:rPr lang="de-CH" sz="1600" dirty="0"/>
            </a:br>
            <a:r>
              <a:rPr lang="de-CH" sz="1600" dirty="0"/>
              <a:t>        Erhöhter Blutzucker (nicht beim Diabetiker)</a:t>
            </a:r>
            <a:br>
              <a:rPr lang="de-CH" sz="1600" dirty="0"/>
            </a:br>
            <a:endParaRPr lang="de-CH" sz="1600" dirty="0"/>
          </a:p>
          <a:p>
            <a:pPr marL="0" indent="0"/>
            <a:r>
              <a:rPr lang="de-CH" sz="1600" dirty="0"/>
              <a:t>  </a:t>
            </a:r>
            <a:r>
              <a:rPr lang="de-CH" sz="1600" b="1" dirty="0"/>
              <a:t>Psyche:</a:t>
            </a:r>
            <a:br>
              <a:rPr lang="de-CH" sz="1600" dirty="0"/>
            </a:br>
            <a:r>
              <a:rPr lang="de-CH" sz="1600" dirty="0"/>
              <a:t>        Emotionale Störungen (mangelnde Gewichtsabnahme trotz Fasten bei psychischen </a:t>
            </a:r>
            <a:br>
              <a:rPr lang="de-CH" sz="1600" dirty="0"/>
            </a:br>
            <a:r>
              <a:rPr lang="de-CH" sz="1600" dirty="0"/>
              <a:t>        Problemen)</a:t>
            </a:r>
            <a:br>
              <a:rPr lang="de-CH" sz="1600" dirty="0"/>
            </a:br>
            <a:r>
              <a:rPr lang="de-CH" sz="1600" dirty="0"/>
              <a:t>        Endogene (innere) Depression</a:t>
            </a: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377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Wachstumshormon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Erhöhung des Wachstumshormon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 </a:t>
            </a:r>
            <a:r>
              <a:rPr lang="de-CH" sz="1600" b="1" dirty="0"/>
              <a:t>Äussere Faktoren:</a:t>
            </a:r>
            <a:br>
              <a:rPr lang="de-CH" sz="1600" dirty="0"/>
            </a:br>
            <a:r>
              <a:rPr lang="de-CH" sz="1600" dirty="0"/>
              <a:t>         Sport, körperliche Anstrengung (körpereigene Opiate)</a:t>
            </a:r>
            <a:br>
              <a:rPr lang="de-CH" sz="1600" dirty="0"/>
            </a:br>
            <a:r>
              <a:rPr lang="de-CH" sz="1600" dirty="0"/>
              <a:t>         Fettarme Ernährung</a:t>
            </a:r>
            <a:br>
              <a:rPr lang="de-CH" sz="1600" dirty="0"/>
            </a:br>
            <a:r>
              <a:rPr lang="de-CH" sz="1600" dirty="0"/>
              <a:t>         Fasten, besonders abends</a:t>
            </a:r>
            <a:br>
              <a:rPr lang="de-CH" sz="1600" dirty="0"/>
            </a:br>
            <a:r>
              <a:rPr lang="de-CH" sz="1600" dirty="0"/>
              <a:t>         Jetlag</a:t>
            </a:r>
            <a:br>
              <a:rPr lang="de-CH" sz="1600" dirty="0"/>
            </a:br>
            <a:r>
              <a:rPr lang="de-CH" sz="1600" dirty="0"/>
              <a:t> </a:t>
            </a:r>
          </a:p>
          <a:p>
            <a:pPr marL="0" indent="0"/>
            <a:r>
              <a:rPr lang="de-CH" sz="1600" dirty="0"/>
              <a:t>  </a:t>
            </a:r>
            <a:r>
              <a:rPr lang="de-CH" sz="1600" b="1" dirty="0"/>
              <a:t>Innere Faktoren:</a:t>
            </a:r>
            <a:br>
              <a:rPr lang="de-CH" sz="1600" dirty="0"/>
            </a:br>
            <a:r>
              <a:rPr lang="de-CH" sz="1600" dirty="0"/>
              <a:t>        Kortison</a:t>
            </a:r>
            <a:br>
              <a:rPr lang="de-CH" sz="1600" dirty="0"/>
            </a:br>
            <a:r>
              <a:rPr lang="de-CH" sz="1600" dirty="0"/>
              <a:t>        Schilddrüsenhormone</a:t>
            </a:r>
            <a:br>
              <a:rPr lang="de-CH" sz="1600" dirty="0"/>
            </a:br>
            <a:r>
              <a:rPr lang="de-CH" sz="1600" dirty="0"/>
              <a:t>        Östradiol</a:t>
            </a:r>
            <a:br>
              <a:rPr lang="de-CH" sz="1600" dirty="0"/>
            </a:br>
            <a:r>
              <a:rPr lang="de-CH" sz="1600" dirty="0"/>
              <a:t>        Arginin (eine Aminosäure, nur im Zusammenhang mit Lysin!) </a:t>
            </a: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498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Wachstumshormon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Mangel an Wachstumshormon: Therapie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Ausdauersport:		                Mindestens 3x30 Minuten / Woche</a:t>
            </a:r>
          </a:p>
          <a:p>
            <a:pPr marL="0" indent="0"/>
            <a:r>
              <a:rPr lang="de-CH" sz="1600" dirty="0"/>
              <a:t>  Gewichtsreduktion:	        Jedes Kilo zählt! </a:t>
            </a:r>
          </a:p>
          <a:p>
            <a:pPr marL="0" indent="0"/>
            <a:r>
              <a:rPr lang="de-CH" sz="1600" dirty="0"/>
              <a:t>  Ernährung:		                       Kalorienarm, fettarm</a:t>
            </a:r>
          </a:p>
          <a:p>
            <a:pPr marL="0" indent="0"/>
            <a:r>
              <a:rPr lang="de-CH" sz="1600" dirty="0"/>
              <a:t>  Vermeidung:		                    Insulin stimulierende Nahrungsmittel wie 			isolierte Kohlenhydrate </a:t>
            </a:r>
            <a:br>
              <a:rPr lang="de-CH" sz="1600" dirty="0"/>
            </a:br>
            <a:r>
              <a:rPr lang="de-CH" sz="1600" dirty="0"/>
              <a:t>                                               (Zucker), Weissmehl, Fruchtsäfte</a:t>
            </a:r>
          </a:p>
          <a:p>
            <a:pPr marL="0" indent="0"/>
            <a:r>
              <a:rPr lang="de-CH" sz="1600" dirty="0"/>
              <a:t>  Abendessen:		                    „Dinner cancelling“ mindestens 2x / Woche</a:t>
            </a:r>
            <a:br>
              <a:rPr lang="de-CH" sz="1600" dirty="0"/>
            </a:br>
            <a:r>
              <a:rPr lang="de-CH" sz="1600" dirty="0"/>
              <a:t>                                               			Ansonsten karg und gemüsebetont</a:t>
            </a:r>
            <a:br>
              <a:rPr lang="de-CH" sz="1600" dirty="0"/>
            </a:br>
            <a:r>
              <a:rPr lang="de-CH" sz="1600" dirty="0"/>
              <a:t>                                               			Keine gesättigten Fette (Fleisch, Käse)</a:t>
            </a:r>
            <a:br>
              <a:rPr lang="de-CH" sz="1600" dirty="0"/>
            </a:br>
            <a:r>
              <a:rPr lang="de-CH" sz="1600" dirty="0"/>
              <a:t>                                               			Kohlenhydrate: Keine bis wenig!                                                </a:t>
            </a:r>
          </a:p>
          <a:p>
            <a:pPr marL="0" indent="0"/>
            <a:r>
              <a:rPr lang="de-CH" sz="1600" dirty="0"/>
              <a:t>  Schlaf: 			                              Ab 22h00 schlafen:</a:t>
            </a:r>
            <a:br>
              <a:rPr lang="de-CH" sz="1600" dirty="0"/>
            </a:br>
            <a:r>
              <a:rPr lang="de-CH" sz="1600" dirty="0"/>
              <a:t>                                               			Hormonausschüttung nur während REM Schlaf</a:t>
            </a:r>
          </a:p>
          <a:p>
            <a:pPr marL="0" indent="0"/>
            <a:r>
              <a:rPr lang="de-CH" sz="1600" dirty="0"/>
              <a:t>  Anti-Stress Programm:  Entspannungstechniken: Yoga, AT, Qi Gong etc.</a:t>
            </a:r>
          </a:p>
          <a:p>
            <a:pPr marL="0" indent="0"/>
            <a:r>
              <a:rPr lang="de-CH" sz="1600" dirty="0"/>
              <a:t>  B-Vitamine:		                     Vitamin B3, Vitamin B6</a:t>
            </a:r>
          </a:p>
          <a:p>
            <a:pPr marL="0" indent="0"/>
            <a:r>
              <a:rPr lang="de-CH" sz="1600" dirty="0"/>
              <a:t>  Aminosäuren:		                 Arginin 4-8 g abends (WH-Freisetzer):</a:t>
            </a:r>
            <a:br>
              <a:rPr lang="de-CH" sz="1600" dirty="0"/>
            </a:br>
            <a:r>
              <a:rPr lang="de-CH" sz="1600" dirty="0"/>
              <a:t>                                              Erdnüsse, Sojabohnen, Haselnüsse, Lammfilet</a:t>
            </a: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65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Wachstumshormon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Mangel an Wachstumshormon: Therapie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Injektionen:	                  Nicht unproblematisch, sehr teuer</a:t>
            </a:r>
          </a:p>
          <a:p>
            <a:pPr marL="0" indent="0"/>
            <a:endParaRPr lang="de-CH" sz="1600" dirty="0"/>
          </a:p>
          <a:p>
            <a:pPr marL="0" indent="0"/>
            <a:r>
              <a:rPr lang="de-CH" sz="1600" dirty="0"/>
              <a:t>  Mundspray:                  	1 Hub enthält 360 ng Wachstumshormon + Aminosäuren</a:t>
            </a:r>
            <a:br>
              <a:rPr lang="de-CH" sz="1600" dirty="0"/>
            </a:br>
            <a:r>
              <a:rPr lang="de-CH" sz="1600" dirty="0"/>
              <a:t>		                                            1 Nanongramm (ng) = 1 milliardstel Gramm </a:t>
            </a:r>
            <a:br>
              <a:rPr lang="de-CH" sz="1600" dirty="0"/>
            </a:br>
            <a:r>
              <a:rPr lang="de-CH" sz="1600" dirty="0"/>
              <a:t>                                            3 Hübe täglich</a:t>
            </a:r>
          </a:p>
          <a:p>
            <a:pPr marL="0" indent="0"/>
            <a:endParaRPr lang="de-CH" sz="1600" dirty="0"/>
          </a:p>
          <a:p>
            <a:pPr marL="0" indent="0"/>
            <a:r>
              <a:rPr lang="de-CH" sz="1600" dirty="0"/>
              <a:t>  Colostrum:                    	Enthält IGF-1</a:t>
            </a:r>
            <a:br>
              <a:rPr lang="de-CH" sz="1600" dirty="0"/>
            </a:br>
            <a:r>
              <a:rPr lang="de-CH" sz="1600" dirty="0"/>
              <a:t>		                                            Colostrum LR, 3 Kapseln täglich 	</a:t>
            </a:r>
            <a:br>
              <a:rPr lang="de-CH" sz="1600" dirty="0"/>
            </a:br>
            <a:endParaRPr lang="de-CH" sz="1600" dirty="0"/>
          </a:p>
          <a:p>
            <a:pPr marL="0" indent="0"/>
            <a:r>
              <a:rPr lang="de-CH" sz="1600" dirty="0"/>
              <a:t>  DHEA:		                            Erhöht leicht Wachstumshormon, 1x1 Kapsel täglich abends </a:t>
            </a: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773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DE" dirty="0"/>
              <a:t>Weissbohnenextrakt - Stärkeblocker</a:t>
            </a:r>
            <a:endParaRPr lang="de-CH" dirty="0"/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108825" cy="5027513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Der Weissbohnenextrakt blockiert im Darm die Amylase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DE" sz="1600" dirty="0"/>
              <a:t>  Die schwefelhaltige Samensubstanz in den weissen Bohnen, Phaseolus vulgaris, blockiert </a:t>
            </a:r>
            <a:br>
              <a:rPr lang="de-DE" sz="1600" dirty="0"/>
            </a:br>
            <a:r>
              <a:rPr lang="de-DE" sz="1600" dirty="0"/>
              <a:t>    ein Enzym, das die Aufbereitung dieser Kohlenhydrate für die Verdauung steuert, nämlich </a:t>
            </a:r>
            <a:br>
              <a:rPr lang="de-DE" sz="1600" dirty="0"/>
            </a:br>
            <a:r>
              <a:rPr lang="de-DE" sz="1600" dirty="0"/>
              <a:t>    das Enzym Alpha-Amylase, das für die Aufspaltung von Stärke in Glucose im Darm </a:t>
            </a:r>
            <a:br>
              <a:rPr lang="de-DE" sz="1600" dirty="0"/>
            </a:br>
            <a:r>
              <a:rPr lang="de-DE" sz="1600" dirty="0"/>
              <a:t>    verantwortlich ist </a:t>
            </a:r>
          </a:p>
          <a:p>
            <a:pPr marL="0" indent="0"/>
            <a:r>
              <a:rPr lang="de-DE" sz="1600" dirty="0"/>
              <a:t>  Der Körper kann diese Kalorien nur nach ihrer Umwandlung in Glucose aufnehmen. Genau    </a:t>
            </a:r>
            <a:br>
              <a:rPr lang="de-DE" sz="1600" dirty="0"/>
            </a:br>
            <a:r>
              <a:rPr lang="de-DE" sz="1600" dirty="0"/>
              <a:t>    diese Aufspaltung verhindern die Weissbohnenenzyme weitgehend. Ein Grossteil der </a:t>
            </a:r>
            <a:br>
              <a:rPr lang="de-DE" sz="1600" dirty="0"/>
            </a:br>
            <a:r>
              <a:rPr lang="de-DE" sz="1600" dirty="0"/>
              <a:t>    Kohlenhydrate wird unverdaut ausgeschieden </a:t>
            </a:r>
          </a:p>
          <a:p>
            <a:pPr marL="0" indent="0"/>
            <a:r>
              <a:rPr lang="de-DE" sz="1600" dirty="0"/>
              <a:t>  Studie an 56 Männern und Frauen:</a:t>
            </a:r>
            <a:br>
              <a:rPr lang="de-DE" sz="1600" dirty="0"/>
            </a:br>
            <a:r>
              <a:rPr lang="de-DE" sz="1600" dirty="0"/>
              <a:t>        Die Kandidaten verzeichneten nach nur 30 Tagen Einnahme eines Weissbohnen-</a:t>
            </a:r>
            <a:br>
              <a:rPr lang="de-DE" sz="1600" dirty="0"/>
            </a:br>
            <a:r>
              <a:rPr lang="de-DE" sz="1600" dirty="0"/>
              <a:t>        Extrakts eine Reduktion des Körperfetts um zehn Prozent, des Body-Mass-Index </a:t>
            </a:r>
            <a:br>
              <a:rPr lang="de-DE" sz="1600" dirty="0"/>
            </a:br>
            <a:r>
              <a:rPr lang="de-DE" sz="1600" dirty="0"/>
              <a:t>        um vier Prozent und des Bauchumfangs um drei Prozent</a:t>
            </a:r>
          </a:p>
          <a:p>
            <a:pPr marL="0" indent="0"/>
            <a:r>
              <a:rPr lang="de-DE" sz="1600" dirty="0"/>
              <a:t>  Am stärksten ist die Wirkung, wenn die Substanzen eine halbe Stunde vor den Mahlzeiten </a:t>
            </a:r>
            <a:br>
              <a:rPr lang="de-DE" sz="1600" dirty="0"/>
            </a:br>
            <a:r>
              <a:rPr lang="de-DE" sz="1600" dirty="0"/>
              <a:t>    eingenommen wird</a:t>
            </a:r>
          </a:p>
          <a:p>
            <a:pPr marL="0" indent="0"/>
            <a:r>
              <a:rPr lang="de-DE" sz="1600" dirty="0"/>
              <a:t>  XlS Medical Kohlenhydrateblocker: Tabletten zur reduzierten Kalorienaufnahme. SA </a:t>
            </a:r>
            <a:br>
              <a:rPr lang="de-DE" sz="1600" dirty="0"/>
            </a:br>
            <a:r>
              <a:rPr lang="de-DE" sz="1600" dirty="0"/>
              <a:t>   </a:t>
            </a:r>
            <a:br>
              <a:rPr lang="de-DE" sz="1600" dirty="0"/>
            </a:b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      </a:t>
            </a:r>
            <a:br>
              <a:rPr lang="de-DE" sz="1600" dirty="0"/>
            </a:b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DBC7357-10B6-5355-12CE-1E7CD4665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37312"/>
            <a:ext cx="7743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https://www.apotheke-marienbrunn.de/gewichtsreduktion/xls-medical-kohlenhydrateblocker-tabletten-60st-tabletten-pzn-09076370 </a:t>
            </a:r>
          </a:p>
        </p:txBody>
      </p:sp>
    </p:spTree>
    <p:extLst>
      <p:ext uri="{BB962C8B-B14F-4D97-AF65-F5344CB8AC3E}">
        <p14:creationId xmlns:p14="http://schemas.microsoft.com/office/powerpoint/2010/main" val="10018093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Einnahmeplan (Minimalprogramm)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108825" cy="5531569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Die tägliche Nahrungsergänzung bei Übergewicht</a:t>
            </a:r>
          </a:p>
          <a:p>
            <a:pPr marL="0" indent="0">
              <a:buFont typeface="Times New Roman" pitchFamily="18" charset="0"/>
              <a:buNone/>
            </a:pPr>
            <a:endParaRPr lang="de-DE" sz="1800" b="1" dirty="0"/>
          </a:p>
          <a:p>
            <a:pPr marL="0" indent="0"/>
            <a:r>
              <a:rPr lang="de-CH" sz="1600" dirty="0"/>
              <a:t>  Nach dem Aufstehen:     	1 Esslöffel Flohsamenschalen + ¼ Teelöffel Vitamin C 			in 2 dl Wasser </a:t>
            </a:r>
            <a:br>
              <a:rPr lang="de-CH" sz="1600" dirty="0"/>
            </a:br>
            <a:r>
              <a:rPr lang="de-CH" sz="1600" dirty="0"/>
              <a:t>                                                geben und sofort trinken. Ev. nachmittags/vor dem Abendessen </a:t>
            </a:r>
            <a:br>
              <a:rPr lang="de-CH" sz="1600" dirty="0"/>
            </a:br>
            <a:r>
              <a:rPr lang="de-CH" sz="1600" dirty="0"/>
              <a:t>                                                wiederholen</a:t>
            </a:r>
            <a:br>
              <a:rPr lang="de-CH" sz="1600" dirty="0"/>
            </a:br>
            <a:endParaRPr lang="de-CH" sz="1600" dirty="0"/>
          </a:p>
          <a:p>
            <a:pPr marL="0" indent="0"/>
            <a:r>
              <a:rPr lang="de-CH" sz="1600" dirty="0"/>
              <a:t>  Vor Morgenessen:	           3 g Fischöl  (6 Kapseln SevisanaLine EPA-Pro)</a:t>
            </a:r>
            <a:br>
              <a:rPr lang="de-CH" sz="1600" dirty="0"/>
            </a:br>
            <a:endParaRPr lang="de-CH" sz="1600" dirty="0"/>
          </a:p>
          <a:p>
            <a:pPr marL="0" indent="0"/>
            <a:r>
              <a:rPr lang="de-CH" sz="1600" dirty="0"/>
              <a:t>  ½ Std. vor Mittagessen:  				½ Teel. Granuvital „Fit&amp;Schlank“ 			in 1 Glas Wasser</a:t>
            </a:r>
            <a:br>
              <a:rPr lang="de-CH" sz="1600" dirty="0"/>
            </a:br>
            <a:endParaRPr lang="de-CH" sz="1600" dirty="0"/>
          </a:p>
          <a:p>
            <a:pPr marL="0" indent="0"/>
            <a:r>
              <a:rPr lang="de-CH" sz="1600" dirty="0"/>
              <a:t>  ½ Std. vor Abendessen:	  			½ Teel. Granuvital „Fit&amp;Schlank“ 			in 1 Glas Wasser</a:t>
            </a:r>
          </a:p>
          <a:p>
            <a:pPr marL="0" indent="0"/>
            <a:r>
              <a:rPr lang="de-CH" sz="1600" dirty="0"/>
              <a:t>  Anstelle Abendessen: 	    			½ Teel. Granuvital „Fit&amp;Schlank“ 			in 1 Glas Wasser</a:t>
            </a:r>
          </a:p>
          <a:p>
            <a:pPr marL="0" indent="0"/>
            <a:endParaRPr lang="de-CH" sz="1600" dirty="0"/>
          </a:p>
          <a:p>
            <a:pPr marL="0" indent="0"/>
            <a:r>
              <a:rPr lang="de-CH" sz="1600" dirty="0"/>
              <a:t>22h00:			                                 SevisanaLine Basenpulver 1½ Teel. in 2 dl Wasser</a:t>
            </a:r>
          </a:p>
          <a:p>
            <a:pPr marL="0" indent="0">
              <a:buFont typeface="Times New Roman" pitchFamily="18" charset="0"/>
              <a:buNone/>
            </a:pPr>
            <a:br>
              <a:rPr lang="de-DE" sz="1600" dirty="0">
                <a:ea typeface="Calibri" panose="020F0502020204030204" pitchFamily="34" charset="0"/>
              </a:rPr>
            </a:br>
            <a:r>
              <a:rPr lang="de-DE" sz="1600" b="1" dirty="0">
                <a:ea typeface="Calibri" panose="020F0502020204030204" pitchFamily="34" charset="0"/>
              </a:rPr>
              <a:t>Granuvital „Fit&amp;Schlank“: </a:t>
            </a:r>
            <a:r>
              <a:rPr lang="de-DE" sz="1600" dirty="0">
                <a:ea typeface="Calibri" panose="020F0502020204030204" pitchFamily="34" charset="0"/>
              </a:rPr>
              <a:t>Tagesmenge 4 g (8 ml). Je ½ Messlöffel Granulat in ein Glas Wasser einrühren und sofort trinken. Zur stärkeren Appetithemmung sind auch höhere Dosen erlaubt (1 bis 2x täglich 1 bis 1½ Messlöffel)</a:t>
            </a:r>
            <a:endParaRPr lang="de-CH" sz="16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4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DHEA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036817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Hormone: DHEA: Verbessert das Wohlbefinden</a:t>
            </a:r>
          </a:p>
          <a:p>
            <a:pPr marL="0" indent="0">
              <a:buFont typeface="Times New Roman" pitchFamily="18" charset="0"/>
              <a:buNone/>
            </a:pP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Stärkung des Immunsystems</a:t>
            </a:r>
          </a:p>
          <a:p>
            <a:pPr marL="0" indent="0"/>
            <a:r>
              <a:rPr lang="de-DE" sz="1600" dirty="0"/>
              <a:t>  Wie Ausdauertraining wirkt auch DHEA der Insulinresistenz entgegen (Insulin hemmt DHEA)</a:t>
            </a:r>
          </a:p>
          <a:p>
            <a:pPr marL="0" indent="0"/>
            <a:r>
              <a:rPr lang="de-DE" sz="1600" dirty="0"/>
              <a:t>  Abbau von Bauchfett</a:t>
            </a:r>
          </a:p>
          <a:p>
            <a:pPr marL="0" indent="0"/>
            <a:r>
              <a:rPr lang="de-DE" sz="1600" dirty="0"/>
              <a:t>  Krebshemmende Wirkung</a:t>
            </a:r>
          </a:p>
          <a:p>
            <a:pPr marL="0" indent="0"/>
            <a:r>
              <a:rPr lang="de-DE" sz="1600" dirty="0"/>
              <a:t>  Gedächtnisverbessernde und angstlösende Eigenschaften</a:t>
            </a:r>
          </a:p>
          <a:p>
            <a:pPr marL="0" indent="0"/>
            <a:r>
              <a:rPr lang="de-DE" sz="1600" dirty="0"/>
              <a:t>  REM-Schlaf verbessernde Wirkung</a:t>
            </a:r>
          </a:p>
          <a:p>
            <a:pPr marL="0" indent="0"/>
            <a:r>
              <a:rPr lang="de-DE" sz="1600" dirty="0"/>
              <a:t>  Steigert die Wirksamkeit von Wachstumshormon durch Anhebung von IGF-1</a:t>
            </a:r>
          </a:p>
          <a:p>
            <a:pPr marL="0" indent="0"/>
            <a:r>
              <a:rPr lang="de-DE" sz="1600" dirty="0"/>
              <a:t>  Hemmt wie Aspirin die Verklebung der Blutplättchen</a:t>
            </a:r>
          </a:p>
          <a:p>
            <a:pPr marL="0" indent="0"/>
            <a:r>
              <a:rPr lang="de-DE" sz="1600" dirty="0"/>
              <a:t>  Wirkt durch Osteokalzinerhöhung der Osteoporose entgegen</a:t>
            </a: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29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6155084" cy="457200"/>
          </a:xfrm>
        </p:spPr>
        <p:txBody>
          <a:bodyPr wrap="square"/>
          <a:lstStyle/>
          <a:p>
            <a:r>
              <a:rPr lang="de-CH" dirty="0"/>
              <a:t>Ausführliche Informationen zu vielen Themen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>
                <a:hlinkClick r:id="rId3"/>
              </a:rPr>
              <a:t>www.ever.ch</a:t>
            </a:r>
            <a:r>
              <a:rPr lang="de-CH" sz="1800" b="1" dirty="0"/>
              <a:t> </a:t>
            </a:r>
            <a:r>
              <a:rPr lang="de-CH" sz="1800" b="1" dirty="0">
                <a:sym typeface="Wingdings" panose="05000000000000000000" pitchFamily="2" charset="2"/>
              </a:rPr>
              <a:t> Medizinwissen</a:t>
            </a:r>
            <a:br>
              <a:rPr lang="de-CH" sz="1800" b="1" dirty="0"/>
            </a:br>
            <a:endParaRPr lang="de-DE" sz="1800" b="1" dirty="0"/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EDF21F-783F-64F8-D215-8D651F195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684" y="1535845"/>
            <a:ext cx="5688632" cy="4688743"/>
          </a:xfrm>
          <a:prstGeom prst="rect">
            <a:avLst/>
          </a:prstGeom>
          <a:ln>
            <a:solidFill>
              <a:srgbClr val="336699"/>
            </a:solidFill>
          </a:ln>
        </p:spPr>
      </p:pic>
    </p:spTree>
    <p:extLst>
      <p:ext uri="{BB962C8B-B14F-4D97-AF65-F5344CB8AC3E}">
        <p14:creationId xmlns:p14="http://schemas.microsoft.com/office/powerpoint/2010/main" val="30554179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rm 11265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dirty="0"/>
              <a:t>Besten Dank für Ihre Aufmerksamkeit</a:t>
            </a:r>
            <a:endParaRPr lang="de-CH" sz="2100" dirty="0"/>
          </a:p>
        </p:txBody>
      </p:sp>
      <p:sp>
        <p:nvSpPr>
          <p:cNvPr id="4" name="Form 2050">
            <a:extLst>
              <a:ext uri="{FF2B5EF4-FFF2-40B4-BE49-F238E27FC236}">
                <a16:creationId xmlns:a16="http://schemas.microsoft.com/office/drawing/2014/main" id="{C0DE7170-88FC-4F76-8CBD-0374E226C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509120"/>
            <a:ext cx="47721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-13873163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  <a:defRPr sz="2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6pPr>
            <a:lvl7pPr marL="29718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7pPr>
            <a:lvl8pPr marL="34290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8pPr>
            <a:lvl9pPr marL="38862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CH" altLang="de-DE" sz="2000" kern="0" dirty="0"/>
              <a:t>Dr. med. Dr. scient. med. Jürg Eichhorn</a:t>
            </a:r>
          </a:p>
          <a:p>
            <a:pPr>
              <a:lnSpc>
                <a:spcPct val="90000"/>
              </a:lnSpc>
            </a:pPr>
            <a:endParaRPr lang="de-CH" altLang="de-DE" sz="2000" kern="0" dirty="0"/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CH-9100 Herisau</a:t>
            </a:r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drje49@gmail.com</a:t>
            </a:r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www.ever.ch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endParaRPr lang="de-CH" altLang="de-DE" sz="2000" kern="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DE" dirty="0"/>
              <a:t>Autor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0EFC16F-09DF-0233-FE40-628E230106F0}"/>
              </a:ext>
            </a:extLst>
          </p:cNvPr>
          <p:cNvSpPr txBox="1"/>
          <p:nvPr/>
        </p:nvSpPr>
        <p:spPr>
          <a:xfrm>
            <a:off x="1187624" y="654158"/>
            <a:ext cx="684076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dirty="0"/>
              <a:t>Dr. med. et Dr. scient. med Jürg Eichhorn  </a:t>
            </a:r>
          </a:p>
          <a:p>
            <a:r>
              <a:rPr lang="de-CH" sz="1600" dirty="0"/>
              <a:t>Allgemeine Innere Medizin FMH</a:t>
            </a:r>
          </a:p>
          <a:p>
            <a:r>
              <a:rPr lang="de-CH" sz="1600" dirty="0"/>
              <a:t>Praxis für Allgemeine und Komplementärmedizin</a:t>
            </a:r>
          </a:p>
          <a:p>
            <a:r>
              <a:rPr lang="de-CH" sz="1600" dirty="0"/>
              <a:t>    </a:t>
            </a:r>
          </a:p>
          <a:p>
            <a:r>
              <a:rPr lang="de-CH" sz="1600" dirty="0"/>
              <a:t>"Im Lindenhof"</a:t>
            </a:r>
          </a:p>
          <a:p>
            <a:r>
              <a:rPr lang="de-CH" sz="1600" dirty="0"/>
              <a:t>Bahnhofstr. 23, CH-9100 Herisau</a:t>
            </a:r>
          </a:p>
          <a:p>
            <a:r>
              <a:rPr lang="de-CH" sz="1600" dirty="0"/>
              <a:t>drje49@gmail.com</a:t>
            </a:r>
          </a:p>
          <a:p>
            <a:r>
              <a:rPr lang="de-CH" sz="1600" dirty="0"/>
              <a:t>www.ever.ch</a:t>
            </a:r>
          </a:p>
          <a:p>
            <a:endParaRPr lang="de-CH" sz="1600" dirty="0"/>
          </a:p>
          <a:p>
            <a:r>
              <a:rPr lang="de-CH" sz="1600" dirty="0"/>
              <a:t>Traditionelle Chinesische Medizin ASA</a:t>
            </a:r>
          </a:p>
          <a:p>
            <a:r>
              <a:rPr lang="de-CH" sz="1600" dirty="0"/>
              <a:t>Sportmedizin SGSM</a:t>
            </a:r>
          </a:p>
          <a:p>
            <a:r>
              <a:rPr lang="de-CH" sz="1600" dirty="0"/>
              <a:t>Traditionelle Chinesische Medizin ASA</a:t>
            </a:r>
          </a:p>
          <a:p>
            <a:r>
              <a:rPr lang="de-CH" sz="1600" dirty="0"/>
              <a:t>Sportmedizin SGSM</a:t>
            </a:r>
          </a:p>
          <a:p>
            <a:r>
              <a:rPr lang="de-CH" sz="1600" dirty="0"/>
              <a:t>Neuraltherapie SANTH &amp; SRN</a:t>
            </a:r>
          </a:p>
          <a:p>
            <a:r>
              <a:rPr lang="de-CH" sz="1600" dirty="0"/>
              <a:t>Manuelle Medizin SAMM</a:t>
            </a:r>
          </a:p>
          <a:p>
            <a:r>
              <a:rPr lang="de-CH" sz="1600" dirty="0"/>
              <a:t>Ernährungsheilkunde SSAAMP</a:t>
            </a:r>
          </a:p>
          <a:p>
            <a:r>
              <a:rPr lang="de-CH" sz="1600" dirty="0"/>
              <a:t>Orthomolekularmedizin SSAAMP</a:t>
            </a:r>
          </a:p>
          <a:p>
            <a:r>
              <a:rPr lang="de-CH" sz="1600" dirty="0"/>
              <a:t>FXM. Mayr-Arzt (Diplom)</a:t>
            </a:r>
          </a:p>
          <a:p>
            <a:r>
              <a:rPr lang="de-CH" sz="1600" dirty="0"/>
              <a:t>applied kinesiology ICAK-D &amp; ICAK-A</a:t>
            </a:r>
          </a:p>
          <a:p>
            <a:r>
              <a:rPr lang="de-CH" sz="1600" dirty="0"/>
              <a:t>CAS-Genomisch-klinische Medizin</a:t>
            </a:r>
          </a:p>
          <a:p>
            <a:r>
              <a:rPr lang="de-CH" sz="1600" dirty="0"/>
              <a:t>Wissenschaftliches Doktoratsstudium, Dr. scient. med. (UFL)</a:t>
            </a:r>
          </a:p>
        </p:txBody>
      </p:sp>
    </p:spTree>
    <p:extLst>
      <p:ext uri="{BB962C8B-B14F-4D97-AF65-F5344CB8AC3E}">
        <p14:creationId xmlns:p14="http://schemas.microsoft.com/office/powerpoint/2010/main" val="190310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DHEA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Eine vegetarische Diät kurbelt die DHEA und Testosteron Produktion an</a:t>
            </a:r>
          </a:p>
          <a:p>
            <a:pPr marL="0" indent="0">
              <a:buFont typeface="Times New Roman" pitchFamily="18" charset="0"/>
              <a:buNone/>
            </a:pP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Die Wirksamkeit von DHEA ist umso grösser und wahrscheinlicher, je tiefer die DHEA-S </a:t>
            </a:r>
            <a:br>
              <a:rPr lang="de-DE" sz="1600" dirty="0"/>
            </a:br>
            <a:r>
              <a:rPr lang="de-DE" sz="1600" dirty="0"/>
              <a:t>    Spiegel vor Therapiebeginn waren</a:t>
            </a:r>
            <a:br>
              <a:rPr lang="de-DE" sz="1600" dirty="0"/>
            </a:br>
            <a:r>
              <a:rPr lang="de-DE" sz="1600" dirty="0"/>
              <a:t>  </a:t>
            </a:r>
          </a:p>
          <a:p>
            <a:pPr marL="0" indent="0"/>
            <a:r>
              <a:rPr lang="de-DE" sz="1600" dirty="0"/>
              <a:t>  Dosierung: 12.5 bis 25 mg bei Frauen, 25 bis 50 mg bei Männern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Nächtliche Einnahme kann gegebenenfalls den Schlaf verbessern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Klinische und labormässige Verlaufskontrollen notwendig</a:t>
            </a: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6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 Dopamin-Belohnungssystem</a:t>
            </a:r>
          </a:p>
        </p:txBody>
      </p:sp>
      <p:sp>
        <p:nvSpPr>
          <p:cNvPr id="7885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8036817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Neurotransmitter Dopamin steigert die Wahrnehmungsfähigkeit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Ununterbrochen ist jeder Mensch Wahrnehmungen, Empfindungen, Eindrücken, Gefühlen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ausgesetzt. Ein "gesunder" Mensch nimmt davon nur ungefähr 10 Prozent bewusst war.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Verdoppelt sich der Anteil der bewussten Wahrnehmung auf 20 Prozent, so stehen die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meisten Menschen kurz vor einem Nervenzusammenbruch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Das High-Gefühl beim Konsum von Drogen (Opiate, Kokain und Amphetamine, das  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verstärkte Empfinden von Glück, Freude und Zuversicht, wird auf eine verstärkte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Ausschüttung von Dopamin zurückgeführt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Auch die körpereigenen Endorphine wirken auf diese Weise.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Nikotin und Koffein stimulieren ebenfalls das Belohnungssystem </a:t>
            </a:r>
          </a:p>
          <a:p>
            <a:pPr marL="0" indent="0"/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 Dopamin-Belohnungssystem</a:t>
            </a:r>
          </a:p>
        </p:txBody>
      </p:sp>
      <p:pic>
        <p:nvPicPr>
          <p:cNvPr id="79876" name="Picture 5" descr="Das Belohnungssystem wird durch Drogen angereg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268413"/>
            <a:ext cx="648176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latente Dopaminmangel</a:t>
            </a:r>
          </a:p>
        </p:txBody>
      </p:sp>
      <p:sp>
        <p:nvSpPr>
          <p:cNvPr id="8089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Dopaminmangel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Parkinson Krankheit (=Vollbild des Dopaminmangels) beginnt schleichend.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Frühzeichen werden oft noch nicht erkannt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Darüber hinaus gibt es eine grosse Zahl von diskreten Formen des Dopaminmangels, vor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allem bei älteren Menschen, die unter der Schwelle des Parkinson-Vollbildes bleiben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Dabei finden sich nur einige der oben genannten Dopaminmangelsymptome in geringer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Ausprägung, z. B. Bewegungsstörungen, Tagesmüdigkeit und Antriebsstörung,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Interesselosigkeit oder abnormes Schwitzen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Durchaus nicht immer wird dabei an einen Dopaminmangel überhaupt nur gedacht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Häufiger werden Depressionen, Überlastungssyndrome oder psychovegetative Störungen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diagnostiziert 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Die souveräne, verantwortliche und mutige Kraft des Erwachsenenalters ist wesenhaft mit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dem Dopamin verbunden. Bei einem Mangel an Dopamin werden wir kraftlos, müde und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desinteressiert, lustlos und mürrisch </a:t>
            </a:r>
          </a:p>
          <a:p>
            <a:pPr marL="0" indent="0"/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5160</Words>
  <Application>Microsoft Office PowerPoint</Application>
  <PresentationFormat>Bildschirmpräsentation (4:3)</PresentationFormat>
  <Paragraphs>486</Paragraphs>
  <Slides>52</Slides>
  <Notes>52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52</vt:i4>
      </vt:variant>
    </vt:vector>
  </HeadingPairs>
  <TitlesOfParts>
    <vt:vector size="59" baseType="lpstr">
      <vt:lpstr>Arial</vt:lpstr>
      <vt:lpstr>Calibri</vt:lpstr>
      <vt:lpstr>Frutiger 45 Light</vt:lpstr>
      <vt:lpstr>Frutiger 55 Roman</vt:lpstr>
      <vt:lpstr>Times New Roman</vt:lpstr>
      <vt:lpstr>Wingdings</vt:lpstr>
      <vt:lpstr>Benutzerdefiniertes Design</vt:lpstr>
      <vt:lpstr>Adipositas - Kleine und grosse Helfer</vt:lpstr>
      <vt:lpstr>Inhalt</vt:lpstr>
      <vt:lpstr>Aminosäuren</vt:lpstr>
      <vt:lpstr>Chitosan - Fettfänger</vt:lpstr>
      <vt:lpstr>DHEA</vt:lpstr>
      <vt:lpstr>DHEA</vt:lpstr>
      <vt:lpstr>Das Dopamin-Belohnungssystem</vt:lpstr>
      <vt:lpstr>Das Dopamin-Belohnungssystem</vt:lpstr>
      <vt:lpstr>Der latente Dopaminmangel</vt:lpstr>
      <vt:lpstr>Der latente Dopaminmangel</vt:lpstr>
      <vt:lpstr>Der latente Dopaminmangel</vt:lpstr>
      <vt:lpstr>Dopamin - Das Glückshormon</vt:lpstr>
      <vt:lpstr>Entsäuerung</vt:lpstr>
      <vt:lpstr>Ephedra</vt:lpstr>
      <vt:lpstr>Fenugreek - Glucose Regler </vt:lpstr>
      <vt:lpstr>Feigenkaktus - Fettausscheider</vt:lpstr>
      <vt:lpstr>Fischöl EPA Pro</vt:lpstr>
      <vt:lpstr>Fischöl EPA Pro</vt:lpstr>
      <vt:lpstr>GranuVital „Fit&amp;Schlank“</vt:lpstr>
      <vt:lpstr>GranuVital „Fit&amp;Schlank“</vt:lpstr>
      <vt:lpstr>GranuVital „Fit&amp;Schlank</vt:lpstr>
      <vt:lpstr>Garcinia Cambogia</vt:lpstr>
      <vt:lpstr>GranuVital „Fit&amp;Schlank</vt:lpstr>
      <vt:lpstr>Insulinspiegel nach 50 g Zucker - mit und ohne Guar</vt:lpstr>
      <vt:lpstr>GranuVital „Fit&amp;Schlank nach Dr. Eichhorn</vt:lpstr>
      <vt:lpstr>Grüntee</vt:lpstr>
      <vt:lpstr>Homöopathie</vt:lpstr>
      <vt:lpstr>Hypokalorische Ernährung</vt:lpstr>
      <vt:lpstr>Ketodiät</vt:lpstr>
      <vt:lpstr>Konjugierte Linolsäure - CLA</vt:lpstr>
      <vt:lpstr>Konjugierte Linolsäure - CLA</vt:lpstr>
      <vt:lpstr>Konjugierte Linolsäure - CLA</vt:lpstr>
      <vt:lpstr>MCT Fette - Kein Übergewicht</vt:lpstr>
      <vt:lpstr>Medikamente</vt:lpstr>
      <vt:lpstr>Nahrungsfasern</vt:lpstr>
      <vt:lpstr>Flohsamenschalen</vt:lpstr>
      <vt:lpstr>Nahrungsfasern</vt:lpstr>
      <vt:lpstr>Panda - Grüntee</vt:lpstr>
      <vt:lpstr>Peptid FM - Fettfänger</vt:lpstr>
      <vt:lpstr>Resveratrol - Verbessert die Energiebilanz</vt:lpstr>
      <vt:lpstr>Testosteron</vt:lpstr>
      <vt:lpstr>Wachstumshormon (Somatotropin)</vt:lpstr>
      <vt:lpstr>Wachstumshormon</vt:lpstr>
      <vt:lpstr>Wachstumshormon</vt:lpstr>
      <vt:lpstr>Wachstumshormon</vt:lpstr>
      <vt:lpstr>Wachstumshormon</vt:lpstr>
      <vt:lpstr>Wachstumshormon</vt:lpstr>
      <vt:lpstr>Weissbohnenextrakt - Stärkeblocker</vt:lpstr>
      <vt:lpstr>Einnahmeplan (Minimalprogramm)</vt:lpstr>
      <vt:lpstr>Ausführliche Informationen zu vielen Themen</vt:lpstr>
      <vt:lpstr>Besten Dank für Ihre Aufmerksamkeit</vt:lpstr>
      <vt:lpstr>Autor</vt:lpstr>
    </vt:vector>
  </TitlesOfParts>
  <Company>Sevisana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Vortragstitel</dc:title>
  <dc:creator>Jürg Eichhorn</dc:creator>
  <cp:lastModifiedBy>Jürg Eichhorn</cp:lastModifiedBy>
  <cp:revision>352</cp:revision>
  <cp:lastPrinted>2023-04-10T08:24:54Z</cp:lastPrinted>
  <dcterms:created xsi:type="dcterms:W3CDTF">2005-10-13T09:21:53Z</dcterms:created>
  <dcterms:modified xsi:type="dcterms:W3CDTF">2026-02-19T15:32:38Z</dcterms:modified>
</cp:coreProperties>
</file>