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53"/>
  </p:notesMasterIdLst>
  <p:handoutMasterIdLst>
    <p:handoutMasterId r:id="rId54"/>
  </p:handoutMasterIdLst>
  <p:sldIdLst>
    <p:sldId id="256" r:id="rId3"/>
    <p:sldId id="309" r:id="rId4"/>
    <p:sldId id="599" r:id="rId5"/>
    <p:sldId id="461" r:id="rId6"/>
    <p:sldId id="515" r:id="rId7"/>
    <p:sldId id="730" r:id="rId8"/>
    <p:sldId id="577" r:id="rId9"/>
    <p:sldId id="731" r:id="rId10"/>
    <p:sldId id="603" r:id="rId11"/>
    <p:sldId id="425" r:id="rId12"/>
    <p:sldId id="572" r:id="rId13"/>
    <p:sldId id="567" r:id="rId14"/>
    <p:sldId id="582" r:id="rId15"/>
    <p:sldId id="573" r:id="rId16"/>
    <p:sldId id="732" r:id="rId17"/>
    <p:sldId id="590" r:id="rId18"/>
    <p:sldId id="421" r:id="rId19"/>
    <p:sldId id="422" r:id="rId20"/>
    <p:sldId id="423" r:id="rId21"/>
    <p:sldId id="574" r:id="rId22"/>
    <p:sldId id="559" r:id="rId23"/>
    <p:sldId id="561" r:id="rId24"/>
    <p:sldId id="560" r:id="rId25"/>
    <p:sldId id="578" r:id="rId26"/>
    <p:sldId id="569" r:id="rId27"/>
    <p:sldId id="487" r:id="rId28"/>
    <p:sldId id="475" r:id="rId29"/>
    <p:sldId id="486" r:id="rId30"/>
    <p:sldId id="408" r:id="rId31"/>
    <p:sldId id="351" r:id="rId32"/>
    <p:sldId id="455" r:id="rId33"/>
    <p:sldId id="518" r:id="rId34"/>
    <p:sldId id="344" r:id="rId35"/>
    <p:sldId id="332" r:id="rId36"/>
    <p:sldId id="418" r:id="rId37"/>
    <p:sldId id="601" r:id="rId38"/>
    <p:sldId id="404" r:id="rId39"/>
    <p:sldId id="602" r:id="rId40"/>
    <p:sldId id="405" r:id="rId41"/>
    <p:sldId id="606" r:id="rId42"/>
    <p:sldId id="607" r:id="rId43"/>
    <p:sldId id="608" r:id="rId44"/>
    <p:sldId id="609" r:id="rId45"/>
    <p:sldId id="611" r:id="rId46"/>
    <p:sldId id="613" r:id="rId47"/>
    <p:sldId id="610" r:id="rId48"/>
    <p:sldId id="614" r:id="rId49"/>
    <p:sldId id="615" r:id="rId50"/>
    <p:sldId id="612" r:id="rId51"/>
    <p:sldId id="605" r:id="rId5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ED2"/>
    <a:srgbClr val="D3F8FF"/>
    <a:srgbClr val="3333FF"/>
    <a:srgbClr val="FF3300"/>
    <a:srgbClr val="FFFF00"/>
    <a:srgbClr val="3366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 showGuides="1">
      <p:cViewPr varScale="1">
        <p:scale>
          <a:sx n="99" d="100"/>
          <a:sy n="99" d="100"/>
        </p:scale>
        <p:origin x="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0626"/>
    </p:cViewPr>
  </p:sorterViewPr>
  <p:notesViewPr>
    <p:cSldViewPr showGuides="1">
      <p:cViewPr varScale="1">
        <p:scale>
          <a:sx n="54" d="100"/>
          <a:sy n="54" d="100"/>
        </p:scale>
        <p:origin x="-2706" y="-108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5" name="Datumsplatzhalter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6" name="Fußzeilenplatzhalter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6325" name="Foliennummernplatzhalter 563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74A0944-EA4B-4CAD-B633-F5E3A313FB9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3075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315" name="Datumsplatzhalter 13314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hteck 133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2015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7" name="Foliennummernplatzhalt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D2C144CC-F59C-4CE4-B922-AC6CF76D1C5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0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83299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8330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9E03E-DB30-4642-ADA8-2CF86C4A29FF}" type="slidenum">
              <a:rPr lang="de-CH" altLang="de-DE" smtClean="0"/>
              <a:pPr eaLnBrk="1" hangingPunct="1"/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251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25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221996-F76D-41B6-8296-82EBD3636E64}" type="slidenum">
              <a:rPr lang="de-CH" altLang="de-DE" smtClean="0"/>
              <a:pPr eaLnBrk="1" hangingPunct="1"/>
              <a:t>10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353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354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92CD50-E57B-470D-B280-723DAC957110}" type="slidenum">
              <a:rPr lang="de-CH" altLang="de-DE" smtClean="0"/>
              <a:pPr eaLnBrk="1" hangingPunct="1"/>
              <a:t>11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456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456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D4E167-9EA3-453C-8C20-1C30FA46D21C}" type="slidenum">
              <a:rPr lang="de-CH" altLang="de-DE" smtClean="0"/>
              <a:pPr eaLnBrk="1" hangingPunct="1"/>
              <a:t>12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558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558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45BE8C-BCE0-4DF9-AA14-DD423FAD417D}" type="slidenum">
              <a:rPr lang="de-CH" altLang="de-DE" smtClean="0"/>
              <a:pPr eaLnBrk="1" hangingPunct="1"/>
              <a:t>13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661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661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38BE6-3306-45A1-9750-F5502FB6B4F7}" type="slidenum">
              <a:rPr lang="de-CH" altLang="de-DE" smtClean="0"/>
              <a:pPr eaLnBrk="1" hangingPunct="1"/>
              <a:t>14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763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763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1E3D2-CA75-4E4B-B126-27A11A88285D}" type="slidenum">
              <a:rPr lang="de-CH" altLang="de-DE" smtClean="0"/>
              <a:pPr eaLnBrk="1" hangingPunct="1"/>
              <a:t>15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865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866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192EE-512E-4B27-9AA6-125F5A67DA0F}" type="slidenum">
              <a:rPr lang="de-CH" altLang="de-DE" smtClean="0"/>
              <a:pPr eaLnBrk="1" hangingPunct="1"/>
              <a:t>16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968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968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7D6F1C-FB28-455F-8530-23B53AE1A262}" type="slidenum">
              <a:rPr lang="de-CH" altLang="de-DE" smtClean="0"/>
              <a:pPr eaLnBrk="1" hangingPunct="1"/>
              <a:t>17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070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070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5782C6-CC82-40D2-9F95-D396AEC8DDB0}" type="slidenum">
              <a:rPr lang="de-CH" altLang="de-DE" smtClean="0"/>
              <a:pPr eaLnBrk="1" hangingPunct="1"/>
              <a:t>18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173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173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12A8F8-F438-44E9-8944-6DE745F09BEE}" type="slidenum">
              <a:rPr lang="de-CH" altLang="de-DE" smtClean="0"/>
              <a:pPr eaLnBrk="1" hangingPunct="1"/>
              <a:t>19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hteck 15360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84323" name="Rechteck 1536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8432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467954-C715-4DE9-A62E-890168EE9E93}" type="slidenum">
              <a:rPr lang="de-CH" altLang="de-DE" smtClean="0"/>
              <a:pPr eaLnBrk="1" hangingPunct="1"/>
              <a:t>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275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275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56412-DC21-4BB8-9CC3-49F2FB51E630}" type="slidenum">
              <a:rPr lang="de-CH" altLang="de-DE" smtClean="0"/>
              <a:pPr eaLnBrk="1" hangingPunct="1"/>
              <a:t>20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377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378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85578F-0FEC-4F6C-8AAC-D78CE3FD4F76}" type="slidenum">
              <a:rPr lang="de-CH" altLang="de-DE" smtClean="0"/>
              <a:pPr eaLnBrk="1" hangingPunct="1"/>
              <a:t>21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480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480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E9A663-DE29-4076-85AF-E5CDCC78FD5F}" type="slidenum">
              <a:rPr lang="de-CH" altLang="de-DE" smtClean="0"/>
              <a:pPr eaLnBrk="1" hangingPunct="1"/>
              <a:t>22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582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582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E43E88-8865-4C03-9988-1FE6C6B7A8AC}" type="slidenum">
              <a:rPr lang="de-CH" altLang="de-DE" smtClean="0"/>
              <a:pPr eaLnBrk="1" hangingPunct="1"/>
              <a:t>23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685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685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10F2C1-910A-49B1-85EF-C0AF39F1D607}" type="slidenum">
              <a:rPr lang="de-CH" altLang="de-DE" smtClean="0"/>
              <a:pPr eaLnBrk="1" hangingPunct="1"/>
              <a:t>24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787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787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609C7A-1921-4C80-9D94-3864E09D86D1}" type="slidenum">
              <a:rPr lang="de-CH" altLang="de-DE" smtClean="0"/>
              <a:pPr eaLnBrk="1" hangingPunct="1"/>
              <a:t>25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8899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890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357EC8-DA86-4E20-A4CA-D54B40DDCF64}" type="slidenum">
              <a:rPr lang="de-CH" altLang="de-DE" smtClean="0"/>
              <a:pPr eaLnBrk="1" hangingPunct="1"/>
              <a:t>26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992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0992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452B6-CE22-4016-8E08-F7CC654608E4}" type="slidenum">
              <a:rPr lang="de-CH" altLang="de-DE" smtClean="0"/>
              <a:pPr eaLnBrk="1" hangingPunct="1"/>
              <a:t>27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094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1094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58BE35-AC87-453A-BDD6-C1A8BE5DACF7}" type="slidenum">
              <a:rPr lang="de-CH" altLang="de-DE" smtClean="0"/>
              <a:pPr eaLnBrk="1" hangingPunct="1"/>
              <a:t>28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197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1197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97BC96-7F9F-4424-908C-DD6C496AB3D1}" type="slidenum">
              <a:rPr lang="de-CH" altLang="de-DE" smtClean="0"/>
              <a:pPr eaLnBrk="1" hangingPunct="1"/>
              <a:t>29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8534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8534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BF53DA-BFBC-4856-AB8A-49AC982C80A6}" type="slidenum">
              <a:rPr lang="de-CH" altLang="de-DE" smtClean="0"/>
              <a:pPr eaLnBrk="1" hangingPunct="1"/>
              <a:t>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299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1299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F0BC93-6750-4552-AE67-C510F0C8D2F0}" type="slidenum">
              <a:rPr lang="de-CH" altLang="de-DE" smtClean="0"/>
              <a:pPr eaLnBrk="1" hangingPunct="1"/>
              <a:t>30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401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1402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4850A0-08AC-45C9-ADE0-7AC01F95D3DB}" type="slidenum">
              <a:rPr lang="de-CH" altLang="de-DE" smtClean="0"/>
              <a:pPr eaLnBrk="1" hangingPunct="1"/>
              <a:t>31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504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150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C9C9CD-2D75-48F0-82E6-01688B95746C}" type="slidenum">
              <a:rPr lang="de-CH" altLang="de-DE" smtClean="0"/>
              <a:pPr eaLnBrk="1" hangingPunct="1"/>
              <a:t>32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606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1606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D0C79F-C7DF-4A80-B203-36C06298073D}" type="slidenum">
              <a:rPr lang="de-CH" altLang="de-DE" smtClean="0"/>
              <a:pPr eaLnBrk="1" hangingPunct="1"/>
              <a:t>33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70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170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93A926-C547-49BB-A3D9-FE12785A373E}" type="slidenum">
              <a:rPr lang="de-CH" altLang="de-DE" smtClean="0"/>
              <a:pPr eaLnBrk="1" hangingPunct="1"/>
              <a:t>34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8115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181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68361-30C2-41BB-976D-37B6CDDA970D}" type="slidenum">
              <a:rPr lang="de-CH" altLang="de-DE" smtClean="0"/>
              <a:pPr eaLnBrk="1" hangingPunct="1"/>
              <a:t>35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913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1914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16D7-79D9-4E9B-AC3E-5C3396C8B6EB}" type="slidenum">
              <a:rPr lang="de-CH" altLang="de-DE" smtClean="0"/>
              <a:pPr eaLnBrk="1" hangingPunct="1"/>
              <a:t>36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016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016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B5E25F-B539-4C4B-8561-4C793F1F048C}" type="slidenum">
              <a:rPr lang="de-CH" altLang="de-DE" smtClean="0"/>
              <a:pPr eaLnBrk="1" hangingPunct="1"/>
              <a:t>37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118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118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BE053-500F-46B8-B1B9-C92C21426ACD}" type="slidenum">
              <a:rPr lang="de-CH" altLang="de-DE" smtClean="0"/>
              <a:pPr eaLnBrk="1" hangingPunct="1"/>
              <a:t>38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221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221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A6DD0C-B389-4F72-B290-9F7603590758}" type="slidenum">
              <a:rPr lang="de-CH" altLang="de-DE" smtClean="0"/>
              <a:pPr eaLnBrk="1" hangingPunct="1"/>
              <a:t>39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8637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8637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836A5-6CB3-498A-986F-00EC0A628380}" type="slidenum">
              <a:rPr lang="de-CH" altLang="de-DE" smtClean="0"/>
              <a:pPr eaLnBrk="1" hangingPunct="1"/>
              <a:t>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323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323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0D9EBB-D2D1-45B2-9810-BFE9F07BE413}" type="slidenum">
              <a:rPr lang="de-CH" altLang="de-DE" smtClean="0"/>
              <a:pPr eaLnBrk="1" hangingPunct="1"/>
              <a:t>40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425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426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E6C77-912D-4AD0-97BA-E525B211318B}" type="slidenum">
              <a:rPr lang="de-CH" altLang="de-DE" smtClean="0"/>
              <a:pPr eaLnBrk="1" hangingPunct="1"/>
              <a:t>41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528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528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BBC2A1-4B3D-48EC-B98C-C17ADDDF152B}" type="slidenum">
              <a:rPr lang="de-CH" altLang="de-DE" smtClean="0"/>
              <a:pPr eaLnBrk="1" hangingPunct="1"/>
              <a:t>42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630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630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C05588-D4B1-44B2-A48D-1DAE76F9E4CD}" type="slidenum">
              <a:rPr lang="de-CH" altLang="de-DE" smtClean="0"/>
              <a:pPr eaLnBrk="1" hangingPunct="1"/>
              <a:t>43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733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733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DE5A69-5C51-461E-BDAE-7A78796DA3B2}" type="slidenum">
              <a:rPr lang="de-CH" altLang="de-DE" smtClean="0"/>
              <a:pPr eaLnBrk="1" hangingPunct="1"/>
              <a:t>44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835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835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E2603E-7274-4A21-A4FF-BEB0665B1078}" type="slidenum">
              <a:rPr lang="de-CH" altLang="de-DE" smtClean="0"/>
              <a:pPr eaLnBrk="1" hangingPunct="1"/>
              <a:t>45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937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2938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930E97-A7DB-47DC-8A48-B3D79B3EB207}" type="slidenum">
              <a:rPr lang="de-CH" altLang="de-DE" smtClean="0"/>
              <a:pPr eaLnBrk="1" hangingPunct="1"/>
              <a:t>46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040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040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654D61-BEA4-4E03-BB22-DA062B8EF488}" type="slidenum">
              <a:rPr lang="de-CH" altLang="de-DE" smtClean="0"/>
              <a:pPr eaLnBrk="1" hangingPunct="1"/>
              <a:t>47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142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142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460E3-4D2C-45D4-9C80-C27E7F4E1CBF}" type="slidenum">
              <a:rPr lang="de-CH" altLang="de-DE" smtClean="0"/>
              <a:pPr eaLnBrk="1" hangingPunct="1"/>
              <a:t>48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245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245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46E3A-0C8E-45F8-8749-212AEC41A63A}" type="slidenum">
              <a:rPr lang="de-CH" altLang="de-DE" smtClean="0"/>
              <a:pPr eaLnBrk="1" hangingPunct="1"/>
              <a:t>49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87395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8739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242551-5B45-4C71-B9A9-EB9471675189}" type="slidenum">
              <a:rPr lang="de-CH" altLang="de-DE" smtClean="0"/>
              <a:pPr eaLnBrk="1" hangingPunct="1"/>
              <a:t>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347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347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383D49-43FD-4D75-828F-D52ABFDF28E5}" type="slidenum">
              <a:rPr lang="de-CH" altLang="de-DE" smtClean="0"/>
              <a:pPr eaLnBrk="1" hangingPunct="1"/>
              <a:t>50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8841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8842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91016F-FE2D-4EB1-BA35-487440DD8E51}" type="slidenum">
              <a:rPr lang="de-CH" altLang="de-DE" smtClean="0"/>
              <a:pPr eaLnBrk="1" hangingPunct="1"/>
              <a:t>6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8944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894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E9DB30-732A-4CA3-9418-767C7997F995}" type="slidenum">
              <a:rPr lang="de-CH" altLang="de-DE" smtClean="0"/>
              <a:pPr eaLnBrk="1" hangingPunct="1"/>
              <a:t>7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046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046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1512A4-5CBD-40E6-B817-8B34BE258605}" type="slidenum">
              <a:rPr lang="de-CH" altLang="de-DE" smtClean="0"/>
              <a:pPr eaLnBrk="1" hangingPunct="1"/>
              <a:t>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14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914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368F75-E21F-488A-810E-A442FC41A4EE}" type="slidenum">
              <a:rPr lang="de-CH" altLang="de-DE" smtClean="0"/>
              <a:pPr eaLnBrk="1" hangingPunct="1"/>
              <a:t>9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rje49@g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rgbClr val="6699CC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DE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7C7585-0FD5-4E7E-9753-C1E375EE40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576" y="6643688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Dr. med. et Dr. scient. med. Jürg Eichhorn ¦ www.ever.ch ¦ </a:t>
            </a:r>
            <a:r>
              <a:rPr lang="en-US" sz="800" dirty="0">
                <a:hlinkClick r:id="rId4"/>
              </a:rPr>
              <a:t>drje49@gmail.com</a:t>
            </a:r>
            <a:r>
              <a:rPr lang="en-US" sz="800" dirty="0"/>
              <a:t> ¦ CH-9100 </a:t>
            </a:r>
            <a:r>
              <a:rPr lang="en-US" sz="800" dirty="0" err="1"/>
              <a:t>Herisau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1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227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je49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sz="800" b="1"/>
              <a:t>Folie </a:t>
            </a:r>
            <a:fld id="{5E530E21-99D6-4FF9-95B0-FF54B6D53AB9}" type="slidenum">
              <a:rPr lang="de-CH" sz="800" b="1" smtClean="0"/>
              <a:pPr eaLnBrk="1" hangingPunct="1">
                <a:defRPr/>
              </a:pPr>
              <a:t>‹Nr.›</a:t>
            </a:fld>
            <a:endParaRPr lang="de-CH" sz="800" b="1"/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2663A2-09DD-4589-8A72-ACB3A38164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576" y="6643688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Dr. med. et Dr. scient. med. Jürg Eichhorn ¦ www.ever.ch ¦ </a:t>
            </a:r>
            <a:r>
              <a:rPr lang="en-US" sz="800" dirty="0">
                <a:hlinkClick r:id="rId6"/>
              </a:rPr>
              <a:t>drje49@gmail.com</a:t>
            </a:r>
            <a:r>
              <a:rPr lang="en-US" sz="800" dirty="0"/>
              <a:t> ¦ CH-9100 </a:t>
            </a:r>
            <a:r>
              <a:rPr lang="en-US" sz="800" dirty="0" err="1"/>
              <a:t>Herisau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9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rgbClr val="4D4D4D"/>
          </a:solidFill>
          <a:latin typeface="Arial" pitchFamily="34" charset="0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Arial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Arial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Arial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Arial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hteck 20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205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28775"/>
            <a:ext cx="7786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Übertitel</a:t>
            </a:r>
          </a:p>
        </p:txBody>
      </p:sp>
      <p:pic>
        <p:nvPicPr>
          <p:cNvPr id="2052" name="Picture 4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5pPr>
      <a:lvl6pPr marL="4572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duesseldorf.d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ilder.rofl.to/media/data/pic-ea58e2f3a191aa0202c2fe340d6e5675-middle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>
                <a:latin typeface="Arial" charset="0"/>
              </a:rPr>
              <a:t>Abnehmen – Von der Theorie zur Tat</a:t>
            </a:r>
            <a:endParaRPr lang="de-DE" altLang="de-DE">
              <a:latin typeface="Arial" charset="0"/>
            </a:endParaRPr>
          </a:p>
        </p:txBody>
      </p:sp>
      <p:sp>
        <p:nvSpPr>
          <p:cNvPr id="4099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61048"/>
            <a:ext cx="3240980" cy="2376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</a:t>
            </a:r>
          </a:p>
          <a:p>
            <a:pPr>
              <a:lnSpc>
                <a:spcPct val="90000"/>
              </a:lnSpc>
            </a:pPr>
            <a:r>
              <a:rPr lang="de-CH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Jürg Eichhorn</a:t>
            </a:r>
          </a:p>
          <a:p>
            <a:pPr>
              <a:lnSpc>
                <a:spcPct val="90000"/>
              </a:lnSpc>
            </a:pPr>
            <a:endParaRPr lang="de-CH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de-CH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www.ever.ch</a:t>
            </a:r>
            <a:endParaRPr lang="de-CH" alt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Low carb oder low fat?</a:t>
            </a:r>
          </a:p>
        </p:txBody>
      </p:sp>
      <p:sp>
        <p:nvSpPr>
          <p:cNvPr id="1331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Gemeinsamkeiten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Kombination von Fett und Kohlenhydraten stand in der Natur nur im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Herbst in Form von Samen und Nüssen zur Fettspeicherung für den Winter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zur Verfügung – heutzutage ganzjährlich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Zwei Nachteile sind beiden gemeinsam: Unausgewogenheit, Monotonie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Quelle: Komplement. integr. Med .. 10/2008 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Rein tierische oder rein pflanzliche Kost</a:t>
            </a:r>
          </a:p>
        </p:txBody>
      </p:sp>
      <p:sp>
        <p:nvSpPr>
          <p:cNvPr id="1433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Was lehrt uns die Natur und die Geschichte?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der Natur gibt es ausschliesslich schlanke Tiere, die man in Pflanzenfresser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und Raubtiere einteilt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Erst wenn die Tiere domestiziert und mit einer Menschen-Mischkost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gefüttert werden, werden sie dick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In der Steinzeit gab es Jäger und Sammler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        Die Jäger lebten vom Fleisch wild lebender Tiere (eiweissreich/fettreich)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        Die Sammler lebten von Pflanzen (eiweissarm/sehr fettarm)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        Beide blieben schlank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Erst als die menschliche Gesellschaft zu Ackerbau und Viehzucht überging,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änderte sich die Ernährungsstruktur beträchtlich: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Getreideüberschüsse: Erhebliche Zunahme der Kohlenhydrate! Weniger Eiweiss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Wie man heute weiss, ergaben sich schwerwiegende Konsequenzen: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Die Menschen wurden deutlich kleiner und starben erheblich früher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Low carb diet </a:t>
            </a:r>
          </a:p>
        </p:txBody>
      </p:sp>
      <p:sp>
        <p:nvSpPr>
          <p:cNvPr id="1536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Besonderheiten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Kurzfristig besserer Erfolg bei der Gewichtsabnahme, wegen der Monotonie aber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nicht langfristig einhaltbar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Eine </a:t>
            </a:r>
            <a:r>
              <a:rPr lang="en-US" altLang="de-DE" sz="1600">
                <a:solidFill>
                  <a:schemeClr val="bg2"/>
                </a:solidFill>
                <a:latin typeface="Arial" charset="0"/>
              </a:rPr>
              <a:t>low-carb diet limitiert Kohlenhydrate – Getreide, stärkehaltiges Gemüse, </a:t>
            </a:r>
            <a:br>
              <a:rPr lang="en-US" altLang="de-DE" sz="1600">
                <a:solidFill>
                  <a:schemeClr val="bg2"/>
                </a:solidFill>
                <a:latin typeface="Arial" charset="0"/>
              </a:rPr>
            </a:br>
            <a:r>
              <a:rPr lang="en-US" altLang="de-DE" sz="1600">
                <a:solidFill>
                  <a:schemeClr val="bg2"/>
                </a:solidFill>
                <a:latin typeface="Arial" charset="0"/>
              </a:rPr>
              <a:t>     Früchte – und betont eine eiweiss- und fettreiche Ernährung </a:t>
            </a:r>
          </a:p>
          <a:p>
            <a:pPr marL="0" indent="0"/>
            <a:r>
              <a:rPr lang="en-US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Die täglichen Mahlzeiten bestehen hauptsächlich aus Gemüse, Milchprodukten,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Fisch und Fleisch, wobei Fette und Proteine die wegfallenden Kohlenhydrate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ersetzen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3300"/>
                </a:solidFill>
                <a:latin typeface="Arial" charset="0"/>
              </a:rPr>
              <a:t>Ernährungswisenschaftler sind der Meinung, dass der heutige Mensch </a:t>
            </a:r>
            <a:br>
              <a:rPr lang="de-CH" altLang="de-DE" sz="1600">
                <a:solidFill>
                  <a:srgbClr val="FF33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3300"/>
                </a:solidFill>
                <a:latin typeface="Arial" charset="0"/>
              </a:rPr>
              <a:t>     physiologisch noch immer besser an die Ernährungszusammensetzung </a:t>
            </a:r>
            <a:br>
              <a:rPr lang="de-CH" altLang="de-DE" sz="1600">
                <a:solidFill>
                  <a:srgbClr val="FF33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3300"/>
                </a:solidFill>
                <a:latin typeface="Arial" charset="0"/>
              </a:rPr>
              <a:t>     der Jäger- und Sammlerkultur mit viel Fett und Protein und wenig kurzkettigen </a:t>
            </a:r>
            <a:br>
              <a:rPr lang="de-CH" altLang="de-DE" sz="1600">
                <a:solidFill>
                  <a:srgbClr val="FF33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3300"/>
                </a:solidFill>
                <a:latin typeface="Arial" charset="0"/>
              </a:rPr>
              <a:t>     Kohlenhydraten angepasst ist: «Steinzeiternährung»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Stoffwechselumstellung: Insulinspiegel sinkt – Glukagonausschüttung vermehrt: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Glukagon greift die Energiespeicher an – Glykogen und Fette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Low carb diet </a:t>
            </a:r>
          </a:p>
        </p:txBody>
      </p:sp>
      <p:sp>
        <p:nvSpPr>
          <p:cNvPr id="1638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Glucose Bedarf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Kohlenhydrate sind kein notwendiger Bestandteil der Nahrung, da der Körper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diese unter Energieaufwand aus anderen Nahrungsbestandteilen wie Proteinen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und Glycerin selbst herstellen kann: «Gluconeogenese»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Täglicher Glucose Bedarf eines erwachsenen Menschen:  160 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Von diesen 160 g benötigt das Hirn allein:                          120 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Fähigkeit der Leber, Glucose herzustellen (pro Tag):         180 bis 200 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Eine eigenständige Erkrankung des Menschen durch das gänzliche Fehlen von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Kohlenhydraten an sich ist unbekannt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Aber: Wenn Kohlenhydrate über längere Zeit fehlen stellen sich Begleitfolgen ein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Die Schalen von Getreide- und Reiskörner sind reich an B-Vitaminen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Die Vitamine B6, B12 und Folsäure senken Homocystein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Homocystein schädigt die Gefässe (Herzinfarkt, Hirninfarkt, Thrombosen)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Low carb diet</a:t>
            </a:r>
          </a:p>
        </p:txBody>
      </p:sp>
      <p:sp>
        <p:nvSpPr>
          <p:cNvPr id="1741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Besonderheiten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Eine kohlenhydratarme Diät senkt den Nüchternblutzucker und das HbA1c am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deutlichsten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Hohe Versagerquote auf lange Frist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Arm an Faserstoffen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Atherogene Lipidveränderungen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Hoher initialer Gewichtsverlust, vorwiegend Wasser wegen: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•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Ketonurie (Aceton-Mundgeruch wie beim Fasten)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      • Pro Gramm Glykogen gegen 3 Gramm Wasser verloren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Kurzfristig leicht durchführbar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Gutes Befinden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Wenig Hunger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Längerfristig: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Vitamin-B Mangelzustände / hohe Homocysteinwerte (Gefäss-Hirnschädigungen)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Low fat diet</a:t>
            </a:r>
          </a:p>
        </p:txBody>
      </p:sp>
      <p:sp>
        <p:nvSpPr>
          <p:cNvPr id="1843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Besonderheiten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Längerfristig: Keine tierische Fette:  Schwerer Vitamin-A Mangel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                     Keine Öle:                   Mangel an Vitamin-E gamma</a:t>
            </a:r>
          </a:p>
          <a:p>
            <a:pPr marL="0" indent="0"/>
            <a:endParaRPr lang="de-CH" altLang="de-DE" sz="1600">
              <a:solidFill>
                <a:srgbClr val="FF0000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Das Hirn verlangt nach guten Fetten!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Werden bei den Low-fat-Diäten die Kalorientabellen weggelegt, keine Fettpunkte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mehr gesammelt und keine Fettaugen gezählt, so kommt es durch die bald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einsetzende Zunahme des Fettverzehrs zum Gewichtsanstieg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Quelle: Komplement. integr. Med .. 10/2008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Die Fettfallen</a:t>
            </a:r>
          </a:p>
        </p:txBody>
      </p:sp>
      <p:sp>
        <p:nvSpPr>
          <p:cNvPr id="1945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89000" y="979488"/>
            <a:ext cx="7859713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Täglicher Maximalkonsum: Frau 70 g und Mann 90 g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Produkt                                              Menge              Fettmenge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Mc Donalds Big Mac                          219 g                        25 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Vollmilch Schokolade                         100 g                        35 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Nutella                                                400 g                     120 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Blätterteig Gebäck                                70 g                       23 g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Semmel mit 125 Fleischkäse              170 g                       37 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Geröstete Erdnüsse                            200 g                       98 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Camembert, 70% F.i.Tr.200 ml           100 g                       40 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Pringles Kartoffelchips                        170 g                        62 g</a:t>
            </a:r>
            <a:endParaRPr lang="de-CH" altLang="de-DE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Prof. Armin Heufelder – Bodenseekongress 2007: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Kalorienrestriktion – Wie viel darf es sein?</a:t>
            </a:r>
          </a:p>
        </p:txBody>
      </p:sp>
      <p:sp>
        <p:nvSpPr>
          <p:cNvPr id="2048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44563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altLang="de-DE" sz="1800" b="1">
                <a:solidFill>
                  <a:schemeClr val="bg2"/>
                </a:solidFill>
                <a:latin typeface="Arial" charset="0"/>
              </a:rPr>
              <a:t>Low calorie diet (LCD)  -  Very low calorie diet (VLCD)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476375" y="1989138"/>
            <a:ext cx="2374900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chemeClr val="hlink"/>
                </a:solidFill>
              </a:rPr>
              <a:t>LCD: </a:t>
            </a:r>
            <a:br>
              <a:rPr lang="de-CH" altLang="de-DE" sz="2000">
                <a:solidFill>
                  <a:schemeClr val="hlink"/>
                </a:solidFill>
              </a:rPr>
            </a:br>
            <a:r>
              <a:rPr lang="de-CH" altLang="de-DE" sz="2000">
                <a:solidFill>
                  <a:schemeClr val="hlink"/>
                </a:solidFill>
              </a:rPr>
              <a:t>minus 500-800 kcal / Tag</a:t>
            </a: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5292725" y="1989138"/>
            <a:ext cx="2374900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chemeClr val="hlink"/>
                </a:solidFill>
              </a:rPr>
              <a:t>VLCD:</a:t>
            </a:r>
            <a:br>
              <a:rPr lang="de-CH" altLang="de-DE" sz="2000">
                <a:solidFill>
                  <a:schemeClr val="hlink"/>
                </a:solidFill>
              </a:rPr>
            </a:br>
            <a:r>
              <a:rPr lang="de-CH" altLang="de-DE" sz="2000">
                <a:solidFill>
                  <a:schemeClr val="hlink"/>
                </a:solidFill>
              </a:rPr>
              <a:t>minus 800-1200 kcal / Tag</a:t>
            </a:r>
          </a:p>
        </p:txBody>
      </p:sp>
      <p:sp>
        <p:nvSpPr>
          <p:cNvPr id="20486" name="Line 16"/>
          <p:cNvSpPr>
            <a:spLocks noChangeShapeType="1"/>
          </p:cNvSpPr>
          <p:nvPr/>
        </p:nvSpPr>
        <p:spPr bwMode="auto">
          <a:xfrm>
            <a:off x="4572000" y="1700213"/>
            <a:ext cx="0" cy="43211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0487" name="Line 18"/>
          <p:cNvSpPr>
            <a:spLocks noChangeShapeType="1"/>
          </p:cNvSpPr>
          <p:nvPr/>
        </p:nvSpPr>
        <p:spPr bwMode="auto">
          <a:xfrm>
            <a:off x="2627313" y="3214688"/>
            <a:ext cx="0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0488" name="Line 19"/>
          <p:cNvSpPr>
            <a:spLocks noChangeShapeType="1"/>
          </p:cNvSpPr>
          <p:nvPr/>
        </p:nvSpPr>
        <p:spPr bwMode="auto">
          <a:xfrm>
            <a:off x="6481763" y="3194050"/>
            <a:ext cx="0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>
            <a:off x="6373813" y="4705350"/>
            <a:ext cx="0" cy="719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0490" name="Text Box 25"/>
          <p:cNvSpPr txBox="1">
            <a:spLocks noChangeArrowheads="1"/>
          </p:cNvSpPr>
          <p:nvPr/>
        </p:nvSpPr>
        <p:spPr bwMode="auto">
          <a:xfrm>
            <a:off x="1476375" y="4157663"/>
            <a:ext cx="2374900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chemeClr val="hlink"/>
                </a:solidFill>
              </a:rPr>
              <a:t>ca. 0.5 bis 1 kg Gewichtsverlust pro Woche</a:t>
            </a:r>
          </a:p>
        </p:txBody>
      </p:sp>
      <p:sp>
        <p:nvSpPr>
          <p:cNvPr id="20491" name="Text Box 26"/>
          <p:cNvSpPr txBox="1">
            <a:spLocks noChangeArrowheads="1"/>
          </p:cNvSpPr>
          <p:nvPr/>
        </p:nvSpPr>
        <p:spPr bwMode="auto">
          <a:xfrm>
            <a:off x="5292725" y="4149725"/>
            <a:ext cx="2374900" cy="163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chemeClr val="hlink"/>
                </a:solidFill>
              </a:rPr>
              <a:t>Nur mit Formulaprodukten</a:t>
            </a:r>
          </a:p>
          <a:p>
            <a:pPr algn="ctr" eaLnBrk="1" hangingPunct="1"/>
            <a:r>
              <a:rPr lang="de-CH" altLang="de-DE" sz="2000">
                <a:solidFill>
                  <a:schemeClr val="hlink"/>
                </a:solidFill>
              </a:rPr>
              <a:t>und in einem strukturierten Programm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Low calorie diet (LCD) </a:t>
            </a:r>
          </a:p>
        </p:txBody>
      </p:sp>
      <p:sp>
        <p:nvSpPr>
          <p:cNvPr id="2150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LCD - Zusammensetzung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Berücksichtigung der individuellen Vorlieben – Langzeitcompliance!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Nahrungsmittel mit niedriger Energiedichte: Gut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Eiweissbetont: Gut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Eiweissreich:   Vorsicht Nebenwirkungen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Nahrungsmittel mit niedrigem Glykämie Index: Wenig aussagekräftig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Nahrungsmittel mit niedriger glykämischer Last: Gut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Nahrungsmittel mit niedriger glykämischer Last + Öle: Sehr gut</a:t>
            </a:r>
            <a:endParaRPr lang="de-DE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en-US" altLang="de-DE">
                <a:latin typeface="Arial" charset="0"/>
              </a:rPr>
              <a:t>Very low calorie diet (VLCD)</a:t>
            </a:r>
            <a:endParaRPr lang="de-CH" altLang="de-DE">
              <a:latin typeface="Arial" charset="0"/>
            </a:endParaRPr>
          </a:p>
        </p:txBody>
      </p:sp>
      <p:sp>
        <p:nvSpPr>
          <p:cNvPr id="2253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Über 1 bis 3 Monate: Hoher Gewichtsverlust von bis zu 20-25 kg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en-US" altLang="de-DE" sz="1600">
                <a:solidFill>
                  <a:schemeClr val="bg2"/>
                </a:solidFill>
                <a:latin typeface="Arial" charset="0"/>
              </a:rPr>
              <a:t>400-800 kcal pro Tag</a:t>
            </a:r>
          </a:p>
          <a:p>
            <a:pPr marL="0" indent="0"/>
            <a:r>
              <a:rPr lang="en-US" altLang="de-DE" sz="1600">
                <a:solidFill>
                  <a:schemeClr val="bg2"/>
                </a:solidFill>
                <a:latin typeface="Arial" charset="0"/>
              </a:rPr>
              <a:t>   Kohlenhydrate tief / Eiweisse hoch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Wöchentlicher Gewichtsverlust von 1 ½ bis 2 kg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Durchführung nur im Rahmen eines strukturierten Programms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Mahlzeitenersatz auch noch in der Langzeittherapie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Langzeittherapie: Fixe VLCD-Tage: z.B. 2 mal pro Woche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Entscheidende Nachteile: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Keine Erziehung zu einem gesunden Essverhalten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Führt zu Ketose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Baut Muskulatur ab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Mögliche Gesundheitsrisiken: Herzprobleme und Gallensteine</a:t>
            </a:r>
            <a:endParaRPr lang="de-DE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rm 61441"/>
          <p:cNvSpPr>
            <a:spLocks noGrp="1" noChangeArrowheads="1"/>
          </p:cNvSpPr>
          <p:nvPr>
            <p:ph type="title"/>
          </p:nvPr>
        </p:nvSpPr>
        <p:spPr>
          <a:xfrm>
            <a:off x="865188" y="-26988"/>
            <a:ext cx="5867400" cy="601663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Agenda</a:t>
            </a:r>
          </a:p>
        </p:txBody>
      </p:sp>
      <p:sp>
        <p:nvSpPr>
          <p:cNvPr id="5123" name="Form 61442"/>
          <p:cNvSpPr>
            <a:spLocks noGrp="1" noChangeArrowheads="1"/>
          </p:cNvSpPr>
          <p:nvPr>
            <p:ph type="body" idx="1"/>
          </p:nvPr>
        </p:nvSpPr>
        <p:spPr>
          <a:xfrm>
            <a:off x="855663" y="1003300"/>
            <a:ext cx="7859712" cy="5594350"/>
          </a:xfrm>
        </p:spPr>
        <p:txBody>
          <a:bodyPr/>
          <a:lstStyle/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Diäten im Vergleich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Abnehmen ist einfach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Das XLS Programm: Von XL bis S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Die grossen und die kleinen Helfer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Bewegung bringt Regung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Die «Hauptstrasse der Ernährung»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Die «TopMix-Lebenselixiere» 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FDH , modern ausgedrückt: VLCD</a:t>
            </a:r>
          </a:p>
        </p:txBody>
      </p:sp>
      <p:sp>
        <p:nvSpPr>
          <p:cNvPr id="2355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FDH – Kalorienmenge halbieren: Warum diese Diät nicht funktionieren kann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FDH signalisiert dem Körper einen Hungerzustand</a:t>
            </a:r>
          </a:p>
          <a:p>
            <a:pPr marL="0" indent="0"/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Abbau von Muskulatur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Steinzeit: Beim damaligen Nahrungsangebot BMI über 30 kaum möglich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Das fein abgestimmte Orchester der Hunger- und Sättigungssignale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ist auf die übermässige Nährstoffzufuhr nicht eingestellt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In Zeiten der Not (FDH!) versucht der Körper die grösstmögliche Menge an Fett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zu speichern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Zeiten des Überflusses wird zum Überleben der Hungersnot jegliches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Zuviel an Kalorien in Fett umgewandelt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Quelle: Komplement. integr. Med .. 10/2008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Insulin-Trennkost</a:t>
            </a:r>
          </a:p>
        </p:txBody>
      </p:sp>
      <p:sp>
        <p:nvSpPr>
          <p:cNvPr id="2457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900113" y="9556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Insulinantworten auf normale, fett- und eiweissreiche Kohlenhydratmahlzeiten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Kohlenhydrate + Eiweiss führt zu einer starken Insulinreaktion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Kohlenhydrate + Fett führt nur zu einer schwachen Insulinreaktion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Dr. med. Detlef Pape - GSAAM Kongress 2009</a:t>
            </a:r>
          </a:p>
        </p:txBody>
      </p:sp>
      <p:pic>
        <p:nvPicPr>
          <p:cNvPr id="24581" name="Picture 3" descr="\\Server\Dokumente\Literatur&amp;Vorträge\Vortragssammlung\GSAAM 2009\Fleisch Glukose Fett_W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44813"/>
            <a:ext cx="3840162" cy="310991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Insulin-Trennkost</a:t>
            </a:r>
          </a:p>
        </p:txBody>
      </p:sp>
      <p:sp>
        <p:nvSpPr>
          <p:cNvPr id="2560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Insulinverlauf nach Aufnahme von 450 g Rindfleisch und 100 g Glucose beim Gesunden (Rabinowitz et al. 1967)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Kohlenhydrate oder Fleisch allein erhöhen Insulin bei weitem weniger als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Kombination Fleisch + Kohlenhydrate (ohne Fette)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Dr. med. Detlef Pape - GSAAM Kongress 2009: </a:t>
            </a:r>
          </a:p>
        </p:txBody>
      </p:sp>
      <p:pic>
        <p:nvPicPr>
          <p:cNvPr id="25605" name="Picture 2" descr="\\Server\Dokumente\Literatur&amp;Vorträge\Vortragssammlung\GSAAM 2009\Fleisch Glukos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53022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Insulin-Trennkost</a:t>
            </a:r>
          </a:p>
        </p:txBody>
      </p:sp>
      <p:sp>
        <p:nvSpPr>
          <p:cNvPr id="2662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Insulinreaktion auf unterschiedliche Nährstoffgemische beim Diabetiker (Estrich et al. 1967)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Fazit: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Wenn schon Fleisch + Kohlenhydrate, dann unbedingt mit Fettzugabe</a:t>
            </a:r>
            <a:endParaRPr lang="de-CH" altLang="de-DE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Dr. med. Detlef Pape - GSAAM Kongress 2009 </a:t>
            </a:r>
          </a:p>
        </p:txBody>
      </p:sp>
      <p:pic>
        <p:nvPicPr>
          <p:cNvPr id="26629" name="Picture 2" descr="\\Server\Dokumente\Literatur&amp;Vorträge\Vortragssammlung\GSAAM 2009\Fleisch Glukose2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3068638"/>
            <a:ext cx="52165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Insulin-Trennkost</a:t>
            </a:r>
          </a:p>
        </p:txBody>
      </p:sp>
      <p:sp>
        <p:nvSpPr>
          <p:cNvPr id="2765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Mischkost (Kohlenhydrate + Eiweiss) erhöht die Insulinreaktion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Auch Eiweiss allein erhöht die Insulinproduktion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Dr. med. Detlef Pape - GSAAM Kongress 2009 </a:t>
            </a:r>
          </a:p>
        </p:txBody>
      </p:sp>
      <p:pic>
        <p:nvPicPr>
          <p:cNvPr id="27653" name="Picture 3" descr="G:\Literatur&amp;Vorträge\Vortragssammlung\GSAAM 2009\Insulintrennkost Pape\Insulin Einzelkost gegen Mischkost_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098675"/>
            <a:ext cx="49911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Die KFZ - Ernährung</a:t>
            </a:r>
          </a:p>
        </p:txBody>
      </p:sp>
      <p:sp>
        <p:nvSpPr>
          <p:cNvPr id="2867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u="sng">
                <a:solidFill>
                  <a:schemeClr val="bg2"/>
                </a:solidFill>
                <a:latin typeface="Arial" charset="0"/>
              </a:rPr>
              <a:t>K</a:t>
            </a: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ohlenhydrate und </a:t>
            </a:r>
            <a:r>
              <a:rPr lang="de-CH" altLang="de-DE" sz="1800" u="sng">
                <a:solidFill>
                  <a:schemeClr val="bg2"/>
                </a:solidFill>
                <a:latin typeface="Arial" charset="0"/>
              </a:rPr>
              <a:t>F</a:t>
            </a:r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ett getrennt, </a:t>
            </a:r>
            <a:r>
              <a:rPr lang="de-CH" altLang="de-DE" sz="1800" u="sng">
                <a:solidFill>
                  <a:schemeClr val="bg2"/>
                </a:solidFill>
                <a:latin typeface="Arial" charset="0"/>
              </a:rPr>
              <a:t>Z</a:t>
            </a:r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wischenmahlzeiten ja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Kombination von 2 pflanzlichen und 1 tierischen Mahlzeit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Low-fat und low-carb Mahlzeiten zeitlich versetzt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Optimale Zufuhr von biologisch hochwertigem Eiweiss gewährleistet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Grosse Speisenauswahl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Morgen: Müesli, Frischkäse, Magerquark, Obst oder Gemüse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Mittag:    Magerfisch, kleine Mengen Magerfleisch, Kartoffeln, Reis,  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Hartgriessnudeln, jeder Art von Gemüse, das während des ganzen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Tages ohne Begrenzung konsumiert werden kann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Abend:   Fisch oder Fleisch, Spargel oder jedes andere Gemüse, Tomaten mit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Mozzarella, Schinkenrollen, Gemüsestreifen, Milch und Milchprodukte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(ohne Früchte)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Quelle: Komplement. integr. Med .. 10/2008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>
                <a:latin typeface="Arial" charset="0"/>
              </a:rPr>
              <a:t>Abnehmen ist einfach</a:t>
            </a:r>
            <a:endParaRPr lang="de-DE" altLang="de-DE">
              <a:latin typeface="Arial" charset="0"/>
            </a:endParaRPr>
          </a:p>
        </p:txBody>
      </p:sp>
      <p:sp>
        <p:nvSpPr>
          <p:cNvPr id="29699" name="Form 205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bg2"/>
                </a:solidFill>
                <a:latin typeface="Arial" charset="0"/>
              </a:rPr>
              <a:t>Dr. med. Jürg Eichhorn ¦ 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Abnehmen ist ganz einfach</a:t>
            </a:r>
          </a:p>
        </p:txBody>
      </p:sp>
      <p:sp>
        <p:nvSpPr>
          <p:cNvPr id="3072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Energieaufnahme muss kleiner sein als der Energieverbrauch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Sicher, einfach, schnell: Sport anstelle einer Abendmahlzeit!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Das Zauberwort heisst «dinner cancelling»: Ein wahrlich schwieriges Unterfangen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Der Volksmund sagt es uns: Der vormitternächtliche Schlaf sei der Gesündeste!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                               Im Schlaf nimmt man ab!</a:t>
            </a:r>
            <a:endParaRPr lang="de-DE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Dr. med. Jürg Eichhorn </a:t>
            </a:r>
          </a:p>
        </p:txBody>
      </p:sp>
      <p:pic>
        <p:nvPicPr>
          <p:cNvPr id="30725" name="Picture 5" descr="\\Server\Fotos\Jpg Privat\Reisen\Abu Dabi Al Maha 0511\Abu Dhabi\EM Dessertbüffet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284538"/>
            <a:ext cx="377507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Fettabbau will gelernt sein</a:t>
            </a:r>
          </a:p>
        </p:txBody>
      </p:sp>
      <p:sp>
        <p:nvSpPr>
          <p:cNvPr id="317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„Ich“ sage dem Körper wie er das zu bewerkstelligen hat: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Abends keine Kohlenhydrate und keine tierischen Fette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Je öfters «dinner cancelling» – Verzicht auf die Abendmahlzeit – desto besser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Wenn Abendmahlzeit, dann möglichst früh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„The very best“: Bewegung anstelle der Abendmahlzeit!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Bewegung bringt Mitochondrien auf Vordermann: Mehr Enzyme und Hormone.</a:t>
            </a:r>
            <a:r>
              <a:rPr lang="de-DE" altLang="de-DE" sz="1600">
                <a:solidFill>
                  <a:schemeClr val="bg2"/>
                </a:solidFill>
                <a:latin typeface="Arial" charset="0"/>
              </a:rPr>
              <a:t>  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58888" y="6224588"/>
            <a:ext cx="76342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 links: </a:t>
            </a:r>
            <a:r>
              <a:rPr lang="en-US" altLang="de-DE" sz="1000">
                <a:solidFill>
                  <a:schemeClr val="bg2"/>
                </a:solidFill>
                <a:hlinkClick r:id="rId3"/>
              </a:rPr>
              <a:t>http://www.uni-duesseldorf.de</a:t>
            </a:r>
            <a:r>
              <a:rPr lang="en-US" altLang="de-DE" sz="1000">
                <a:solidFill>
                  <a:schemeClr val="bg2"/>
                </a:solidFill>
              </a:rPr>
              <a:t> / Bild rechts: Dr. med. Jürg Eichhorn</a:t>
            </a:r>
          </a:p>
        </p:txBody>
      </p:sp>
      <p:pic>
        <p:nvPicPr>
          <p:cNvPr id="31749" name="Picture 2" descr="\\Server\Fotos\JPG Praxis\Ernährung\Nahrungsmittel\Gerichte Essen\Lenkerhof\7.9.11\Lachs Vorspeise_2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68725"/>
            <a:ext cx="2911475" cy="21764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4" descr="http://www.uni-duesseldorf.de/WWW/MathNat/Biologie/Didaktik/Zellatmung/dateien/mito/bilder/mi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760788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3851275" y="3429000"/>
            <a:ext cx="0" cy="1423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3348038" y="4852988"/>
            <a:ext cx="503237" cy="47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Prinzip: Balance von Körper und Geist</a:t>
            </a:r>
          </a:p>
        </p:txBody>
      </p:sp>
      <p:sp>
        <p:nvSpPr>
          <p:cNvPr id="3277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Hungern verboten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Ernährung = 		Nahrungsaufnahme  + Nahrungsverdauung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Ausgewogenheit: Ausgewogene Eiweisszufuhr, Gute Fette (Öle)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              Komplexe Kohlenhydrate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Individualität:        Sinnvolle Nahrungsergänzung: 	Fischöl 							Nahrungsfasern	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Bewegung:   	        Bewegung bringt Regung 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2772" name="Picture 11" descr="Kühlschrank TMD 2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73463"/>
            <a:ext cx="23876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938837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Gewicht reduzieren – Gewicht halten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1090613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Die Suche nach der Lösung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br>
              <a:rPr lang="de-CH" altLang="de-DE">
                <a:solidFill>
                  <a:schemeClr val="bg2"/>
                </a:solidFill>
                <a:latin typeface="Arial" charset="0"/>
              </a:rPr>
            </a:br>
            <a:br>
              <a:rPr lang="de-CH" altLang="de-DE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000">
                <a:solidFill>
                  <a:schemeClr val="bg2"/>
                </a:solidFill>
                <a:latin typeface="Arial" charset="0"/>
              </a:rPr>
            </a:br>
            <a:endParaRPr lang="de-CH" altLang="de-DE" sz="1000" b="1"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8175" y="6224588"/>
            <a:ext cx="5616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lustich.de</a:t>
            </a:r>
          </a:p>
        </p:txBody>
      </p:sp>
      <p:pic>
        <p:nvPicPr>
          <p:cNvPr id="6149" name="Picture 8" descr="\\Server\Fotos\JPG Praxis\Diverse\Rumsitz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2039937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Pauschale Ernährungsempfehlung: NEIN</a:t>
            </a:r>
          </a:p>
        </p:txBody>
      </p:sp>
      <p:sp>
        <p:nvSpPr>
          <p:cNvPr id="3379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Niemals pauschale, allgemeingültige Ernährungsempfehlungen 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aussprechen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Jeder Mensch ist unterschiedlich und braucht seine eigene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Ernährungsform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Jeder Mensch hat sein eigenes Spektrum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an unterschiedlichen Entgiftungsenzymen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und reagiert somit auch unterschiedlich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auf verschiedene Nahrungsmittel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Das Individuum in den Mittelpunkt stellen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und dabei als wichtigsten Gradmesser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einer gesunden Ernährung auf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individuelle Bekömmlichkeit des Patienten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achten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3796" name="Picture 8" descr="http://bilder.rofl.to/media/data/pic-ea58e2f3a191aa0202c2fe340d6e5675-midd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22907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www.lustich.de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2 grundlegende Konstitutionstypen</a:t>
            </a:r>
          </a:p>
        </p:txBody>
      </p:sp>
      <p:sp>
        <p:nvSpPr>
          <p:cNvPr id="3481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76300" y="995363"/>
            <a:ext cx="7859713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Diese zwei Typen dürfen nicht als absolut gesehen werden, 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sondern als Endpunkte einer Gauss' schen Normalverteilung 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900113" y="4816475"/>
            <a:ext cx="40322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kumimoji="1" lang="de-CH" altLang="de-DE" sz="1400">
                <a:solidFill>
                  <a:schemeClr val="bg2"/>
                </a:solidFill>
                <a:cs typeface="Arial" charset="0"/>
              </a:rPr>
              <a:t>Der </a:t>
            </a:r>
            <a:r>
              <a:rPr kumimoji="1" lang="de-DE" altLang="de-DE" sz="1400">
                <a:solidFill>
                  <a:schemeClr val="bg2"/>
                </a:solidFill>
              </a:rPr>
              <a:t>mollige gedrungene Typ, der eher schwitzt, </a:t>
            </a:r>
          </a:p>
          <a:p>
            <a:pPr algn="ctr" eaLnBrk="1" hangingPunct="1">
              <a:spcBef>
                <a:spcPct val="30000"/>
              </a:spcBef>
            </a:pPr>
            <a:r>
              <a:rPr kumimoji="1" lang="de-DE" altLang="de-DE" sz="1400">
                <a:solidFill>
                  <a:schemeClr val="bg2"/>
                </a:solidFill>
              </a:rPr>
              <a:t>längere Essenspausen verträgt und auch einen</a:t>
            </a:r>
          </a:p>
          <a:p>
            <a:pPr algn="ctr" eaLnBrk="1" hangingPunct="1">
              <a:spcBef>
                <a:spcPct val="30000"/>
              </a:spcBef>
            </a:pPr>
            <a:r>
              <a:rPr kumimoji="1" lang="de-DE" altLang="de-DE" sz="1400">
                <a:solidFill>
                  <a:schemeClr val="bg2"/>
                </a:solidFill>
              </a:rPr>
              <a:t> gewissen Rohkostanteil verdauen kann </a:t>
            </a:r>
            <a:endParaRPr kumimoji="1" lang="de-CH" altLang="de-DE" sz="1400">
              <a:solidFill>
                <a:schemeClr val="bg2"/>
              </a:solidFill>
            </a:endParaRPr>
          </a:p>
        </p:txBody>
      </p:sp>
      <p:pic>
        <p:nvPicPr>
          <p:cNvPr id="34821" name="Picture 10" descr="String dic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960563"/>
            <a:ext cx="3238500" cy="2730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12" descr="String dün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60563"/>
            <a:ext cx="2159000" cy="2717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13"/>
          <p:cNvSpPr>
            <a:spLocks noChangeArrowheads="1"/>
          </p:cNvSpPr>
          <p:nvPr/>
        </p:nvSpPr>
        <p:spPr bwMode="auto">
          <a:xfrm>
            <a:off x="5076825" y="4879975"/>
            <a:ext cx="388778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kumimoji="1" lang="de-CH" altLang="de-DE" sz="1400">
                <a:solidFill>
                  <a:schemeClr val="bg2"/>
                </a:solidFill>
                <a:cs typeface="Arial" charset="0"/>
              </a:rPr>
              <a:t>D</a:t>
            </a:r>
            <a:r>
              <a:rPr kumimoji="1" lang="de-DE" altLang="de-DE" sz="1400">
                <a:solidFill>
                  <a:schemeClr val="bg2"/>
                </a:solidFill>
              </a:rPr>
              <a:t>er hagere schlanke Typ, der viel friert, gut </a:t>
            </a:r>
          </a:p>
          <a:p>
            <a:pPr algn="ctr" eaLnBrk="1" hangingPunct="1">
              <a:spcBef>
                <a:spcPct val="30000"/>
              </a:spcBef>
            </a:pPr>
            <a:r>
              <a:rPr kumimoji="1" lang="de-DE" altLang="de-DE" sz="1400">
                <a:solidFill>
                  <a:schemeClr val="bg2"/>
                </a:solidFill>
              </a:rPr>
              <a:t>Durchgekochtes und häufige kleine Mahlzeiten </a:t>
            </a:r>
          </a:p>
          <a:p>
            <a:pPr algn="ctr" eaLnBrk="1" hangingPunct="1">
              <a:spcBef>
                <a:spcPct val="30000"/>
              </a:spcBef>
            </a:pPr>
            <a:r>
              <a:rPr kumimoji="1" lang="de-DE" altLang="de-DE" sz="1400">
                <a:solidFill>
                  <a:schemeClr val="bg2"/>
                </a:solidFill>
              </a:rPr>
              <a:t>und Brühen benötigt</a:t>
            </a:r>
            <a:endParaRPr kumimoji="1" lang="de-CH" altLang="de-DE" sz="1400">
              <a:solidFill>
                <a:schemeClr val="bg2"/>
              </a:solidFill>
            </a:endParaRPr>
          </a:p>
        </p:txBody>
      </p:sp>
      <p:sp>
        <p:nvSpPr>
          <p:cNvPr id="3482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www.lustich.de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Langfristige Veränderung des Lebensstils</a:t>
            </a:r>
          </a:p>
        </p:txBody>
      </p:sp>
      <p:sp>
        <p:nvSpPr>
          <p:cNvPr id="3584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Ernährung  -  Bewegung  -  Verhalten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Was ist die Motivation?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Was ist die persönliche Zielvorstellung?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Wie stellt sich der Patient den Weg dorthin vor?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Wie viel Zeit will der Patient dafür investieren?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Gruppentherapie oder Individualtherapie?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Idealgewicht – Hohe Lebenserwartung</a:t>
            </a:r>
          </a:p>
        </p:txBody>
      </p:sp>
      <p:sp>
        <p:nvSpPr>
          <p:cNvPr id="8499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  <a:defRPr/>
            </a:pPr>
            <a:r>
              <a:rPr lang="de-CH" sz="1800" b="1" dirty="0">
                <a:solidFill>
                  <a:schemeClr val="bg2"/>
                </a:solidFill>
                <a:latin typeface="Arial" charset="0"/>
              </a:rPr>
              <a:t>Fünf Gummibärchen täglich = 40 kg in 10 Jahren</a:t>
            </a:r>
            <a:br>
              <a:rPr lang="de-CH" sz="1800" b="1" dirty="0">
                <a:solidFill>
                  <a:schemeClr val="bg2"/>
                </a:solidFill>
                <a:latin typeface="Arial" charset="0"/>
              </a:rPr>
            </a:br>
            <a:endParaRPr lang="de-DE" sz="1800" b="1" dirty="0">
              <a:solidFill>
                <a:schemeClr val="bg2"/>
              </a:solidFill>
              <a:latin typeface="Arial" charset="0"/>
            </a:endParaRPr>
          </a:p>
          <a:p>
            <a:pPr>
              <a:defRPr/>
            </a:pPr>
            <a:r>
              <a:rPr lang="de-DE" sz="1600" dirty="0"/>
              <a:t>Idealgewicht            		→ hohe Lebenserwartung</a:t>
            </a:r>
          </a:p>
          <a:p>
            <a:pPr>
              <a:defRPr/>
            </a:pPr>
            <a:r>
              <a:rPr lang="de-DE" sz="1600" dirty="0"/>
              <a:t>20 % Übergewicht   	→ 25–35 % niedrigere Lebenserwartung</a:t>
            </a:r>
          </a:p>
          <a:p>
            <a:pPr>
              <a:defRPr/>
            </a:pPr>
            <a:r>
              <a:rPr lang="de-DE" sz="1600" dirty="0"/>
              <a:t>30 % Übergewicht   	→ 50 % niedrigere Lebenserwartung</a:t>
            </a:r>
          </a:p>
          <a:p>
            <a:pPr marL="0" indent="0">
              <a:buFont typeface="Times New Roman" pitchFamily="18" charset="0"/>
              <a:buNone/>
              <a:defRPr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  <p:grpSp>
        <p:nvGrpSpPr>
          <p:cNvPr id="36869" name="Group 9"/>
          <p:cNvGrpSpPr>
            <a:grpSpLocks/>
          </p:cNvGrpSpPr>
          <p:nvPr/>
        </p:nvGrpSpPr>
        <p:grpSpPr bwMode="auto">
          <a:xfrm>
            <a:off x="1930400" y="2882900"/>
            <a:ext cx="4779963" cy="1884363"/>
            <a:chOff x="781" y="2304"/>
            <a:chExt cx="3011" cy="1187"/>
          </a:xfrm>
        </p:grpSpPr>
        <p:sp>
          <p:nvSpPr>
            <p:cNvPr id="36875" name="Freeform 10"/>
            <p:cNvSpPr>
              <a:spLocks/>
            </p:cNvSpPr>
            <p:nvPr/>
          </p:nvSpPr>
          <p:spPr bwMode="auto">
            <a:xfrm>
              <a:off x="1059" y="3227"/>
              <a:ext cx="2733" cy="64"/>
            </a:xfrm>
            <a:custGeom>
              <a:avLst/>
              <a:gdLst>
                <a:gd name="T0" fmla="*/ 0 w 2733"/>
                <a:gd name="T1" fmla="*/ 64 h 64"/>
                <a:gd name="T2" fmla="*/ 91 w 2733"/>
                <a:gd name="T3" fmla="*/ 0 h 64"/>
                <a:gd name="T4" fmla="*/ 2733 w 2733"/>
                <a:gd name="T5" fmla="*/ 0 h 64"/>
                <a:gd name="T6" fmla="*/ 2643 w 2733"/>
                <a:gd name="T7" fmla="*/ 64 h 64"/>
                <a:gd name="T8" fmla="*/ 0 w 2733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3" h="64">
                  <a:moveTo>
                    <a:pt x="0" y="64"/>
                  </a:moveTo>
                  <a:lnTo>
                    <a:pt x="91" y="0"/>
                  </a:lnTo>
                  <a:lnTo>
                    <a:pt x="2733" y="0"/>
                  </a:lnTo>
                  <a:lnTo>
                    <a:pt x="264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76" name="Freeform 11"/>
            <p:cNvSpPr>
              <a:spLocks/>
            </p:cNvSpPr>
            <p:nvPr/>
          </p:nvSpPr>
          <p:spPr bwMode="auto">
            <a:xfrm>
              <a:off x="1059" y="2331"/>
              <a:ext cx="91" cy="960"/>
            </a:xfrm>
            <a:custGeom>
              <a:avLst/>
              <a:gdLst>
                <a:gd name="T0" fmla="*/ 0 w 91"/>
                <a:gd name="T1" fmla="*/ 960 h 960"/>
                <a:gd name="T2" fmla="*/ 0 w 91"/>
                <a:gd name="T3" fmla="*/ 64 h 960"/>
                <a:gd name="T4" fmla="*/ 91 w 91"/>
                <a:gd name="T5" fmla="*/ 0 h 960"/>
                <a:gd name="T6" fmla="*/ 91 w 91"/>
                <a:gd name="T7" fmla="*/ 896 h 960"/>
                <a:gd name="T8" fmla="*/ 0 w 91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960">
                  <a:moveTo>
                    <a:pt x="0" y="960"/>
                  </a:moveTo>
                  <a:lnTo>
                    <a:pt x="0" y="64"/>
                  </a:lnTo>
                  <a:lnTo>
                    <a:pt x="91" y="0"/>
                  </a:lnTo>
                  <a:lnTo>
                    <a:pt x="91" y="896"/>
                  </a:lnTo>
                  <a:lnTo>
                    <a:pt x="0" y="9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77" name="Rectangle 12"/>
            <p:cNvSpPr>
              <a:spLocks noChangeArrowheads="1"/>
            </p:cNvSpPr>
            <p:nvPr/>
          </p:nvSpPr>
          <p:spPr bwMode="auto">
            <a:xfrm>
              <a:off x="1150" y="2331"/>
              <a:ext cx="2642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/>
            </a:p>
          </p:txBody>
        </p:sp>
        <p:sp>
          <p:nvSpPr>
            <p:cNvPr id="36878" name="Freeform 13"/>
            <p:cNvSpPr>
              <a:spLocks/>
            </p:cNvSpPr>
            <p:nvPr/>
          </p:nvSpPr>
          <p:spPr bwMode="auto">
            <a:xfrm>
              <a:off x="1059" y="3227"/>
              <a:ext cx="2733" cy="64"/>
            </a:xfrm>
            <a:custGeom>
              <a:avLst/>
              <a:gdLst>
                <a:gd name="T0" fmla="*/ 0 w 512"/>
                <a:gd name="T1" fmla="*/ 2147483647 h 12"/>
                <a:gd name="T2" fmla="*/ 2147483647 w 512"/>
                <a:gd name="T3" fmla="*/ 0 h 12"/>
                <a:gd name="T4" fmla="*/ 2147483647 w 5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2" h="12">
                  <a:moveTo>
                    <a:pt x="0" y="12"/>
                  </a:moveTo>
                  <a:lnTo>
                    <a:pt x="17" y="0"/>
                  </a:lnTo>
                  <a:lnTo>
                    <a:pt x="51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79" name="Freeform 14"/>
            <p:cNvSpPr>
              <a:spLocks/>
            </p:cNvSpPr>
            <p:nvPr/>
          </p:nvSpPr>
          <p:spPr bwMode="auto">
            <a:xfrm>
              <a:off x="1059" y="2779"/>
              <a:ext cx="2733" cy="64"/>
            </a:xfrm>
            <a:custGeom>
              <a:avLst/>
              <a:gdLst>
                <a:gd name="T0" fmla="*/ 0 w 512"/>
                <a:gd name="T1" fmla="*/ 2147483647 h 12"/>
                <a:gd name="T2" fmla="*/ 2147483647 w 512"/>
                <a:gd name="T3" fmla="*/ 0 h 12"/>
                <a:gd name="T4" fmla="*/ 2147483647 w 5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2" h="12">
                  <a:moveTo>
                    <a:pt x="0" y="12"/>
                  </a:moveTo>
                  <a:lnTo>
                    <a:pt x="17" y="0"/>
                  </a:lnTo>
                  <a:lnTo>
                    <a:pt x="51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80" name="Freeform 15"/>
            <p:cNvSpPr>
              <a:spLocks/>
            </p:cNvSpPr>
            <p:nvPr/>
          </p:nvSpPr>
          <p:spPr bwMode="auto">
            <a:xfrm>
              <a:off x="1059" y="2331"/>
              <a:ext cx="2733" cy="64"/>
            </a:xfrm>
            <a:custGeom>
              <a:avLst/>
              <a:gdLst>
                <a:gd name="T0" fmla="*/ 0 w 512"/>
                <a:gd name="T1" fmla="*/ 2147483647 h 12"/>
                <a:gd name="T2" fmla="*/ 2147483647 w 512"/>
                <a:gd name="T3" fmla="*/ 0 h 12"/>
                <a:gd name="T4" fmla="*/ 2147483647 w 5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2" h="12">
                  <a:moveTo>
                    <a:pt x="0" y="12"/>
                  </a:moveTo>
                  <a:lnTo>
                    <a:pt x="17" y="0"/>
                  </a:lnTo>
                  <a:lnTo>
                    <a:pt x="51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81" name="Freeform 16"/>
            <p:cNvSpPr>
              <a:spLocks/>
            </p:cNvSpPr>
            <p:nvPr/>
          </p:nvSpPr>
          <p:spPr bwMode="auto">
            <a:xfrm>
              <a:off x="1059" y="3227"/>
              <a:ext cx="2733" cy="64"/>
            </a:xfrm>
            <a:custGeom>
              <a:avLst/>
              <a:gdLst>
                <a:gd name="T0" fmla="*/ 2733 w 2733"/>
                <a:gd name="T1" fmla="*/ 0 h 64"/>
                <a:gd name="T2" fmla="*/ 2643 w 2733"/>
                <a:gd name="T3" fmla="*/ 64 h 64"/>
                <a:gd name="T4" fmla="*/ 0 w 2733"/>
                <a:gd name="T5" fmla="*/ 64 h 64"/>
                <a:gd name="T6" fmla="*/ 91 w 2733"/>
                <a:gd name="T7" fmla="*/ 0 h 64"/>
                <a:gd name="T8" fmla="*/ 2733 w 273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3" h="64">
                  <a:moveTo>
                    <a:pt x="2733" y="0"/>
                  </a:moveTo>
                  <a:lnTo>
                    <a:pt x="2643" y="64"/>
                  </a:lnTo>
                  <a:lnTo>
                    <a:pt x="0" y="64"/>
                  </a:lnTo>
                  <a:lnTo>
                    <a:pt x="91" y="0"/>
                  </a:lnTo>
                  <a:lnTo>
                    <a:pt x="2733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82" name="Freeform 17"/>
            <p:cNvSpPr>
              <a:spLocks/>
            </p:cNvSpPr>
            <p:nvPr/>
          </p:nvSpPr>
          <p:spPr bwMode="auto">
            <a:xfrm>
              <a:off x="1059" y="2331"/>
              <a:ext cx="91" cy="960"/>
            </a:xfrm>
            <a:custGeom>
              <a:avLst/>
              <a:gdLst>
                <a:gd name="T0" fmla="*/ 0 w 91"/>
                <a:gd name="T1" fmla="*/ 960 h 960"/>
                <a:gd name="T2" fmla="*/ 0 w 91"/>
                <a:gd name="T3" fmla="*/ 64 h 960"/>
                <a:gd name="T4" fmla="*/ 91 w 91"/>
                <a:gd name="T5" fmla="*/ 0 h 960"/>
                <a:gd name="T6" fmla="*/ 91 w 91"/>
                <a:gd name="T7" fmla="*/ 896 h 960"/>
                <a:gd name="T8" fmla="*/ 0 w 91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960">
                  <a:moveTo>
                    <a:pt x="0" y="960"/>
                  </a:moveTo>
                  <a:lnTo>
                    <a:pt x="0" y="64"/>
                  </a:lnTo>
                  <a:lnTo>
                    <a:pt x="91" y="0"/>
                  </a:lnTo>
                  <a:lnTo>
                    <a:pt x="91" y="896"/>
                  </a:lnTo>
                  <a:lnTo>
                    <a:pt x="0" y="96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83" name="Rectangle 18"/>
            <p:cNvSpPr>
              <a:spLocks noChangeArrowheads="1"/>
            </p:cNvSpPr>
            <p:nvPr/>
          </p:nvSpPr>
          <p:spPr bwMode="auto">
            <a:xfrm>
              <a:off x="1150" y="2331"/>
              <a:ext cx="2642" cy="89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/>
            </a:p>
          </p:txBody>
        </p:sp>
        <p:sp>
          <p:nvSpPr>
            <p:cNvPr id="36884" name="Freeform 19"/>
            <p:cNvSpPr>
              <a:spLocks/>
            </p:cNvSpPr>
            <p:nvPr/>
          </p:nvSpPr>
          <p:spPr bwMode="auto">
            <a:xfrm>
              <a:off x="1524" y="2331"/>
              <a:ext cx="90" cy="960"/>
            </a:xfrm>
            <a:custGeom>
              <a:avLst/>
              <a:gdLst>
                <a:gd name="T0" fmla="*/ 0 w 90"/>
                <a:gd name="T1" fmla="*/ 960 h 960"/>
                <a:gd name="T2" fmla="*/ 0 w 90"/>
                <a:gd name="T3" fmla="*/ 64 h 960"/>
                <a:gd name="T4" fmla="*/ 90 w 90"/>
                <a:gd name="T5" fmla="*/ 0 h 960"/>
                <a:gd name="T6" fmla="*/ 90 w 90"/>
                <a:gd name="T7" fmla="*/ 896 h 960"/>
                <a:gd name="T8" fmla="*/ 0 w 90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60">
                  <a:moveTo>
                    <a:pt x="0" y="960"/>
                  </a:moveTo>
                  <a:lnTo>
                    <a:pt x="0" y="64"/>
                  </a:lnTo>
                  <a:lnTo>
                    <a:pt x="90" y="0"/>
                  </a:lnTo>
                  <a:lnTo>
                    <a:pt x="90" y="896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5E707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1257" y="2395"/>
              <a:ext cx="267" cy="896"/>
            </a:xfrm>
            <a:prstGeom prst="rect">
              <a:avLst/>
            </a:prstGeom>
            <a:solidFill>
              <a:srgbClr val="BBE0E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/>
            </a:p>
          </p:txBody>
        </p:sp>
        <p:sp>
          <p:nvSpPr>
            <p:cNvPr id="36886" name="Freeform 21"/>
            <p:cNvSpPr>
              <a:spLocks/>
            </p:cNvSpPr>
            <p:nvPr/>
          </p:nvSpPr>
          <p:spPr bwMode="auto">
            <a:xfrm>
              <a:off x="1257" y="2331"/>
              <a:ext cx="357" cy="64"/>
            </a:xfrm>
            <a:custGeom>
              <a:avLst/>
              <a:gdLst>
                <a:gd name="T0" fmla="*/ 267 w 357"/>
                <a:gd name="T1" fmla="*/ 64 h 64"/>
                <a:gd name="T2" fmla="*/ 357 w 357"/>
                <a:gd name="T3" fmla="*/ 0 h 64"/>
                <a:gd name="T4" fmla="*/ 90 w 357"/>
                <a:gd name="T5" fmla="*/ 0 h 64"/>
                <a:gd name="T6" fmla="*/ 0 w 357"/>
                <a:gd name="T7" fmla="*/ 64 h 64"/>
                <a:gd name="T8" fmla="*/ 267 w 357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7" h="64">
                  <a:moveTo>
                    <a:pt x="267" y="64"/>
                  </a:moveTo>
                  <a:lnTo>
                    <a:pt x="357" y="0"/>
                  </a:lnTo>
                  <a:lnTo>
                    <a:pt x="90" y="0"/>
                  </a:lnTo>
                  <a:lnTo>
                    <a:pt x="0" y="64"/>
                  </a:lnTo>
                  <a:lnTo>
                    <a:pt x="267" y="64"/>
                  </a:lnTo>
                  <a:close/>
                </a:path>
              </a:pathLst>
            </a:custGeom>
            <a:solidFill>
              <a:srgbClr val="8CA8AA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887" name="Freeform 22"/>
            <p:cNvSpPr>
              <a:spLocks/>
            </p:cNvSpPr>
            <p:nvPr/>
          </p:nvSpPr>
          <p:spPr bwMode="auto">
            <a:xfrm>
              <a:off x="2180" y="2597"/>
              <a:ext cx="91" cy="694"/>
            </a:xfrm>
            <a:custGeom>
              <a:avLst/>
              <a:gdLst>
                <a:gd name="T0" fmla="*/ 0 w 91"/>
                <a:gd name="T1" fmla="*/ 694 h 694"/>
                <a:gd name="T2" fmla="*/ 0 w 91"/>
                <a:gd name="T3" fmla="*/ 70 h 694"/>
                <a:gd name="T4" fmla="*/ 91 w 91"/>
                <a:gd name="T5" fmla="*/ 0 h 694"/>
                <a:gd name="T6" fmla="*/ 91 w 91"/>
                <a:gd name="T7" fmla="*/ 630 h 694"/>
                <a:gd name="T8" fmla="*/ 0 w 91"/>
                <a:gd name="T9" fmla="*/ 694 h 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694">
                  <a:moveTo>
                    <a:pt x="0" y="694"/>
                  </a:moveTo>
                  <a:lnTo>
                    <a:pt x="0" y="70"/>
                  </a:lnTo>
                  <a:lnTo>
                    <a:pt x="91" y="0"/>
                  </a:lnTo>
                  <a:lnTo>
                    <a:pt x="91" y="630"/>
                  </a:lnTo>
                  <a:lnTo>
                    <a:pt x="0" y="694"/>
                  </a:lnTo>
                  <a:close/>
                </a:path>
              </a:pathLst>
            </a:custGeom>
            <a:solidFill>
              <a:srgbClr val="5E707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1919" y="2667"/>
              <a:ext cx="261" cy="624"/>
            </a:xfrm>
            <a:prstGeom prst="rect">
              <a:avLst/>
            </a:prstGeom>
            <a:solidFill>
              <a:srgbClr val="BBE0E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/>
            </a:p>
          </p:txBody>
        </p:sp>
        <p:sp>
          <p:nvSpPr>
            <p:cNvPr id="36889" name="Freeform 24"/>
            <p:cNvSpPr>
              <a:spLocks/>
            </p:cNvSpPr>
            <p:nvPr/>
          </p:nvSpPr>
          <p:spPr bwMode="auto">
            <a:xfrm>
              <a:off x="1919" y="2597"/>
              <a:ext cx="352" cy="70"/>
            </a:xfrm>
            <a:custGeom>
              <a:avLst/>
              <a:gdLst>
                <a:gd name="T0" fmla="*/ 261 w 352"/>
                <a:gd name="T1" fmla="*/ 70 h 70"/>
                <a:gd name="T2" fmla="*/ 352 w 352"/>
                <a:gd name="T3" fmla="*/ 0 h 70"/>
                <a:gd name="T4" fmla="*/ 90 w 352"/>
                <a:gd name="T5" fmla="*/ 0 h 70"/>
                <a:gd name="T6" fmla="*/ 0 w 352"/>
                <a:gd name="T7" fmla="*/ 70 h 70"/>
                <a:gd name="T8" fmla="*/ 261 w 352"/>
                <a:gd name="T9" fmla="*/ 7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" h="70">
                  <a:moveTo>
                    <a:pt x="261" y="70"/>
                  </a:moveTo>
                  <a:lnTo>
                    <a:pt x="352" y="0"/>
                  </a:lnTo>
                  <a:lnTo>
                    <a:pt x="90" y="0"/>
                  </a:lnTo>
                  <a:lnTo>
                    <a:pt x="0" y="70"/>
                  </a:lnTo>
                  <a:lnTo>
                    <a:pt x="261" y="70"/>
                  </a:lnTo>
                  <a:close/>
                </a:path>
              </a:pathLst>
            </a:custGeom>
            <a:solidFill>
              <a:srgbClr val="8CA8AA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890" name="Freeform 25"/>
            <p:cNvSpPr>
              <a:spLocks/>
            </p:cNvSpPr>
            <p:nvPr/>
          </p:nvSpPr>
          <p:spPr bwMode="auto">
            <a:xfrm>
              <a:off x="2842" y="2779"/>
              <a:ext cx="91" cy="512"/>
            </a:xfrm>
            <a:custGeom>
              <a:avLst/>
              <a:gdLst>
                <a:gd name="T0" fmla="*/ 0 w 91"/>
                <a:gd name="T1" fmla="*/ 512 h 512"/>
                <a:gd name="T2" fmla="*/ 0 w 91"/>
                <a:gd name="T3" fmla="*/ 64 h 512"/>
                <a:gd name="T4" fmla="*/ 91 w 91"/>
                <a:gd name="T5" fmla="*/ 0 h 512"/>
                <a:gd name="T6" fmla="*/ 91 w 91"/>
                <a:gd name="T7" fmla="*/ 448 h 512"/>
                <a:gd name="T8" fmla="*/ 0 w 91"/>
                <a:gd name="T9" fmla="*/ 512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512">
                  <a:moveTo>
                    <a:pt x="0" y="512"/>
                  </a:moveTo>
                  <a:lnTo>
                    <a:pt x="0" y="64"/>
                  </a:lnTo>
                  <a:lnTo>
                    <a:pt x="91" y="0"/>
                  </a:lnTo>
                  <a:lnTo>
                    <a:pt x="91" y="448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5E707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891" name="Rectangle 26"/>
            <p:cNvSpPr>
              <a:spLocks noChangeArrowheads="1"/>
            </p:cNvSpPr>
            <p:nvPr/>
          </p:nvSpPr>
          <p:spPr bwMode="auto">
            <a:xfrm>
              <a:off x="2581" y="2843"/>
              <a:ext cx="261" cy="448"/>
            </a:xfrm>
            <a:prstGeom prst="rect">
              <a:avLst/>
            </a:prstGeom>
            <a:solidFill>
              <a:srgbClr val="BBE0E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CH" altLang="de-DE"/>
            </a:p>
          </p:txBody>
        </p:sp>
        <p:sp>
          <p:nvSpPr>
            <p:cNvPr id="36892" name="Freeform 27"/>
            <p:cNvSpPr>
              <a:spLocks/>
            </p:cNvSpPr>
            <p:nvPr/>
          </p:nvSpPr>
          <p:spPr bwMode="auto">
            <a:xfrm>
              <a:off x="2581" y="2779"/>
              <a:ext cx="352" cy="64"/>
            </a:xfrm>
            <a:custGeom>
              <a:avLst/>
              <a:gdLst>
                <a:gd name="T0" fmla="*/ 261 w 352"/>
                <a:gd name="T1" fmla="*/ 64 h 64"/>
                <a:gd name="T2" fmla="*/ 352 w 352"/>
                <a:gd name="T3" fmla="*/ 0 h 64"/>
                <a:gd name="T4" fmla="*/ 90 w 352"/>
                <a:gd name="T5" fmla="*/ 0 h 64"/>
                <a:gd name="T6" fmla="*/ 0 w 352"/>
                <a:gd name="T7" fmla="*/ 64 h 64"/>
                <a:gd name="T8" fmla="*/ 261 w 352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" h="64">
                  <a:moveTo>
                    <a:pt x="261" y="64"/>
                  </a:moveTo>
                  <a:lnTo>
                    <a:pt x="352" y="0"/>
                  </a:lnTo>
                  <a:lnTo>
                    <a:pt x="90" y="0"/>
                  </a:lnTo>
                  <a:lnTo>
                    <a:pt x="0" y="64"/>
                  </a:lnTo>
                  <a:lnTo>
                    <a:pt x="261" y="64"/>
                  </a:lnTo>
                  <a:close/>
                </a:path>
              </a:pathLst>
            </a:custGeom>
            <a:solidFill>
              <a:srgbClr val="8CA8AA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893" name="Line 28"/>
            <p:cNvSpPr>
              <a:spLocks noChangeShapeType="1"/>
            </p:cNvSpPr>
            <p:nvPr/>
          </p:nvSpPr>
          <p:spPr bwMode="auto">
            <a:xfrm flipV="1">
              <a:off x="1059" y="2395"/>
              <a:ext cx="1" cy="89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94" name="Line 29"/>
            <p:cNvSpPr>
              <a:spLocks noChangeShapeType="1"/>
            </p:cNvSpPr>
            <p:nvPr/>
          </p:nvSpPr>
          <p:spPr bwMode="auto">
            <a:xfrm flipH="1">
              <a:off x="1043" y="3291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95" name="Line 30"/>
            <p:cNvSpPr>
              <a:spLocks noChangeShapeType="1"/>
            </p:cNvSpPr>
            <p:nvPr/>
          </p:nvSpPr>
          <p:spPr bwMode="auto">
            <a:xfrm flipH="1">
              <a:off x="1043" y="2843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96" name="Line 31"/>
            <p:cNvSpPr>
              <a:spLocks noChangeShapeType="1"/>
            </p:cNvSpPr>
            <p:nvPr/>
          </p:nvSpPr>
          <p:spPr bwMode="auto">
            <a:xfrm flipH="1">
              <a:off x="1043" y="2395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97" name="Rectangle 32"/>
            <p:cNvSpPr>
              <a:spLocks noChangeArrowheads="1"/>
            </p:cNvSpPr>
            <p:nvPr/>
          </p:nvSpPr>
          <p:spPr bwMode="auto">
            <a:xfrm>
              <a:off x="964" y="320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b="1"/>
                <a:t>0</a:t>
              </a:r>
              <a:endParaRPr lang="de-DE" altLang="de-DE" sz="2400" b="1"/>
            </a:p>
          </p:txBody>
        </p:sp>
        <p:sp>
          <p:nvSpPr>
            <p:cNvPr id="36898" name="Rectangle 33"/>
            <p:cNvSpPr>
              <a:spLocks noChangeArrowheads="1"/>
            </p:cNvSpPr>
            <p:nvPr/>
          </p:nvSpPr>
          <p:spPr bwMode="auto">
            <a:xfrm>
              <a:off x="871" y="275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b="1"/>
                <a:t>50</a:t>
              </a:r>
              <a:endParaRPr lang="de-DE" altLang="de-DE" sz="2400" b="1"/>
            </a:p>
          </p:txBody>
        </p:sp>
        <p:sp>
          <p:nvSpPr>
            <p:cNvPr id="36899" name="Rectangle 34"/>
            <p:cNvSpPr>
              <a:spLocks noChangeArrowheads="1"/>
            </p:cNvSpPr>
            <p:nvPr/>
          </p:nvSpPr>
          <p:spPr bwMode="auto">
            <a:xfrm>
              <a:off x="781" y="2304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b="1"/>
                <a:t>100</a:t>
              </a:r>
              <a:endParaRPr lang="de-DE" altLang="de-DE" sz="2400" b="1"/>
            </a:p>
          </p:txBody>
        </p:sp>
        <p:sp>
          <p:nvSpPr>
            <p:cNvPr id="36900" name="Line 35"/>
            <p:cNvSpPr>
              <a:spLocks noChangeShapeType="1"/>
            </p:cNvSpPr>
            <p:nvPr/>
          </p:nvSpPr>
          <p:spPr bwMode="auto">
            <a:xfrm>
              <a:off x="1059" y="3291"/>
              <a:ext cx="264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901" name="Line 36"/>
            <p:cNvSpPr>
              <a:spLocks noChangeShapeType="1"/>
            </p:cNvSpPr>
            <p:nvPr/>
          </p:nvSpPr>
          <p:spPr bwMode="auto">
            <a:xfrm>
              <a:off x="1059" y="3291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902" name="Line 37"/>
            <p:cNvSpPr>
              <a:spLocks noChangeShapeType="1"/>
            </p:cNvSpPr>
            <p:nvPr/>
          </p:nvSpPr>
          <p:spPr bwMode="auto">
            <a:xfrm>
              <a:off x="1721" y="3291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903" name="Line 38"/>
            <p:cNvSpPr>
              <a:spLocks noChangeShapeType="1"/>
            </p:cNvSpPr>
            <p:nvPr/>
          </p:nvSpPr>
          <p:spPr bwMode="auto">
            <a:xfrm>
              <a:off x="2383" y="3291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904" name="Line 39"/>
            <p:cNvSpPr>
              <a:spLocks noChangeShapeType="1"/>
            </p:cNvSpPr>
            <p:nvPr/>
          </p:nvSpPr>
          <p:spPr bwMode="auto">
            <a:xfrm>
              <a:off x="3040" y="3291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905" name="Line 40"/>
            <p:cNvSpPr>
              <a:spLocks noChangeShapeType="1"/>
            </p:cNvSpPr>
            <p:nvPr/>
          </p:nvSpPr>
          <p:spPr bwMode="auto">
            <a:xfrm>
              <a:off x="3702" y="3291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906" name="Rectangle 41"/>
            <p:cNvSpPr>
              <a:spLocks noChangeArrowheads="1"/>
            </p:cNvSpPr>
            <p:nvPr/>
          </p:nvSpPr>
          <p:spPr bwMode="auto">
            <a:xfrm>
              <a:off x="1374" y="3355"/>
              <a:ext cx="1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400" b="1"/>
                <a:t>IG</a:t>
              </a:r>
            </a:p>
          </p:txBody>
        </p:sp>
        <p:sp>
          <p:nvSpPr>
            <p:cNvPr id="36907" name="Rectangle 42"/>
            <p:cNvSpPr>
              <a:spLocks noChangeArrowheads="1"/>
            </p:cNvSpPr>
            <p:nvPr/>
          </p:nvSpPr>
          <p:spPr bwMode="auto">
            <a:xfrm>
              <a:off x="1878" y="3355"/>
              <a:ext cx="4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400" b="1"/>
                <a:t>20% ÜG</a:t>
              </a:r>
            </a:p>
          </p:txBody>
        </p:sp>
        <p:sp>
          <p:nvSpPr>
            <p:cNvPr id="36908" name="Rectangle 43"/>
            <p:cNvSpPr>
              <a:spLocks noChangeArrowheads="1"/>
            </p:cNvSpPr>
            <p:nvPr/>
          </p:nvSpPr>
          <p:spPr bwMode="auto">
            <a:xfrm>
              <a:off x="2535" y="3355"/>
              <a:ext cx="4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400" b="1"/>
                <a:t>30% ÜG</a:t>
              </a:r>
            </a:p>
          </p:txBody>
        </p:sp>
      </p:grpSp>
      <p:grpSp>
        <p:nvGrpSpPr>
          <p:cNvPr id="36870" name="Group 44"/>
          <p:cNvGrpSpPr>
            <a:grpSpLocks/>
          </p:cNvGrpSpPr>
          <p:nvPr/>
        </p:nvGrpSpPr>
        <p:grpSpPr bwMode="auto">
          <a:xfrm>
            <a:off x="2384425" y="4967288"/>
            <a:ext cx="2490788" cy="384175"/>
            <a:chOff x="941" y="3694"/>
            <a:chExt cx="1569" cy="242"/>
          </a:xfrm>
        </p:grpSpPr>
        <p:grpSp>
          <p:nvGrpSpPr>
            <p:cNvPr id="36871" name="Group 45"/>
            <p:cNvGrpSpPr>
              <a:grpSpLocks/>
            </p:cNvGrpSpPr>
            <p:nvPr/>
          </p:nvGrpSpPr>
          <p:grpSpPr bwMode="auto">
            <a:xfrm>
              <a:off x="941" y="3712"/>
              <a:ext cx="1569" cy="224"/>
              <a:chOff x="4132" y="2859"/>
              <a:chExt cx="1569" cy="224"/>
            </a:xfrm>
          </p:grpSpPr>
          <p:sp>
            <p:nvSpPr>
              <p:cNvPr id="36873" name="Rectangle 46"/>
              <p:cNvSpPr>
                <a:spLocks noChangeArrowheads="1"/>
              </p:cNvSpPr>
              <p:nvPr/>
            </p:nvSpPr>
            <p:spPr bwMode="auto">
              <a:xfrm>
                <a:off x="4132" y="2859"/>
                <a:ext cx="1569" cy="22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CH" altLang="de-DE"/>
              </a:p>
            </p:txBody>
          </p:sp>
          <p:sp>
            <p:nvSpPr>
              <p:cNvPr id="36874" name="Rectangle 47"/>
              <p:cNvSpPr>
                <a:spLocks noChangeArrowheads="1"/>
              </p:cNvSpPr>
              <p:nvPr/>
            </p:nvSpPr>
            <p:spPr bwMode="auto">
              <a:xfrm>
                <a:off x="4180" y="2933"/>
                <a:ext cx="101" cy="102"/>
              </a:xfrm>
              <a:prstGeom prst="rect">
                <a:avLst/>
              </a:prstGeom>
              <a:solidFill>
                <a:srgbClr val="BBE0E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CH" altLang="de-DE"/>
              </a:p>
            </p:txBody>
          </p:sp>
        </p:grpSp>
        <p:sp>
          <p:nvSpPr>
            <p:cNvPr id="36872" name="Rectangle 48"/>
            <p:cNvSpPr>
              <a:spLocks noChangeArrowheads="1"/>
            </p:cNvSpPr>
            <p:nvPr/>
          </p:nvSpPr>
          <p:spPr bwMode="auto">
            <a:xfrm>
              <a:off x="1239" y="3694"/>
              <a:ext cx="1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/>
                <a:t>Lebenserwartung</a:t>
              </a:r>
              <a:endParaRPr lang="de-DE" altLang="de-DE" sz="240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Die Übergewichtsepidemie</a:t>
            </a:r>
          </a:p>
        </p:txBody>
      </p:sp>
      <p:sp>
        <p:nvSpPr>
          <p:cNvPr id="3789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Wir könnten es richtig machen!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Verbannen Sie jede Eile bei Tisch - Wählen Sie Genuss und Qualität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Verzichten Sie auf jede Diät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Gönnen Sie sich täglich eine warme Mahlzeit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Bleiben Sie cool. Machen Sie die Ernährung nicht zum Problem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Zeigen Sie sich souverän im Umgang mit Ihrer Zeit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Setzen Sie sich zum Essen, auch wenn‘s nur für einen kleinen Imbiss ist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oder setzen Sie sich mit anderen zu Tisch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Machen Sie andern Freude mit Essen: Verschenken Sie und teilen Sie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es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Seien Sei achtsam – Leben Sie im Hier und Jetzt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Essen bringt Lust und Ästhetik in den Alltag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>
                <a:latin typeface="Arial" charset="0"/>
              </a:rPr>
              <a:t>XLS: Von XL bis S</a:t>
            </a:r>
            <a:endParaRPr lang="de-DE" altLang="de-DE">
              <a:latin typeface="Arial" charset="0"/>
            </a:endParaRPr>
          </a:p>
        </p:txBody>
      </p:sp>
      <p:sp>
        <p:nvSpPr>
          <p:cNvPr id="38915" name="Form 205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bg2"/>
                </a:solidFill>
                <a:latin typeface="Arial" charset="0"/>
              </a:rPr>
              <a:t>Dr. med. Jürg Eichhorn ¦ 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- von XL bis S - Das Management</a:t>
            </a:r>
          </a:p>
        </p:txBody>
      </p:sp>
      <p:sp>
        <p:nvSpPr>
          <p:cNvPr id="3993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Optimierung des Therapieerfolgs durch multimodale Interventionsansätze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Begleitetes Ernährungsmanagement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Gewichtsreduktion und -stabilisierung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Sport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Steigerung der Gewichtsabnahme und des allgemeinen Wohlbefindens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Kognitive Verhaltenstherapie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Modifikation ungünstiger und Stabilisierung neu erlernter, günstigerer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Ernährungs- und Bewegungsgewohnheiten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                             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X:   xsund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                                              L:   leicht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                                              S:   straff</a:t>
            </a:r>
          </a:p>
          <a:p>
            <a:pPr marL="0" indent="0"/>
            <a:endParaRPr lang="de-DE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– Das moderne Gewichtscoaching</a:t>
            </a:r>
          </a:p>
        </p:txBody>
      </p:sp>
      <p:sp>
        <p:nvSpPr>
          <p:cNvPr id="4096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EINE VISION – EIN ZIEL – EIN WEG: ICH KANN - ICH WILL - JETZT! 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Ernährung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Bewegung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Schlaf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Psyche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Motivation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de-CH" altLang="de-DE" sz="1000">
                <a:solidFill>
                  <a:schemeClr val="bg2"/>
                </a:solidFill>
                <a:latin typeface="Arial" charset="0"/>
              </a:rPr>
              <a:t>XLS Software</a:t>
            </a:r>
            <a:br>
              <a:rPr lang="de-CH" altLang="de-DE" sz="10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000">
                <a:solidFill>
                  <a:schemeClr val="bg2"/>
                </a:solidFill>
                <a:latin typeface="Arial" charset="0"/>
              </a:rPr>
              <a:t>        Trainingszeiten / Kalorienberechnung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Unterstützung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de-CH" altLang="de-DE" sz="1000">
                <a:solidFill>
                  <a:schemeClr val="bg2"/>
                </a:solidFill>
                <a:latin typeface="Arial" charset="0"/>
              </a:rPr>
              <a:t>Sattmachende Nahrungsergänzung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0964" name="Picture 4" descr="\\Server\Fotos\JPG Praxis\Patientendaten\Tanja vorher nachher2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700213"/>
            <a:ext cx="3671888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Schweizer Familie 12/2009 – Tanja: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– Das moderne Gewichtscoaching</a:t>
            </a:r>
          </a:p>
        </p:txBody>
      </p:sp>
      <p:sp>
        <p:nvSpPr>
          <p:cNvPr id="4198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900113" y="100012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Tanja: «Ich habe es geschafft»! 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Mit Disziplin, aber auch mit kleinen Sünden - 5 Tage mit Mass und 2 Tage mit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Genuss! 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Nach genau 407 Tagen: 55 kg abgenommen: Tanja halbiert!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Bilder: Ehemann von Tanja:</a:t>
            </a:r>
          </a:p>
        </p:txBody>
      </p:sp>
      <p:pic>
        <p:nvPicPr>
          <p:cNvPr id="41989" name="Picture 3" descr="tanja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678238"/>
            <a:ext cx="20669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\\Server\Fotos\JPG Praxis\Adipositas\XLS\Tanjavergleich_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924175"/>
            <a:ext cx="5380038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4301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Eingabe der persönlichen Daten mit PAL-Wert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3012" name="Picture 4" descr="\\Server\Fotos\JPG Praxis\Adipositas\XLS JPG\G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700213"/>
            <a:ext cx="5716587" cy="433387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308225" y="6224588"/>
            <a:ext cx="453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938837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Gewicht reduzieren – Gewicht halten</a:t>
            </a:r>
          </a:p>
        </p:txBody>
      </p:sp>
      <p:sp>
        <p:nvSpPr>
          <p:cNvPr id="717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1090613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Neue Wege suchen und nicht mit der Masse gehen</a:t>
            </a:r>
            <a:br>
              <a:rPr lang="de-CH" altLang="de-DE">
                <a:solidFill>
                  <a:schemeClr val="bg2"/>
                </a:solidFill>
                <a:latin typeface="Arial" charset="0"/>
              </a:rPr>
            </a:br>
            <a:br>
              <a:rPr lang="de-CH" altLang="de-DE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000">
                <a:solidFill>
                  <a:schemeClr val="bg2"/>
                </a:solidFill>
                <a:latin typeface="Arial" charset="0"/>
              </a:rPr>
            </a:br>
            <a:endParaRPr lang="de-CH" altLang="de-DE" sz="1000" b="1"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08175" y="6224588"/>
            <a:ext cx="5616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lustich.de</a:t>
            </a:r>
          </a:p>
        </p:txBody>
      </p:sp>
      <p:pic>
        <p:nvPicPr>
          <p:cNvPr id="7173" name="Picture 9" descr="\\Server\Fotos\JPG Praxis\Witz\Lustich\Mitgefan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079625"/>
            <a:ext cx="381793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4403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PAL-Wert Tabelle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160588" y="6224588"/>
            <a:ext cx="4826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pic>
        <p:nvPicPr>
          <p:cNvPr id="44037" name="Picture 2" descr="\\Server\Fotos\JPG Praxis\Adipositas\XLS JPG\GE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700213"/>
            <a:ext cx="5340350" cy="4348162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4505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950913" y="1001713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Prozentuale Verteilung individuell gestalten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122488" y="6224588"/>
            <a:ext cx="4897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pic>
        <p:nvPicPr>
          <p:cNvPr id="45061" name="Picture 2" descr="\\Server\Fotos\JPG Praxis\Adipositas\XLS JPG\GE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05063"/>
            <a:ext cx="7189788" cy="24511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4608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Eingabe der Werte aus der Fettmessung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36788" y="6224588"/>
            <a:ext cx="4681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pic>
        <p:nvPicPr>
          <p:cNvPr id="46085" name="Picture 2" descr="\\Server\Fotos\JPG Praxis\Adipositas\XLS JPG\GE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43138"/>
            <a:ext cx="6819900" cy="3328987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4710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Berechnung des persönlichen Eiweissbedarfs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051050" y="6224588"/>
            <a:ext cx="5041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pic>
        <p:nvPicPr>
          <p:cNvPr id="47109" name="Picture 2" descr="\\Server\Fotos\JPG Praxis\Adipositas\XLS JPG\GE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05038"/>
            <a:ext cx="7019925" cy="33528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4813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Eingabe von Körpergewicht, Bauchumfang, Hüftumfang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051050" y="6224588"/>
            <a:ext cx="5041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pic>
        <p:nvPicPr>
          <p:cNvPr id="48133" name="Picture 2" descr="\\Server\Fotos\JPG Praxis\Adipositas\XLS JPG\Mona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213475" cy="432117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4915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Monatsübersicht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085975" y="6224588"/>
            <a:ext cx="4968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pic>
        <p:nvPicPr>
          <p:cNvPr id="49157" name="Picture 2" descr="\\Server\Fotos\JPG Praxis\Adipositas\XLS JPG\Mona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700213"/>
            <a:ext cx="5665787" cy="4310062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5017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Jahresübersicht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051050" y="6224588"/>
            <a:ext cx="5041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pic>
        <p:nvPicPr>
          <p:cNvPr id="50181" name="Picture 2" descr="\\Server\Fotos\JPG Praxis\Adipositas\XLS JPG\Jah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700213"/>
            <a:ext cx="5568950" cy="43053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5120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Gewichtsschwankungen (Monat)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906588" y="6224588"/>
            <a:ext cx="5329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pic>
        <p:nvPicPr>
          <p:cNvPr id="51205" name="Picture 2" descr="\\Server\Fotos\JPG Praxis\Adipositas\XLS JPG\Mona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700213"/>
            <a:ext cx="6670675" cy="38735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Software</a:t>
            </a:r>
          </a:p>
        </p:txBody>
      </p:sp>
      <p:sp>
        <p:nvSpPr>
          <p:cNvPr id="5222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Eingabe von Labordaten zur Risikoberechnung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979613" y="6224588"/>
            <a:ext cx="518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pic>
        <p:nvPicPr>
          <p:cNvPr id="52229" name="Picture 2" descr="\\Server\Fotos\JPG Praxis\Adipositas\XLS JPG\Monat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5041900" cy="4322762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XLS  -  Die Trainingssoftware</a:t>
            </a:r>
          </a:p>
        </p:txBody>
      </p:sp>
      <p:sp>
        <p:nvSpPr>
          <p:cNvPr id="5325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58850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115 Sportarten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258888" y="6224588"/>
            <a:ext cx="76342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971600" y="1524685"/>
          <a:ext cx="7560834" cy="4670534"/>
        </p:xfrm>
        <a:graphic>
          <a:graphicData uri="http://schemas.openxmlformats.org/drawingml/2006/table">
            <a:tbl>
              <a:tblPr/>
              <a:tblGrid>
                <a:gridCol w="74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82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97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97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257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28153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de-CH" sz="1400" b="0" i="0" u="none" strike="noStrike" dirty="0">
                          <a:effectLst/>
                          <a:latin typeface="Arial"/>
                        </a:rPr>
                        <a:t>Indoor - Fitnessstudio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71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 dirty="0">
                          <a:effectLst/>
                          <a:latin typeface="Arial"/>
                        </a:rPr>
                        <a:t>Aerobic low Impact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 dirty="0">
                          <a:effectLst/>
                          <a:latin typeface="Arial"/>
                        </a:rPr>
                        <a:t>Aerobic high Impact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 dirty="0">
                          <a:effectLst/>
                          <a:latin typeface="Arial"/>
                        </a:rPr>
                        <a:t>Aerobic mixed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 dirty="0">
                          <a:effectLst/>
                          <a:latin typeface="Arial"/>
                        </a:rPr>
                        <a:t>Aerobic </a:t>
                      </a:r>
                      <a:r>
                        <a:rPr lang="de-CH" sz="400" b="1" i="0" u="none" strike="noStrike" dirty="0" err="1">
                          <a:effectLst/>
                          <a:latin typeface="Arial"/>
                        </a:rPr>
                        <a:t>Step</a:t>
                      </a:r>
                      <a:endParaRPr lang="de-CH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Crosstrainer intensiv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Gymnastik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Fahrrad Stand leicht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Fahrrad Stand mittel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Fahrrad Stand schwer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Kraftraining leicht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Kraftraining mittel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Kraftraining schwer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Pilates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Rudern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Spinning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Stepper intensiv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Stretching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Tai Bo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Tai Chi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Yoga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01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Favoriten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93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effectLst/>
                          <a:latin typeface="Arial"/>
                        </a:rPr>
                        <a:t>Total Stunden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122.7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127.5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Total Einheiten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Std pro Wo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6.8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7.1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Std pro 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E pro Wo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5.8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Kcal total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33'629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Fett total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3.6 kg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Fett/h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 g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Woche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Fahrrad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20.0 km/h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 km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NordicWalking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4.0 km/h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206 km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Joggen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8.0 km/h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608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 km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>
                <a:latin typeface="Arial" charset="0"/>
              </a:rPr>
              <a:t>Diäten im Vergleich</a:t>
            </a:r>
            <a:endParaRPr lang="de-DE" altLang="de-DE">
              <a:latin typeface="Arial" charset="0"/>
            </a:endParaRPr>
          </a:p>
        </p:txBody>
      </p:sp>
      <p:sp>
        <p:nvSpPr>
          <p:cNvPr id="8195" name="Form 205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bg2"/>
                </a:solidFill>
                <a:latin typeface="Arial" charset="0"/>
              </a:rPr>
              <a:t>Dr. med. Jürg Eichhorn ¦ 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Langzeit Outcome</a:t>
            </a:r>
          </a:p>
        </p:txBody>
      </p:sp>
      <p:sp>
        <p:nvSpPr>
          <p:cNvPr id="5427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Bewertung des Langzeit - Outcome 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Verhaltenstherapeutische Programme sind bezüglich Gewichtsreduktion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allen anderen Verfahren überlegen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Von 10 Patienten sind 2 in der Lage, den Gewichtsverlust dauerhaft (&gt;5 Jahre) zu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halten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Eine erfolgreiche Adipositastherapie bedeutet immer eine langfristige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Ernährungsumstellung. Dies benötigt Ausdauer und die Fähigkeit unserer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Patienten, die Ernährungsform zu finden, bei der persönlicher Genuss möglich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ist. Vielleicht können wir unsere Patienten in Zukunft mit folgender Aussage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unterstützen: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"Versuche keine Diät, die du nicht ein Leben lang mit Freude und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Genuss einhalten kannst!». Natalie Zumbrunn-Loosli, Ernährungsberaterin,  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 Winterthur</a:t>
            </a:r>
            <a:endParaRPr lang="de-DE" altLang="de-DE" sz="1600">
              <a:solidFill>
                <a:srgbClr val="FF0000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Oberstes Ziel: Ausgewogenheit</a:t>
            </a:r>
          </a:p>
        </p:txBody>
      </p:sp>
      <p:pic>
        <p:nvPicPr>
          <p:cNvPr id="9219" name="Picture 17" descr="IMAG00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625600"/>
            <a:ext cx="81661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8"/>
          <p:cNvSpPr txBox="1">
            <a:spLocks noChangeArrowheads="1"/>
          </p:cNvSpPr>
          <p:nvPr/>
        </p:nvSpPr>
        <p:spPr bwMode="auto">
          <a:xfrm>
            <a:off x="814388" y="1916113"/>
            <a:ext cx="2347912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rgbClr val="FF0000"/>
                </a:solidFill>
              </a:rPr>
              <a:t>kohlenhydratreiche</a:t>
            </a:r>
            <a:br>
              <a:rPr lang="de-CH" altLang="de-DE" sz="2000">
                <a:solidFill>
                  <a:srgbClr val="FF0000"/>
                </a:solidFill>
              </a:rPr>
            </a:br>
            <a:r>
              <a:rPr lang="de-CH" altLang="de-DE" sz="2000">
                <a:solidFill>
                  <a:srgbClr val="FF0000"/>
                </a:solidFill>
              </a:rPr>
              <a:t>Ernährung</a:t>
            </a:r>
          </a:p>
        </p:txBody>
      </p: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6172200" y="1925638"/>
            <a:ext cx="237490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rgbClr val="FF0000"/>
                </a:solidFill>
              </a:rPr>
              <a:t>eiweissreiche</a:t>
            </a:r>
            <a:br>
              <a:rPr lang="de-CH" altLang="de-DE" sz="2000">
                <a:solidFill>
                  <a:srgbClr val="FF0000"/>
                </a:solidFill>
              </a:rPr>
            </a:br>
            <a:r>
              <a:rPr lang="de-CH" altLang="de-DE" sz="2000">
                <a:solidFill>
                  <a:srgbClr val="FF0000"/>
                </a:solidFill>
              </a:rPr>
              <a:t>Ernährung</a:t>
            </a:r>
          </a:p>
        </p:txBody>
      </p:sp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844550" y="3551238"/>
            <a:ext cx="2347913" cy="584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Hohe </a:t>
            </a:r>
          </a:p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Insulinproduktion</a:t>
            </a:r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6192838" y="3541713"/>
            <a:ext cx="2373312" cy="584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Hohe Glukagonproduktion</a:t>
            </a:r>
          </a:p>
        </p:txBody>
      </p:sp>
      <p:sp>
        <p:nvSpPr>
          <p:cNvPr id="9224" name="Text Box 22"/>
          <p:cNvSpPr txBox="1">
            <a:spLocks noChangeArrowheads="1"/>
          </p:cNvSpPr>
          <p:nvPr/>
        </p:nvSpPr>
        <p:spPr bwMode="auto">
          <a:xfrm>
            <a:off x="3581400" y="3541713"/>
            <a:ext cx="2286000" cy="584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600">
                <a:solidFill>
                  <a:srgbClr val="3333FF"/>
                </a:solidFill>
              </a:rPr>
              <a:t>Insulin</a:t>
            </a:r>
          </a:p>
          <a:p>
            <a:pPr algn="ctr" eaLnBrk="1" hangingPunct="1"/>
            <a:r>
              <a:rPr lang="de-CH" altLang="de-DE" sz="1600">
                <a:solidFill>
                  <a:srgbClr val="3333FF"/>
                </a:solidFill>
              </a:rPr>
              <a:t>in Balance</a:t>
            </a:r>
          </a:p>
        </p:txBody>
      </p:sp>
      <p:sp>
        <p:nvSpPr>
          <p:cNvPr id="9225" name="Text Box 23"/>
          <p:cNvSpPr txBox="1">
            <a:spLocks noChangeArrowheads="1"/>
          </p:cNvSpPr>
          <p:nvPr/>
        </p:nvSpPr>
        <p:spPr bwMode="auto">
          <a:xfrm>
            <a:off x="844550" y="4724400"/>
            <a:ext cx="2347913" cy="132397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Hungergefühl</a:t>
            </a:r>
          </a:p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Fettansammlung Metabolisches Syndrom</a:t>
            </a:r>
          </a:p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Entzündung</a:t>
            </a:r>
          </a:p>
        </p:txBody>
      </p:sp>
      <p:sp>
        <p:nvSpPr>
          <p:cNvPr id="9226" name="Text Box 24"/>
          <p:cNvSpPr txBox="1">
            <a:spLocks noChangeArrowheads="1"/>
          </p:cNvSpPr>
          <p:nvPr/>
        </p:nvSpPr>
        <p:spPr bwMode="auto">
          <a:xfrm>
            <a:off x="3581400" y="5197475"/>
            <a:ext cx="2301875" cy="83026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600">
                <a:solidFill>
                  <a:srgbClr val="3333FF"/>
                </a:solidFill>
              </a:rPr>
              <a:t>Verlust</a:t>
            </a:r>
            <a:br>
              <a:rPr lang="de-CH" altLang="de-DE" sz="1600">
                <a:solidFill>
                  <a:srgbClr val="3333FF"/>
                </a:solidFill>
              </a:rPr>
            </a:br>
            <a:r>
              <a:rPr lang="de-CH" altLang="de-DE" sz="1600">
                <a:solidFill>
                  <a:srgbClr val="3333FF"/>
                </a:solidFill>
              </a:rPr>
              <a:t>von Fett</a:t>
            </a:r>
          </a:p>
          <a:p>
            <a:pPr algn="ctr" eaLnBrk="1" hangingPunct="1"/>
            <a:r>
              <a:rPr lang="de-CH" altLang="de-DE" sz="1600">
                <a:solidFill>
                  <a:srgbClr val="3333FF"/>
                </a:solidFill>
              </a:rPr>
              <a:t>Wohlbefinden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6245225" y="4724400"/>
            <a:ext cx="2374900" cy="132397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Depression, Angst</a:t>
            </a:r>
          </a:p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Anorexie</a:t>
            </a:r>
          </a:p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Alkoholismus</a:t>
            </a:r>
            <a:br>
              <a:rPr lang="de-CH" altLang="de-DE" sz="1600">
                <a:solidFill>
                  <a:srgbClr val="FF0000"/>
                </a:solidFill>
              </a:rPr>
            </a:br>
            <a:r>
              <a:rPr lang="de-CH" altLang="de-DE" sz="1600">
                <a:solidFill>
                  <a:srgbClr val="FF0000"/>
                </a:solidFill>
              </a:rPr>
              <a:t>Muskelschwund</a:t>
            </a:r>
          </a:p>
          <a:p>
            <a:pPr algn="ctr" eaLnBrk="1" hangingPunct="1"/>
            <a:r>
              <a:rPr lang="de-CH" altLang="de-DE" sz="1600">
                <a:solidFill>
                  <a:srgbClr val="FF0000"/>
                </a:solidFill>
              </a:rPr>
              <a:t>Wasserverlust</a:t>
            </a:r>
          </a:p>
        </p:txBody>
      </p:sp>
      <p:sp>
        <p:nvSpPr>
          <p:cNvPr id="9228" name="Text Box 27"/>
          <p:cNvSpPr txBox="1">
            <a:spLocks noChangeArrowheads="1"/>
          </p:cNvSpPr>
          <p:nvPr/>
        </p:nvSpPr>
        <p:spPr bwMode="auto">
          <a:xfrm>
            <a:off x="1300163" y="862013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b="1">
                <a:solidFill>
                  <a:srgbClr val="FF0000"/>
                </a:solidFill>
              </a:rPr>
              <a:t>Bereich 1</a:t>
            </a:r>
          </a:p>
        </p:txBody>
      </p:sp>
      <p:sp>
        <p:nvSpPr>
          <p:cNvPr id="9229" name="Text Box 28"/>
          <p:cNvSpPr txBox="1">
            <a:spLocks noChangeArrowheads="1"/>
          </p:cNvSpPr>
          <p:nvPr/>
        </p:nvSpPr>
        <p:spPr bwMode="auto">
          <a:xfrm>
            <a:off x="4011613" y="854075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b="1">
                <a:solidFill>
                  <a:srgbClr val="3333FF"/>
                </a:solidFill>
              </a:rPr>
              <a:t>Bereich 2</a:t>
            </a:r>
          </a:p>
        </p:txBody>
      </p:sp>
      <p:sp>
        <p:nvSpPr>
          <p:cNvPr id="9230" name="Text Box 29"/>
          <p:cNvSpPr txBox="1">
            <a:spLocks noChangeArrowheads="1"/>
          </p:cNvSpPr>
          <p:nvPr/>
        </p:nvSpPr>
        <p:spPr bwMode="auto">
          <a:xfrm>
            <a:off x="6645275" y="854075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2000" b="1">
                <a:solidFill>
                  <a:srgbClr val="FF0000"/>
                </a:solidFill>
              </a:rPr>
              <a:t>Bereich 3</a:t>
            </a:r>
          </a:p>
        </p:txBody>
      </p:sp>
      <p:sp>
        <p:nvSpPr>
          <p:cNvPr id="9231" name="Line 30"/>
          <p:cNvSpPr>
            <a:spLocks noChangeShapeType="1"/>
          </p:cNvSpPr>
          <p:nvPr/>
        </p:nvSpPr>
        <p:spPr bwMode="auto">
          <a:xfrm>
            <a:off x="3363913" y="939800"/>
            <a:ext cx="0" cy="4968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9232" name="Line 31"/>
          <p:cNvSpPr>
            <a:spLocks noChangeShapeType="1"/>
          </p:cNvSpPr>
          <p:nvPr/>
        </p:nvSpPr>
        <p:spPr bwMode="auto">
          <a:xfrm>
            <a:off x="6027738" y="939800"/>
            <a:ext cx="0" cy="4968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9233" name="Line 32"/>
          <p:cNvSpPr>
            <a:spLocks noChangeShapeType="1"/>
          </p:cNvSpPr>
          <p:nvPr/>
        </p:nvSpPr>
        <p:spPr bwMode="auto">
          <a:xfrm>
            <a:off x="2009775" y="2719388"/>
            <a:ext cx="0" cy="719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9234" name="Line 34"/>
          <p:cNvSpPr>
            <a:spLocks noChangeShapeType="1"/>
          </p:cNvSpPr>
          <p:nvPr/>
        </p:nvSpPr>
        <p:spPr bwMode="auto">
          <a:xfrm>
            <a:off x="4732338" y="4375150"/>
            <a:ext cx="0" cy="719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9235" name="Line 35"/>
          <p:cNvSpPr>
            <a:spLocks noChangeShapeType="1"/>
          </p:cNvSpPr>
          <p:nvPr/>
        </p:nvSpPr>
        <p:spPr bwMode="auto">
          <a:xfrm>
            <a:off x="7372350" y="2719388"/>
            <a:ext cx="0" cy="719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9236" name="Line 36"/>
          <p:cNvSpPr>
            <a:spLocks noChangeShapeType="1"/>
          </p:cNvSpPr>
          <p:nvPr/>
        </p:nvSpPr>
        <p:spPr bwMode="auto">
          <a:xfrm>
            <a:off x="7380288" y="4208463"/>
            <a:ext cx="0" cy="4445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9237" name="Text Box 37"/>
          <p:cNvSpPr txBox="1">
            <a:spLocks noChangeArrowheads="1"/>
          </p:cNvSpPr>
          <p:nvPr/>
        </p:nvSpPr>
        <p:spPr bwMode="auto">
          <a:xfrm>
            <a:off x="3535363" y="1689100"/>
            <a:ext cx="237490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rgbClr val="3333FF"/>
                </a:solidFill>
              </a:rPr>
              <a:t>ausgewogene</a:t>
            </a:r>
            <a:br>
              <a:rPr lang="de-CH" altLang="de-DE" sz="2000">
                <a:solidFill>
                  <a:srgbClr val="3333FF"/>
                </a:solidFill>
              </a:rPr>
            </a:br>
            <a:r>
              <a:rPr lang="de-CH" altLang="de-DE" sz="2000">
                <a:solidFill>
                  <a:srgbClr val="3333FF"/>
                </a:solidFill>
              </a:rPr>
              <a:t>Ernährung</a:t>
            </a:r>
          </a:p>
        </p:txBody>
      </p:sp>
      <p:sp>
        <p:nvSpPr>
          <p:cNvPr id="9238" name="Line 38"/>
          <p:cNvSpPr>
            <a:spLocks noChangeShapeType="1"/>
          </p:cNvSpPr>
          <p:nvPr/>
        </p:nvSpPr>
        <p:spPr bwMode="auto">
          <a:xfrm>
            <a:off x="4732338" y="2720975"/>
            <a:ext cx="0" cy="719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9239" name="Line 36"/>
          <p:cNvSpPr>
            <a:spLocks noChangeShapeType="1"/>
          </p:cNvSpPr>
          <p:nvPr/>
        </p:nvSpPr>
        <p:spPr bwMode="auto">
          <a:xfrm>
            <a:off x="2028825" y="4221163"/>
            <a:ext cx="0" cy="4445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Eiweissreiche Ernährung</a:t>
            </a:r>
          </a:p>
        </p:txBody>
      </p:sp>
      <p:sp>
        <p:nvSpPr>
          <p:cNvPr id="1024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29400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Eiweissreiche Ernährung:  Folgen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 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Nierenbelastung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Cholesterinerhöhung (fettes Fleisch, Wurstwaren)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Erhöhter Calciumverlust durch die Nieren: Osteoporose und Nierensteine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Krebs – Dickdarmkrebs (sofern faserarm und gemüsearm gegessen wird)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Gicht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 Dr. med. Jürg Eichhorn:</a:t>
            </a:r>
          </a:p>
        </p:txBody>
      </p:sp>
      <p:pic>
        <p:nvPicPr>
          <p:cNvPr id="10245" name="Picture 5" descr="\\Server\Fotos\JPG Praxis\Tiere\Hüsliberg Schweine1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216275"/>
            <a:ext cx="42640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Eiweissarme Ernährung </a:t>
            </a:r>
          </a:p>
        </p:txBody>
      </p:sp>
      <p:sp>
        <p:nvSpPr>
          <p:cNvPr id="1126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48831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Eiweissarme  Ernährung:  Folgen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Schwächung des Immunsystems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Geschwächte Wundheilung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Erhöhtes Infektionsrisiko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Vermehrte Komplikationsrate bei Infekten (Sepsis, Lungenentzündung, etc.)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Kachexie – Auszehrung (Alter, Krebs)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Muskelschwund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Wasseransammlung im Bauch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Vorsicht eiweissarme Ernährung bei: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Gicht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Nierensteinen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Eingeschränkter Nierenfunktion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Diabetes Typ 2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33450" y="6224588"/>
            <a:ext cx="7273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Schlauder P., Ernährungsmedizin 2003, Wallrand S. 2005; Curr Opin Clin Nutr  Metab Care, 8:89-94 / Bildquelle unbekannt </a:t>
            </a:r>
          </a:p>
        </p:txBody>
      </p:sp>
      <p:pic>
        <p:nvPicPr>
          <p:cNvPr id="11269" name="Picture 5" descr="\\Server\Fotos\JPG Praxis\Tiere\Orang Utan ba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29000"/>
            <a:ext cx="19780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Eiweissarme Ernährung </a:t>
            </a:r>
          </a:p>
        </p:txBody>
      </p:sp>
      <p:sp>
        <p:nvSpPr>
          <p:cNvPr id="1229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933450" y="981075"/>
            <a:ext cx="7859713" cy="52435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Der Eiweissumsatz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Bei Eiweissen besteht ein dynamisches Gleichgewicht zwischen Aufbau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Abbau. Erwachsene setzen im Durchschnitt 250 g Eiweiss pro Tag um.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Halbwertszeit besagt, nach wie viel Zeit das Organ zur Hälfte umgebaut ist.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Nach 11 Tagen sind 50% der Herzmuskulatur erneuert!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293813" y="3141663"/>
          <a:ext cx="6553200" cy="27844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89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Eiweiss Halbwertszeit</a:t>
                      </a:r>
                      <a:endParaRPr lang="de-CH" sz="1600" b="1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 anchor="ctr">
                    <a:solidFill>
                      <a:srgbClr val="FFFE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1600" b="1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Skelettmuskel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50-60 Tage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Herzmuskel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Tage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Glatte Muskulatur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Tage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Fibrinogen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4-5 Tage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Transferrin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8,5 Tage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IgM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Tage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Leberenzyme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6-14 Stunden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Präalbumin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 Tage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Retinol-bindendes Eiweiss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Stunden</a:t>
                      </a:r>
                      <a:endParaRPr lang="de-CH" sz="1600" b="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5" marR="68585" marT="0" marB="0">
                    <a:solidFill>
                      <a:srgbClr val="FF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Frutiger 45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3896</Words>
  <Application>Microsoft Office PowerPoint</Application>
  <PresentationFormat>Bildschirmpräsentation (4:3)</PresentationFormat>
  <Paragraphs>1303</Paragraphs>
  <Slides>50</Slides>
  <Notes>50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50</vt:i4>
      </vt:variant>
    </vt:vector>
  </HeadingPairs>
  <TitlesOfParts>
    <vt:vector size="57" baseType="lpstr">
      <vt:lpstr>Arial</vt:lpstr>
      <vt:lpstr>Calibri</vt:lpstr>
      <vt:lpstr>Frutiger 45 Light</vt:lpstr>
      <vt:lpstr>Frutiger 55 Roman</vt:lpstr>
      <vt:lpstr>Times New Roman</vt:lpstr>
      <vt:lpstr>Benutzerdefiniertes Design</vt:lpstr>
      <vt:lpstr>1_Benutzerdefiniertes Design</vt:lpstr>
      <vt:lpstr>Abnehmen – Von der Theorie zur Tat</vt:lpstr>
      <vt:lpstr>Agenda</vt:lpstr>
      <vt:lpstr>Gewicht reduzieren – Gewicht halten</vt:lpstr>
      <vt:lpstr>Gewicht reduzieren – Gewicht halten</vt:lpstr>
      <vt:lpstr>Diäten im Vergleich</vt:lpstr>
      <vt:lpstr>Oberstes Ziel: Ausgewogenheit</vt:lpstr>
      <vt:lpstr>Eiweissreiche Ernährung</vt:lpstr>
      <vt:lpstr>Eiweissarme Ernährung </vt:lpstr>
      <vt:lpstr>Eiweissarme Ernährung </vt:lpstr>
      <vt:lpstr>Low carb oder low fat?</vt:lpstr>
      <vt:lpstr>Rein tierische oder rein pflanzliche Kost</vt:lpstr>
      <vt:lpstr>Low carb diet </vt:lpstr>
      <vt:lpstr>Low carb diet </vt:lpstr>
      <vt:lpstr>Low carb diet</vt:lpstr>
      <vt:lpstr>Low fat diet</vt:lpstr>
      <vt:lpstr>Die Fettfallen</vt:lpstr>
      <vt:lpstr>Kalorienrestriktion – Wie viel darf es sein?</vt:lpstr>
      <vt:lpstr>Low calorie diet (LCD) </vt:lpstr>
      <vt:lpstr>Very low calorie diet (VLCD)</vt:lpstr>
      <vt:lpstr>FDH , modern ausgedrückt: VLCD</vt:lpstr>
      <vt:lpstr>Insulin-Trennkost</vt:lpstr>
      <vt:lpstr>Insulin-Trennkost</vt:lpstr>
      <vt:lpstr>Insulin-Trennkost</vt:lpstr>
      <vt:lpstr>Insulin-Trennkost</vt:lpstr>
      <vt:lpstr>Die KFZ - Ernährung</vt:lpstr>
      <vt:lpstr>Abnehmen ist einfach</vt:lpstr>
      <vt:lpstr>Abnehmen ist ganz einfach</vt:lpstr>
      <vt:lpstr>Fettabbau will gelernt sein</vt:lpstr>
      <vt:lpstr>Prinzip: Balance von Körper und Geist</vt:lpstr>
      <vt:lpstr>Pauschale Ernährungsempfehlung: NEIN</vt:lpstr>
      <vt:lpstr>2 grundlegende Konstitutionstypen</vt:lpstr>
      <vt:lpstr>Langfristige Veränderung des Lebensstils</vt:lpstr>
      <vt:lpstr>Idealgewicht – Hohe Lebenserwartung</vt:lpstr>
      <vt:lpstr>Die Übergewichtsepidemie</vt:lpstr>
      <vt:lpstr>XLS: Von XL bis S</vt:lpstr>
      <vt:lpstr>XLS - von XL bis S - Das Management</vt:lpstr>
      <vt:lpstr>XLS – Das moderne Gewichtscoaching</vt:lpstr>
      <vt:lpstr>XLS – Das moderne Gewichtscoaching</vt:lpstr>
      <vt:lpstr>XLS  -  Die Software</vt:lpstr>
      <vt:lpstr>XLS  -  Die Software</vt:lpstr>
      <vt:lpstr>XLS  -  Die Software</vt:lpstr>
      <vt:lpstr>XLS  -  Die Software</vt:lpstr>
      <vt:lpstr>XLS  -  Die Software</vt:lpstr>
      <vt:lpstr>XLS  -  Die Software</vt:lpstr>
      <vt:lpstr>XLS  -  Die Software</vt:lpstr>
      <vt:lpstr>XLS  -  Die Software</vt:lpstr>
      <vt:lpstr>XLS  -  Die Software</vt:lpstr>
      <vt:lpstr>XLS  -  Die Software</vt:lpstr>
      <vt:lpstr>XLS  -  Die Trainingssoftware</vt:lpstr>
      <vt:lpstr>Langzeit Outcome</vt:lpstr>
    </vt:vector>
  </TitlesOfParts>
  <Company>Sevisana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Jürg Eichhorn</dc:creator>
  <cp:lastModifiedBy>Jürg Eichhorn</cp:lastModifiedBy>
  <cp:revision>666</cp:revision>
  <cp:lastPrinted>2020-03-02T15:04:21Z</cp:lastPrinted>
  <dcterms:created xsi:type="dcterms:W3CDTF">2005-10-13T09:21:53Z</dcterms:created>
  <dcterms:modified xsi:type="dcterms:W3CDTF">2020-03-02T15:35:34Z</dcterms:modified>
</cp:coreProperties>
</file>