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82"/>
  </p:notesMasterIdLst>
  <p:handoutMasterIdLst>
    <p:handoutMasterId r:id="rId83"/>
  </p:handoutMasterIdLst>
  <p:sldIdLst>
    <p:sldId id="395" r:id="rId3"/>
    <p:sldId id="716" r:id="rId4"/>
    <p:sldId id="717" r:id="rId5"/>
    <p:sldId id="718" r:id="rId6"/>
    <p:sldId id="719" r:id="rId7"/>
    <p:sldId id="720" r:id="rId8"/>
    <p:sldId id="721" r:id="rId9"/>
    <p:sldId id="563" r:id="rId10"/>
    <p:sldId id="604" r:id="rId11"/>
    <p:sldId id="397" r:id="rId12"/>
    <p:sldId id="722" r:id="rId13"/>
    <p:sldId id="723" r:id="rId14"/>
    <p:sldId id="498" r:id="rId15"/>
    <p:sldId id="509" r:id="rId16"/>
    <p:sldId id="506" r:id="rId17"/>
    <p:sldId id="507" r:id="rId18"/>
    <p:sldId id="508" r:id="rId19"/>
    <p:sldId id="733" r:id="rId20"/>
    <p:sldId id="403" r:id="rId21"/>
    <p:sldId id="415" r:id="rId22"/>
    <p:sldId id="416" r:id="rId23"/>
    <p:sldId id="417" r:id="rId24"/>
    <p:sldId id="505" r:id="rId25"/>
    <p:sldId id="725" r:id="rId26"/>
    <p:sldId id="348" r:id="rId27"/>
    <p:sldId id="616" r:id="rId28"/>
    <p:sldId id="617" r:id="rId29"/>
    <p:sldId id="726" r:id="rId30"/>
    <p:sldId id="619" r:id="rId31"/>
    <p:sldId id="620" r:id="rId32"/>
    <p:sldId id="621" r:id="rId33"/>
    <p:sldId id="622" r:id="rId34"/>
    <p:sldId id="623" r:id="rId35"/>
    <p:sldId id="624" r:id="rId36"/>
    <p:sldId id="625" r:id="rId37"/>
    <p:sldId id="626" r:id="rId38"/>
    <p:sldId id="627" r:id="rId39"/>
    <p:sldId id="629" r:id="rId40"/>
    <p:sldId id="630" r:id="rId41"/>
    <p:sldId id="631" r:id="rId42"/>
    <p:sldId id="632" r:id="rId43"/>
    <p:sldId id="734" r:id="rId44"/>
    <p:sldId id="634" r:id="rId45"/>
    <p:sldId id="635" r:id="rId46"/>
    <p:sldId id="636" r:id="rId47"/>
    <p:sldId id="637" r:id="rId48"/>
    <p:sldId id="638" r:id="rId49"/>
    <p:sldId id="639" r:id="rId50"/>
    <p:sldId id="640" r:id="rId51"/>
    <p:sldId id="641" r:id="rId52"/>
    <p:sldId id="642" r:id="rId53"/>
    <p:sldId id="643" r:id="rId54"/>
    <p:sldId id="644" r:id="rId55"/>
    <p:sldId id="645" r:id="rId56"/>
    <p:sldId id="646" r:id="rId57"/>
    <p:sldId id="647" r:id="rId58"/>
    <p:sldId id="648" r:id="rId59"/>
    <p:sldId id="649" r:id="rId60"/>
    <p:sldId id="650" r:id="rId61"/>
    <p:sldId id="651" r:id="rId62"/>
    <p:sldId id="652" r:id="rId63"/>
    <p:sldId id="653" r:id="rId64"/>
    <p:sldId id="654" r:id="rId65"/>
    <p:sldId id="656" r:id="rId66"/>
    <p:sldId id="657" r:id="rId67"/>
    <p:sldId id="658" r:id="rId68"/>
    <p:sldId id="659" r:id="rId69"/>
    <p:sldId id="660" r:id="rId70"/>
    <p:sldId id="661" r:id="rId71"/>
    <p:sldId id="662" r:id="rId72"/>
    <p:sldId id="663" r:id="rId73"/>
    <p:sldId id="664" r:id="rId74"/>
    <p:sldId id="665" r:id="rId75"/>
    <p:sldId id="666" r:id="rId76"/>
    <p:sldId id="667" r:id="rId77"/>
    <p:sldId id="628" r:id="rId78"/>
    <p:sldId id="668" r:id="rId79"/>
    <p:sldId id="669" r:id="rId80"/>
    <p:sldId id="713" r:id="rId8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ED2"/>
    <a:srgbClr val="D3F8FF"/>
    <a:srgbClr val="3333FF"/>
    <a:srgbClr val="FF3300"/>
    <a:srgbClr val="FFFF00"/>
    <a:srgbClr val="3366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 showGuides="1">
      <p:cViewPr varScale="1">
        <p:scale>
          <a:sx n="94" d="100"/>
          <a:sy n="94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0626"/>
    </p:cViewPr>
  </p:sorterViewPr>
  <p:notesViewPr>
    <p:cSldViewPr showGuides="1">
      <p:cViewPr varScale="1">
        <p:scale>
          <a:sx n="54" d="100"/>
          <a:sy n="54" d="100"/>
        </p:scale>
        <p:origin x="-2706" y="-108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74A0944-EA4B-4CAD-B633-F5E3A313FB9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3075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015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D2C144CC-F59C-4CE4-B922-AC6CF76D1C5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0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4499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450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D2E202-DA67-42AD-88DB-1D12A01BB1F8}" type="slidenum">
              <a:rPr lang="de-CH" altLang="de-DE" smtClean="0"/>
              <a:pPr eaLnBrk="1" hangingPunct="1"/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371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37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16C6F-4B1E-42B0-A430-3B8BF734AA8A}" type="slidenum">
              <a:rPr lang="de-CH" altLang="de-DE" smtClean="0"/>
              <a:pPr eaLnBrk="1" hangingPunct="1"/>
              <a:t>10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473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474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36EC15-D35B-42CF-9FB9-227146E25613}" type="slidenum">
              <a:rPr lang="de-CH" altLang="de-DE" smtClean="0"/>
              <a:pPr eaLnBrk="1" hangingPunct="1"/>
              <a:t>11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576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576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B80631-2E89-472D-A221-F1A8532D0EF8}" type="slidenum">
              <a:rPr lang="de-CH" altLang="de-DE" smtClean="0"/>
              <a:pPr eaLnBrk="1" hangingPunct="1"/>
              <a:t>12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678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678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4F0A7A-7542-4473-A29D-809C66A7B650}" type="slidenum">
              <a:rPr lang="de-CH" altLang="de-DE" smtClean="0"/>
              <a:pPr eaLnBrk="1" hangingPunct="1"/>
              <a:t>13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781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781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3E2D46-5C29-4077-938D-EF8B0DBC5422}" type="slidenum">
              <a:rPr lang="de-CH" altLang="de-DE" smtClean="0"/>
              <a:pPr eaLnBrk="1" hangingPunct="1"/>
              <a:t>14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883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883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BAC90-83B2-426D-9572-438FBB6C7C22}" type="slidenum">
              <a:rPr lang="de-CH" altLang="de-DE" smtClean="0"/>
              <a:pPr eaLnBrk="1" hangingPunct="1"/>
              <a:t>15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985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986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01C003-477E-49BF-BDE5-2BD050DB2D05}" type="slidenum">
              <a:rPr lang="de-CH" altLang="de-DE" smtClean="0"/>
              <a:pPr eaLnBrk="1" hangingPunct="1"/>
              <a:t>16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088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088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1C96F8-BA10-488E-8383-375F6B7BEEA4}" type="slidenum">
              <a:rPr lang="de-CH" altLang="de-DE" smtClean="0"/>
              <a:pPr eaLnBrk="1" hangingPunct="1"/>
              <a:t>17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190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190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47B021-03AA-41B8-A9A4-681607A118B1}" type="slidenum">
              <a:rPr lang="de-CH" altLang="de-DE" smtClean="0"/>
              <a:pPr eaLnBrk="1" hangingPunct="1"/>
              <a:t>18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293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293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1BADAE-0B1E-45B8-887C-6F623CA35408}" type="slidenum">
              <a:rPr lang="de-CH" altLang="de-DE" smtClean="0"/>
              <a:pPr eaLnBrk="1" hangingPunct="1"/>
              <a:t>19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552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552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F648FF-3D3F-44D2-A725-DC4CFCD3F60A}" type="slidenum">
              <a:rPr lang="de-CH" altLang="de-DE" smtClean="0"/>
              <a:pPr eaLnBrk="1" hangingPunct="1"/>
              <a:t>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395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395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B620A2-5F66-4BDB-B5B6-3B9A57A368FF}" type="slidenum">
              <a:rPr lang="de-CH" altLang="de-DE" smtClean="0"/>
              <a:pPr eaLnBrk="1" hangingPunct="1"/>
              <a:t>20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497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498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D8D8F-B02D-4726-AA5E-11E1B1509E09}" type="slidenum">
              <a:rPr lang="de-CH" altLang="de-DE" smtClean="0"/>
              <a:pPr eaLnBrk="1" hangingPunct="1"/>
              <a:t>21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600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600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B7B62-CF56-4A41-92DB-601C1A3983AF}" type="slidenum">
              <a:rPr lang="de-CH" altLang="de-DE" smtClean="0"/>
              <a:pPr eaLnBrk="1" hangingPunct="1"/>
              <a:t>22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702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702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991C7E-87D8-4DD2-892B-600FEC261E4C}" type="slidenum">
              <a:rPr lang="de-CH" altLang="de-DE" smtClean="0"/>
              <a:pPr eaLnBrk="1" hangingPunct="1"/>
              <a:t>23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805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805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5E712-A7B6-4A30-94FF-CD4A8BE86900}" type="slidenum">
              <a:rPr lang="de-CH" altLang="de-DE" smtClean="0"/>
              <a:pPr eaLnBrk="1" hangingPunct="1"/>
              <a:t>24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907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5907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9D8CE0-ED60-4C00-9911-D9ABE4EDB4C2}" type="slidenum">
              <a:rPr lang="de-CH" altLang="de-DE" smtClean="0"/>
              <a:pPr eaLnBrk="1" hangingPunct="1"/>
              <a:t>25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hteck 14336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0099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010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2156F65E-9030-4543-B0DB-B262C989CD02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26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112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112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4EE036-1996-496C-A2D1-D50BF52B0254}" type="slidenum">
              <a:rPr lang="de-CH" altLang="de-DE" smtClean="0"/>
              <a:pPr eaLnBrk="1" hangingPunct="1"/>
              <a:t>27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214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214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3272F3-2490-4FF5-8AA1-3917B2A53F4C}" type="slidenum">
              <a:rPr lang="de-CH" altLang="de-DE" smtClean="0"/>
              <a:pPr eaLnBrk="1" hangingPunct="1"/>
              <a:t>28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317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317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F9680AAE-F978-4CF3-B3AF-F229389A52E0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29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654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654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300E7F-3F5B-4752-81E2-BB2E58A284FE}" type="slidenum">
              <a:rPr lang="de-CH" altLang="de-DE" smtClean="0"/>
              <a:pPr eaLnBrk="1" hangingPunct="1"/>
              <a:t>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419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419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A81F8B9E-FF87-4CA2-9FC5-5422F4003C91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30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521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522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DBE26A-F56E-4050-9EB7-91DF97069732}" type="slidenum">
              <a:rPr lang="de-CH" altLang="de-DE" smtClean="0"/>
              <a:pPr eaLnBrk="1" hangingPunct="1"/>
              <a:t>31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624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62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832A62-EF04-4949-A439-34C6CD21C3A4}" type="slidenum">
              <a:rPr lang="de-CH" altLang="de-DE" smtClean="0"/>
              <a:pPr eaLnBrk="1" hangingPunct="1"/>
              <a:t>32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726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726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AA06CE-3C9D-40C5-92C2-84BB295BE2E4}" type="slidenum">
              <a:rPr lang="de-CH" altLang="de-DE" smtClean="0"/>
              <a:pPr eaLnBrk="1" hangingPunct="1"/>
              <a:t>33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8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8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157039-0143-448E-B121-0498ED930959}" type="slidenum">
              <a:rPr lang="de-CH" altLang="de-DE" smtClean="0"/>
              <a:pPr eaLnBrk="1" hangingPunct="1"/>
              <a:t>34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931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69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82B8A-451E-42B4-8D3E-7A38DD45C64C}" type="slidenum">
              <a:rPr lang="de-CH" altLang="de-DE" smtClean="0"/>
              <a:pPr eaLnBrk="1" hangingPunct="1"/>
              <a:t>35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033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034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F960F842-9AD9-4DB2-9843-A567CF2A0701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36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136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136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898B2709-B896-4AE4-AB05-587A6D6B7AC1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37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238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238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CD4A27-C8E1-4F11-8634-F97247E7366F}" type="slidenum">
              <a:rPr lang="de-CH" altLang="de-DE" smtClean="0"/>
              <a:pPr eaLnBrk="1" hangingPunct="1"/>
              <a:t>38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341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341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CB54DA32-2D27-41C2-B865-A9D61C037CAE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39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757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757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5D971-B3E3-411C-A7F2-912F95F70CD1}" type="slidenum">
              <a:rPr lang="de-CH" altLang="de-DE" smtClean="0"/>
              <a:pPr eaLnBrk="1" hangingPunct="1"/>
              <a:t>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443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443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C2C744-E172-4B0C-B06C-4683702290E1}" type="slidenum">
              <a:rPr lang="de-CH" altLang="de-DE" smtClean="0"/>
              <a:pPr eaLnBrk="1" hangingPunct="1"/>
              <a:t>40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545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546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B0BF9B28-5B93-4F99-A085-2B5383A89D8D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41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648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648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A9A106FF-050B-4980-931D-404BCC03AFBA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42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750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750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D73EB1EE-3A4B-4450-B4A9-B5DD55E9EB48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43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853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853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B2033351-174E-4146-98A9-FC08EF37F338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44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955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7955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3DF1DE5A-7AEA-4414-82CC-F74F1B2D46AA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45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057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058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2781DFEA-18DB-434C-8E3A-AF1E5BA33F6E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46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160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160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5B3257C7-91C5-4B04-A25F-CEE98A7907BF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47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262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262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BC71D3-AAA0-458D-BEB9-2C0E5EC3FB86}" type="slidenum">
              <a:rPr lang="de-CH" altLang="de-DE" smtClean="0"/>
              <a:pPr eaLnBrk="1" hangingPunct="1"/>
              <a:t>48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365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365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C2E13-3107-4221-B9A4-EEFEB7EFB58B}" type="slidenum">
              <a:rPr lang="de-CH" altLang="de-DE" smtClean="0"/>
              <a:pPr eaLnBrk="1" hangingPunct="1"/>
              <a:t>49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859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859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688A89-8A29-40D1-8CA2-D42151B74C3C}" type="slidenum">
              <a:rPr lang="de-CH" altLang="de-DE" smtClean="0"/>
              <a:pPr eaLnBrk="1" hangingPunct="1"/>
              <a:t>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467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467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FAB4C7-7290-4DA8-BEF0-B0DC4FB428D6}" type="slidenum">
              <a:rPr lang="de-CH" altLang="de-DE" smtClean="0"/>
              <a:pPr eaLnBrk="1" hangingPunct="1"/>
              <a:t>50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569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570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0AA913-826D-4E07-88A6-BEB59B8EABF6}" type="slidenum">
              <a:rPr lang="de-CH" altLang="de-DE" smtClean="0"/>
              <a:pPr eaLnBrk="1" hangingPunct="1"/>
              <a:t>51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672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672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5ACBA8AF-1030-407A-BA1A-3391A9D3C53E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52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774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774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B71C2BD1-CC2F-420C-8B2B-B6A3A56B4DCC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53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877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877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3965E3C7-39C5-430F-B8EC-043F39782EAE}" type="slidenum">
              <a:rPr lang="de-CH" altLang="de-DE" smtClean="0"/>
              <a:pPr defTabSz="954908" eaLnBrk="1" hangingPunct="1"/>
              <a:t>54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979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8979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5135FA82-148D-4158-BBBE-A17361D6051E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55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081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082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B1A2FB-7F75-4285-838B-764D13BB8DFC}" type="slidenum">
              <a:rPr lang="de-CH" altLang="de-DE" smtClean="0"/>
              <a:pPr eaLnBrk="1" hangingPunct="1"/>
              <a:t>56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184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18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B9A00A-1345-4535-ACAD-EFFD2C474FA6}" type="slidenum">
              <a:rPr lang="de-CH" altLang="de-DE" smtClean="0"/>
              <a:pPr eaLnBrk="1" hangingPunct="1"/>
              <a:t>57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286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286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9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9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DFA85C-F644-4593-975A-456DC7EE9807}" type="slidenum">
              <a:rPr lang="de-CH" altLang="de-DE" smtClean="0"/>
              <a:pPr eaLnBrk="1" hangingPunct="1"/>
              <a:t>58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38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38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BBAF62EF-A735-4B08-A3B8-AC2FF362E518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59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961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3962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5E3ED-C57E-4D00-AF94-DFCD8BF5D124}" type="slidenum">
              <a:rPr lang="de-CH" altLang="de-DE" smtClean="0"/>
              <a:pPr eaLnBrk="1" hangingPunct="1"/>
              <a:t>6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491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49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8AAB4A9F-2BCE-4ADE-BB16-B6466BB19A80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60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593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594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0FFABD24-35B5-41E8-932C-D747919838B3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61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696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696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AFA16379-D208-412D-BDC0-EED9C9DB3B89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62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798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798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D8DB3639-F287-4F2A-B3CA-0F8B3A33EC8C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63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901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29901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883D3C1A-5447-4A17-9A2F-B7F4F9F5BA3D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64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003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003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2E3AAC0F-E48B-4470-848D-6E2F2A7E0C08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65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105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106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C387397F-031B-4F95-B9DF-B711932112B5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66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208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208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1E0947BE-496B-4112-B1F4-9C58523F97CE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67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310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310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8CA38E3E-71DD-490E-8478-48857BF92FE8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68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413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413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1613C9FC-9793-4685-BF3E-A229BC92B8EB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69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064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06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51F2CE-FBB2-41A5-83DD-421EC17F5AED}" type="slidenum">
              <a:rPr lang="de-CH" altLang="de-DE" smtClean="0"/>
              <a:pPr eaLnBrk="1" hangingPunct="1"/>
              <a:t>7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515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515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1D2B0149-9CF7-42AD-A850-48D41A34FF38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70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617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618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8C983294-16EF-46CA-97E9-CCDB72E2A2AB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71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720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720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1A30E676-70F2-4856-BFDC-72A9AFDD2F3E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72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822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822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CE0D47D3-63EB-49CC-9B12-8233631DCDDA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73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0925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0925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B2A7B249-1DF1-4039-B12E-A885C547224C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74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10275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1027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C30E614B-786A-4151-8EC0-EB5FAD03FB9D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75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11299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11300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F02EE286-7BB9-470A-AE46-DF71097BCF12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76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12323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1232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164E016B-6E6A-4FB3-A347-369C31473ABC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77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1334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1334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251BA275-E7D8-4780-AED3-9602E97B7955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78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hteck 17408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1437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/>
          </a:p>
        </p:txBody>
      </p:sp>
      <p:sp>
        <p:nvSpPr>
          <p:cNvPr id="31437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908" eaLnBrk="1" hangingPunct="1"/>
            <a:fld id="{612C239D-53E1-441B-9EB7-BD80464FE22C}" type="slidenum">
              <a:rPr lang="de-CH" altLang="de-DE" smtClean="0">
                <a:solidFill>
                  <a:srgbClr val="000000"/>
                </a:solidFill>
              </a:rPr>
              <a:pPr defTabSz="954908" eaLnBrk="1" hangingPunct="1"/>
              <a:t>79</a:t>
            </a:fld>
            <a:endParaRPr lang="de-CH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1667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1668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09FC44-E119-4058-ABFC-E4EE50EF2A1D}" type="slidenum">
              <a:rPr lang="de-CH" altLang="de-DE" smtClean="0"/>
              <a:pPr eaLnBrk="1" hangingPunct="1"/>
              <a:t>8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26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2426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5606AC-C551-4838-A594-C316395A6913}" type="slidenum">
              <a:rPr lang="de-CH" altLang="de-DE" smtClean="0"/>
              <a:pPr eaLnBrk="1" hangingPunct="1"/>
              <a:t>9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rje49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rgbClr val="6699CC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DE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A50AD6-0440-4F32-A2CB-BE6AA8C798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576" y="6643688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Dr. med. et Dr. scient. med. Jürg Eichhorn ¦ www.ever.ch ¦ </a:t>
            </a:r>
            <a:r>
              <a:rPr lang="en-US" sz="800" dirty="0">
                <a:hlinkClick r:id="rId4"/>
              </a:rPr>
              <a:t>drje49@gmail.com</a:t>
            </a:r>
            <a:r>
              <a:rPr lang="en-US" sz="800" dirty="0"/>
              <a:t> ¦ CH-9100 </a:t>
            </a:r>
            <a:r>
              <a:rPr lang="en-US" sz="800" dirty="0" err="1"/>
              <a:t>Herisau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1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227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Relationship Id="rId4" Type="http://schemas.openxmlformats.org/officeDocument/2006/relationships/hyperlink" Target="mailto:drje49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sz="800" b="1"/>
              <a:t>Folie </a:t>
            </a:r>
            <a:fld id="{5E530E21-99D6-4FF9-95B0-FF54B6D53AB9}" type="slidenum">
              <a:rPr lang="de-CH" sz="800" b="1" smtClean="0"/>
              <a:pPr eaLnBrk="1" hangingPunct="1">
                <a:defRPr/>
              </a:pPr>
              <a:t>‹Nr.›</a:t>
            </a:fld>
            <a:endParaRPr lang="de-CH" sz="800" b="1"/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4D7ABEC-3A89-40C8-AF3E-445450AC6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576" y="6643688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Dr. med. et Dr. scient. med. Jürg Eichhorn ¦ www.ever.ch ¦ </a:t>
            </a:r>
            <a:r>
              <a:rPr lang="en-US" sz="800" dirty="0">
                <a:hlinkClick r:id="rId6"/>
              </a:rPr>
              <a:t>drje49@gmail.com</a:t>
            </a:r>
            <a:r>
              <a:rPr lang="en-US" sz="800" dirty="0"/>
              <a:t> ¦ CH-9100 </a:t>
            </a:r>
            <a:r>
              <a:rPr lang="en-US" sz="800" dirty="0" err="1"/>
              <a:t>Herisau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9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rgbClr val="4D4D4D"/>
          </a:solidFill>
          <a:latin typeface="Arial" pitchFamily="34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Arial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Arial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Arial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Arial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20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205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28775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Übertitel</a:t>
            </a:r>
          </a:p>
        </p:txBody>
      </p:sp>
      <p:pic>
        <p:nvPicPr>
          <p:cNvPr id="2052" name="Picture 4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6867015-91A7-4015-AF07-23A98C3C8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576" y="6643688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Dr. med. et Dr. scient. med. Jürg Eichhorn ¦ www.ever.ch ¦ </a:t>
            </a:r>
            <a:r>
              <a:rPr lang="en-US" sz="800" dirty="0">
                <a:hlinkClick r:id="rId4"/>
              </a:rPr>
              <a:t>drje49@gmail.com</a:t>
            </a:r>
            <a:r>
              <a:rPr lang="en-US" sz="800" dirty="0"/>
              <a:t> ¦ CH-9100 </a:t>
            </a:r>
            <a:r>
              <a:rPr lang="en-US" sz="800" dirty="0" err="1"/>
              <a:t>Herisau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1.wmf"/><Relationship Id="rId4" Type="http://schemas.openxmlformats.org/officeDocument/2006/relationships/image" Target="../media/image60.jpeg"/><Relationship Id="rId9" Type="http://schemas.openxmlformats.org/officeDocument/2006/relationships/image" Target="../media/image5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jpe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>
                <a:latin typeface="Arial" charset="0"/>
              </a:rPr>
              <a:t>Kleine und grosse Helfer</a:t>
            </a:r>
            <a:endParaRPr lang="de-DE" altLang="de-DE">
              <a:latin typeface="Arial" charset="0"/>
            </a:endParaRPr>
          </a:p>
        </p:txBody>
      </p:sp>
      <p:sp>
        <p:nvSpPr>
          <p:cNvPr id="5" name="Form 2050">
            <a:extLst>
              <a:ext uri="{FF2B5EF4-FFF2-40B4-BE49-F238E27FC236}">
                <a16:creationId xmlns:a16="http://schemas.microsoft.com/office/drawing/2014/main" id="{CB781034-F9BF-4257-87B6-A069AEA115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61048"/>
            <a:ext cx="4681140" cy="2376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www.ever.ch</a:t>
            </a:r>
            <a:endParaRPr lang="de-CH" alt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Fresskaktus - Fettausscheider</a:t>
            </a:r>
          </a:p>
        </p:txBody>
      </p:sp>
      <p:sp>
        <p:nvSpPr>
          <p:cNvPr id="6451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Fresskaktus Hoodia gardinii – Opuntia ficus-indica 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Vor dem Essen ein Stückchen des bitteren Marks in den Mund nehmen und gut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durchkauen soll angeblich den Hunger vertreiben.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Wunderpflanze oder Modeerscheinung?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Resultate einer Studie belegen die Wirksamkeit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des Faserkomplexes Litramine von Opuntia ficus-indica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im Zusammenhang mit fettreichen Mahlzeiten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Litramine™ ist in Form von Tabletten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im Handel (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Liposinol-Biomed™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)</a:t>
            </a:r>
          </a:p>
          <a:p>
            <a:pPr marL="0" indent="0"/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4516" name="Picture 5" descr="D:\Daten\Pictures\Feigenkaktu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33607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1258888" y="6224588"/>
            <a:ext cx="7634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 http://www.pharmawiki.ch/wiki/index.php?wiki=Litramine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Weissbohnenextrakt - Stärkeblocker</a:t>
            </a:r>
          </a:p>
        </p:txBody>
      </p:sp>
      <p:sp>
        <p:nvSpPr>
          <p:cNvPr id="6553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4594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Der Weissbohnenextrakt (PhaseLite™) blockiert im Darm die Amylase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schwefelhaltige Samensubstanz in den weissen Bohnen, Phaseolus vulgaris,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blockiert ein Enzym, das die Aufbereitung dieser Kohlenhydrate für die Verdauung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steuert, nämlich das Enzym Alpha-Amylase, das für die Aufspaltung von Stärke in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Glukose im Darm verantwortlich ist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Der Körper kann diese Kalorien nur nach ihrer Umwandlung in Glukose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aufnehmen. Genau diese Aufspaltung verhindern die Weissbohnen-Enzyme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weitgehend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 Grossteil der Kohlenhydrate wird unverdaut ausgeschieden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Studie an 56 Männern und Frauen: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Die Kandidaten verzeichneten nach nur 30 Tagen Einnahme eines Weissbohnen-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Extrakts eine Reduktion des Körperfetts um zehn Prozent, des Body Mass Index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um vier Prozent und des Bauchumfangs um drei Prozent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Am stärksten ist die Wirkung, wenn die Substanzen eine halbe Stunde vor den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2 Handelspräparate: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PhaseLite™ ist in Form von Tabletten im Handel: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Carbosinol-Biomed™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Turn Around (VitaBasix)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enthält neben PhaseLite auch Chitosan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Ephedra</a:t>
            </a:r>
          </a:p>
        </p:txBody>
      </p:sp>
      <p:sp>
        <p:nvSpPr>
          <p:cNvPr id="6656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Ephedra Kraut – Meerträubel – Ma Huang – Mexikanischer Tee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Amphetamin-ähnliche Wirkung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Pflanzlicher Ecstasy-Ersatz , Aufputschmittel!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Sympathomimetische Wirkung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Verengung der Gefässe, Stimulierung des  Kreislaufs, Steigerung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des Blutdrucks und Dämpfung des Appetits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Ephedra-Kraut wird oft in Kombination mit Coffein im Internet als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Schlankheitsmittel beworben und zur Leistungssteigerung in verschiedensten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Sportstudios angeboten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Ephedra verringert den Appetit und regt die Thermogenese an, sprich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Umwandlung von Fettkalorien in Wärme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Kombination aus Ephedra-Alkaloiden und Coffein führt aufgrund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synergistischer Effekte zu einer Verstärkung der Wirkungen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Nebenwirkungen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Wegen dem erheblichen Nebenwirkungspotenzial wird von der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Einnahme abgeraten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Tryptochron</a:t>
            </a:r>
          </a:p>
        </p:txBody>
      </p:sp>
      <p:sp>
        <p:nvSpPr>
          <p:cNvPr id="6758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Tryptochron (VitaBasix)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chronobiologisch konzipierte Nahrungsergänzung Tryptochron senkt den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Appetit durch Regulierung des Serotoninspiegels und erleichtert das positive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Gewichtsmanagement im Kopf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Inhalt pro Tablette (Tagesdosis):    50 mg        5 HTP® (sofort freisetzend)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                                         50 mg        L-Tryptophan (langsam freisetzend)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                                       250 mg        Vitamin-B3 9 mg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																										                                       			                    1 mg        Vitamin-B6</a:t>
            </a:r>
          </a:p>
          <a:p>
            <a:pPr marL="0" indent="0"/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Peptid FM - Fettfänger</a:t>
            </a:r>
          </a:p>
        </p:txBody>
      </p:sp>
      <p:sp>
        <p:nvSpPr>
          <p:cNvPr id="6861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Peptid FM – Oligopeptide aus Weizenprotein und Casein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Oligopeptide behindern die Fettverdauung und Fettresorption im Darm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Oligopeptide konkurrieren mit den Fettsäuren um bestimmte Rezeptoren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(Aufnahmestellen) an den Darmzotten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Oligopeptide hemmen den Fettabbau und die Fettsynthese aus Kohlenhydraten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 Gramm Peptid FM bindet bis zu 20 g Nahrungsfett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2 bis 3 Gramm Peptid FM genügen, um die tägliche Nahrungsfettresorption um 40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- 60 g zu verringern.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Fenugreek - Glukoseregler </a:t>
            </a:r>
          </a:p>
        </p:txBody>
      </p:sp>
      <p:sp>
        <p:nvSpPr>
          <p:cNvPr id="6963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Fenugreek - Bockshornklee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Bockshornkleesamen bewirken nachweislich eine Senkung des Blutzuckers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des LDL-Cholesterins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Enthalten auch Diosgenin, welchem eine schützende Wirkung vor Dickdarmkrebs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nachgesagt wird und aus welchem grossindustriell das Hormon Progesteron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gewonnen wird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Vielfältige Verwendung, zB. als Gewürz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Bestandteil des Currypulvers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Resveratrol – verbessert die Energiebilanz</a:t>
            </a:r>
          </a:p>
        </p:txBody>
      </p:sp>
      <p:sp>
        <p:nvSpPr>
          <p:cNvPr id="7065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Resveratrol - Rotweinextrakt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Der Übergewichtige:  	Fehlerhafter Stoffwechsel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Der Schlanke:           	 Fehlerfreier Stoffwechsel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Einschränkung der Kalorienaufnahme - Hungern - aktiviert ein spezielles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Stoffwechsel-Eiweiss, das Sirtuine, welches hilft, den Stoffwechsel zu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normalisieren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Resveratrol kann Sirtuine ebenfalls wirkungsvoll erhöhen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Wer 30 Tage die Rotwein-Substanz Resveratrol einnimmt, erreicht eine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Energiebilanz, einen Blutdruck und weitere Messwerte wie ein Gesunder mit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Normalgewicht – ohne weiteres Zutun (Fachzeitschrift «Cell Metabolism»)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«ResverAge» von VitaBasix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enthält neben Resveratrol eine ganze Reihe von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pflanzlichen Wirkstoffen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58888" y="6224588"/>
            <a:ext cx="7634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VitaBasix: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MCT Fette – Kein Übergewicht</a:t>
            </a:r>
          </a:p>
        </p:txBody>
      </p:sp>
      <p:sp>
        <p:nvSpPr>
          <p:cNvPr id="7168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MCT Fette = mittelkettige Fette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MCT - Das Fett, das nicht zu Übergewicht führt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Eine achtwöchige, an der Karls-Universität Prag durchgeführte Studie (2 x 4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Wochen, Cross-over, blind), an der 35 weibliche Probanden teilnahmen, ergab,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dass beim Verzehr MCT-haltiger Lebensmittel im Vergleich zu LCT-haltigen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(langkettigen Fettsäuren) mehr Kalorien zugeführt werden können, ohne dass es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zur Gewichtssteigerung kommt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der Studie zeigte sich zudem überraschenderweise, dass beim Austausch von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LCT-Fetten durch MCT-Fette der Energiebedarf steigt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MCT-Fette sind demnach zur Vorbeugung von Übergewicht geeignet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Es ist wahrscheinlich, dass der Einsatz von MCT-Fetten bei Übergewichtigen zu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einer Gewichtsreduktion führt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MCT-Fette werden aus Kokosnuss- und Palmkernöl gewonnen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MCT-Fette steigern die Fettverbrennung durch Anregung der Wärmebildung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(Thermogenese) und verhindern gleichzeitig die Anlagerung von Fettreserven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27088" y="6224588"/>
            <a:ext cx="813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http://www.gesundheit.de/ernaehrung/gesund-essen/ernaehrung-und-lebensstil/fett-essen-ohne-beschwerden-und-gewichtszunahme: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Aminosäuren</a:t>
            </a:r>
          </a:p>
        </p:txBody>
      </p:sp>
      <p:sp>
        <p:nvSpPr>
          <p:cNvPr id="7270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964487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Schlank durch Aminosäuren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Aminosäuren können eine ganzheitliche Adipositastherapie mit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reichlich Bewegung wirksam unterstützen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Förderung der Fettverbrennung und Zügelung des Appetits (Arginin, Ornithin,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Lysin und Phenylalanin)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Arginin, Ornithin und Lysin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gelten als Stimulanzien des Wachstumshormons, das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die Fettmobilisierung und Fettverbrennung fördert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Phenylalanin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stimuliert in der Darmschleimhaut die Produktion von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Cholecystokinin: wirkt als Regulator von Hunger und Appetit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Bildung von Cholecystokinin in den Darmzellen löst die Weiterleitung eines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Reizes an das Gehirn aus, die Sättigung signalisiert und eine weitere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Nahrungsaufnahme stoppt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Weiterer Vorteil: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Ausgleich der Stickstoffbilanz, Vermeidung von Muskelabbau und ]o-]o-Effekt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«Amino Drink SevisanaLine»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enthält alle notwendigen essentiellen und nicht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essentiellen Aminosäuren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Konjugierte Linolsäure - CLA</a:t>
            </a:r>
          </a:p>
        </p:txBody>
      </p:sp>
      <p:sp>
        <p:nvSpPr>
          <p:cNvPr id="7373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CLA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CLA wird im Pansen von Rindern, Ziegen, Schafen und anderen Wiederkäuern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aus Linolsäure gebildet. Fleisch, Butter und Milch dieser Wiederkäuer weisen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einen hohen CLA-Gehalt auf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Wissenschaftler gehen davon aus, dass wir über unsere Ernährung weitaus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weniger CLA aufnehmen als noch vor 30 Jahren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Schätzungen zufolge liegt die CLA-Zufuhr in Deutschland im Durchschnitt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zwischen 300 und 430 mg pro Tag (Fritsche &amp; Steinhart, Z Lebensm Unters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Forsch A 1998; 206:77-82)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den USA ist die Zufuhr mittlerweile auf ca. 200 mg/Tag gesunken. Dieser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Rückgang in der CLA-Zufuhr ist nach Ansicht mancher Forscher einer der Gründe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für die weltweit steigende Zahl Übergewichtiger</a:t>
            </a:r>
          </a:p>
          <a:p>
            <a:pPr marL="0" indent="0"/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Flohsamenschalen</a:t>
            </a:r>
          </a:p>
        </p:txBody>
      </p:sp>
      <p:sp>
        <p:nvSpPr>
          <p:cNvPr id="5632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Reine Flohsamenschalen – Indischer Spitzwegerich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Flohsamenschalen  zeichnen sich durch eine hohe Quellwirkung aus. Sie reizen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den Darm nicht.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Wasser quellen Flohsamenschalen bis auf das 40-fache Volumen auf (ganze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Flohsamen nur auf das 15-fache)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Flohsamenschalen eignen sich vorzüglich als Stuhlregulans bei Verstopfung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Durchfall und vermehren die guten Darmbakterien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Flohsamenschalen wirken leicht cholesterinsenkend, verzögern vor dem Essen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eingenommen die Kohlenhydrataufnahme und vermitteln so ein anhaltendes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Sättigungsgefühl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Dem Iridoidglykosid Aucubin, enthalten in den Flohsamenschalen, wird eine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Leber schützende Wirkung nachgesagt wird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Eigenprodukt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«Reine Flohsamenschalen SevisanaLine»</a:t>
            </a:r>
            <a:endParaRPr lang="de-CH" altLang="de-DE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Konjugierte Linolsäure - CLA</a:t>
            </a:r>
          </a:p>
        </p:txBody>
      </p:sp>
      <p:sp>
        <p:nvSpPr>
          <p:cNvPr id="7475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CLA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Parallel dazu ist der CLA-Gehalt in Fleisch und Milch zurückgegangen, weil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Tiere inzwischen überwiegend nicht mehr in Weidehaltung, sondern im Stall bei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Fütterung mit Silage und Kraftfutter gehalten werden.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Weidehaltung bzw. Fütterung mit Grünfutter fördert die CLA-Bildung.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Kombination führen die beiden Faktoren bewusste Ernährung und moderne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Tierhaltung zu einer reduzierten CLA-Zufuhr über die Nahrung und so zu einer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steigenden Zahl Übergewichtiger.</a:t>
            </a:r>
          </a:p>
          <a:p>
            <a:pPr marL="0" indent="0"/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Konjugierte Linolsäure - CLA</a:t>
            </a:r>
          </a:p>
        </p:txBody>
      </p:sp>
      <p:sp>
        <p:nvSpPr>
          <p:cNvPr id="7577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CLA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Bisher scheint gesichert, dass CLA an zwei Punkten ansetzt: Am Fettgewebe,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genauer: den Fettzellen, dem Hauptdepot für Fett im Körper, und an den Zellen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der Muskulatur, also dort, wo das Fett verbrannt und in Energie umgesetzt wird.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Klinische Studien und Laboruntersuchungen geben Hinweise darauf, dass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CLA die Körperfettmasse verringert, indem es die Einlagerung von Fett in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Fettzellen vermindert und gleichzeitig die Fettverbrennung in den Muskelzellen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erhöht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Andere Studien beweisen das Gegenteil: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In 14 von 16 Interventionsstudien an Menschen konnte kein signifikanter Effekt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auf das Körpergewicht festgestellt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Wie Daten aus 14 klinischen Studien übereinstimmend belegen, ist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empfohlene Zufuhr von 3 g CLA für den Menschen wirksam und gut verträglich</a:t>
            </a:r>
          </a:p>
          <a:p>
            <a:pPr marL="0" indent="0"/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Konjugierte Linolsäure - CLA</a:t>
            </a:r>
          </a:p>
        </p:txBody>
      </p:sp>
      <p:sp>
        <p:nvSpPr>
          <p:cNvPr id="7680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964487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CLA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Durch tägliche Zufuhr von CLA über einen Zeitraum von 12 Wochen konnte bei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übergewichtigen und adipösen Personen die Körperfettmasse signifikant verringert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werden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Nach 4 Wochen CLA war bei adipösen Männern der Bauchdurchmesser verringert.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Bei gesunden, normalgewichtigen Personen resultierte die tägliche Zufuhr von CLA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über einen Zeitraum von 12 Wochen in einer signifikanten Abnahme der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Körperfettmasse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Regelmässige sportliche Betätigung in Kombination mit CLA über einen Zeitraum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von 12 Wochen führte bei gesunden, normalgewichtigen Personen zu einer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signifikanten Verringerung der Körperfettmasse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Bei übergewichtigen Personen kam es bei langfristiger täglicher Zufuhr von CLA zu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einem signifikanten Rückgang der Körperfettmasse und zu einer Zunahme der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fettfreien Körpermasse</a:t>
            </a:r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Homöopathie</a:t>
            </a:r>
          </a:p>
        </p:txBody>
      </p:sp>
      <p:sp>
        <p:nvSpPr>
          <p:cNvPr id="7782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964487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Antimonium Crudum und Hypothalamus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Antimonium Crudum 9 CH, drei Kügelchen, eine Viertelstunde vor dem Essen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Bei mangelnder Ansprechbarkeit: Hypothalamus 9 CH abends 1 Ampulle,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anschliessend je nach Hunger  3 mal wöchentlich je 1 Ampulle</a:t>
            </a:r>
          </a:p>
          <a:p>
            <a:pPr marL="0" indent="0"/>
            <a:endParaRPr lang="de-DE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Medikamente</a:t>
            </a:r>
          </a:p>
        </p:txBody>
      </p:sp>
      <p:sp>
        <p:nvSpPr>
          <p:cNvPr id="7885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Pharmakotherapie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Amphetamine (Phenteramine)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Verlängern die Wirkung von Epinephrin und Norepinephrin im Hirn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Hemmen den Appetit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Nicht empfohlen als Langzeitanwendung (Abhängigkeit)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Sibutramine (Reductil)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Serotonin-Wiederaufnahmehemmer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Verstärkt Norepinephrine und Serotonin Aktivität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Verstärkt das Sättigungsgefühl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Erhöht die Thermogenese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Nicht empfohlen für Menschen mit HTN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Orlistat (Xenical)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Hemmt die Fettresorption im Dünndarm (Lipasehemmer)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Bei fettreicher Ernährung unangenehme Nebenwirkungen (Durchfälle, Fettstühle, 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Darmkrämpfe)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Malabsorption von fettlöslichen Vitaminen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Vitaminsupplemente gegebenenfalls notwendig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Speicherung des Bauchfettes</a:t>
            </a:r>
          </a:p>
        </p:txBody>
      </p:sp>
      <p:sp>
        <p:nvSpPr>
          <p:cNvPr id="7987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pt-BR" altLang="de-DE" sz="1800" b="1">
                <a:solidFill>
                  <a:schemeClr val="bg2"/>
                </a:solidFill>
                <a:latin typeface="Arial" charset="0"/>
              </a:rPr>
              <a:t>Normalgewicht im Vergleich zum Typ- 2 Diabetes mit Übergewicht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Auch das Fettgewebe unterliegt einem Aufbau und Abbau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DE" altLang="de-DE" sz="1600">
                <a:solidFill>
                  <a:schemeClr val="bg2"/>
                </a:solidFill>
                <a:latin typeface="Arial" charset="0"/>
              </a:rPr>
              <a:t> 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Normalgewichtige speichern ihr Fett 1.3 und Übergewichtige 2.1 Jahre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79876" name="Group 3"/>
          <p:cNvGrpSpPr>
            <a:grpSpLocks/>
          </p:cNvGrpSpPr>
          <p:nvPr/>
        </p:nvGrpSpPr>
        <p:grpSpPr bwMode="auto">
          <a:xfrm>
            <a:off x="971550" y="2332038"/>
            <a:ext cx="7559675" cy="2503487"/>
            <a:chOff x="636" y="1590"/>
            <a:chExt cx="4762" cy="1577"/>
          </a:xfrm>
        </p:grpSpPr>
        <p:pic>
          <p:nvPicPr>
            <p:cNvPr id="7987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1590"/>
              <a:ext cx="2277" cy="1417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879" name="Text Box 5"/>
            <p:cNvSpPr txBox="1">
              <a:spLocks noChangeArrowheads="1"/>
            </p:cNvSpPr>
            <p:nvPr/>
          </p:nvSpPr>
          <p:spPr bwMode="auto">
            <a:xfrm>
              <a:off x="1502" y="2917"/>
              <a:ext cx="6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de-DE" b="1">
                  <a:solidFill>
                    <a:srgbClr val="FFFFFF"/>
                  </a:solidFill>
                </a:rPr>
                <a:t>Normal</a:t>
              </a:r>
              <a:endParaRPr lang="en-US" altLang="de-DE" b="1">
                <a:solidFill>
                  <a:srgbClr val="FFFFFF"/>
                </a:solidFill>
                <a:sym typeface="Symbol" pitchFamily="18" charset="2"/>
              </a:endParaRPr>
            </a:p>
          </p:txBody>
        </p:sp>
        <p:sp>
          <p:nvSpPr>
            <p:cNvPr id="79880" name="Text Box 6"/>
            <p:cNvSpPr txBox="1">
              <a:spLocks noChangeArrowheads="1"/>
            </p:cNvSpPr>
            <p:nvPr/>
          </p:nvSpPr>
          <p:spPr bwMode="auto">
            <a:xfrm>
              <a:off x="3596" y="2917"/>
              <a:ext cx="13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de-DE" b="1">
                  <a:solidFill>
                    <a:srgbClr val="FFFFFF"/>
                  </a:solidFill>
                </a:rPr>
                <a:t>Type 2 Diabetes</a:t>
              </a:r>
              <a:endParaRPr lang="en-US" altLang="de-DE" b="1">
                <a:solidFill>
                  <a:srgbClr val="FFFFFF"/>
                </a:solidFill>
                <a:sym typeface="Symbol" pitchFamily="18" charset="2"/>
              </a:endParaRPr>
            </a:p>
          </p:txBody>
        </p:sp>
        <p:pic>
          <p:nvPicPr>
            <p:cNvPr id="7988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1590"/>
              <a:ext cx="2277" cy="1417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unbekannt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>
                <a:latin typeface="Arial" charset="0"/>
              </a:rPr>
              <a:t>Bewegung bringt Regung</a:t>
            </a:r>
            <a:endParaRPr lang="de-DE" altLang="de-DE">
              <a:latin typeface="Arial" charset="0"/>
            </a:endParaRPr>
          </a:p>
        </p:txBody>
      </p:sp>
      <p:sp>
        <p:nvSpPr>
          <p:cNvPr id="80899" name="Form 205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bg2"/>
                </a:solidFill>
                <a:latin typeface="Arial" charset="0"/>
              </a:rPr>
              <a:t>Dr. med. Jürg Eichhorn ¦ 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wäre Ihnen dieses Medikament wert?</a:t>
            </a:r>
          </a:p>
        </p:txBody>
      </p:sp>
      <p:sp>
        <p:nvSpPr>
          <p:cNvPr id="8192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Ein Medikament, dass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unser Herz stärkt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den Blutdruck senkt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den Blutfettspiegel günstig beeinflusst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geistige Wachheit fördert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Gefässe entspannt und die Durchblutung fördert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Belastbarkeit von Knochen und Sehnen verbessert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Muskeln wachsen lässt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das Leben verlängert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und frei ist von Nebenwirkungen</a:t>
            </a: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/>
              <a:t>Zitat Prof. Wildor Hollmann, Sportmediziner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Eine einfache Antwort: Bewegung!</a:t>
            </a:r>
          </a:p>
        </p:txBody>
      </p:sp>
      <p:sp>
        <p:nvSpPr>
          <p:cNvPr id="829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Doch leider ist da das Volk anderer Meinung: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Sport ist Mord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Breitensport ist Massenmord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Arbeit macht kaputt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So ganz nach dem Motto: Wer nichts tut, tut nichts Falsches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Das Wichtigste am Sport ist es, diesen auch zu betreiben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Zitat: Alt-Bundespräsident Richard von Weizsäcker, 2000</a:t>
            </a:r>
          </a:p>
          <a:p>
            <a:pPr marL="0" indent="0"/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/>
              <a:t>Zitat oben: Prof. Wildor Hollmann, Sportmediziner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Die Weisheit alter Ärzte</a:t>
            </a:r>
          </a:p>
        </p:txBody>
      </p:sp>
      <p:sp>
        <p:nvSpPr>
          <p:cNvPr id="8397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Gymnastik ist heilsam (Galen, griechischer Arzt)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«In der Bewegungslosigkeit aber erstickt der Mensch und die Schlacken stauen  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sich» (Maimonides, jüdischer Leibarzt des Sultans Saladin)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«Sintemahl die Faulheit macht den Leib stumpf, die Arbeit vest: Jene bringet ein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frühzeitig Alter, diese eine lange Jugend» (J.S. Elsholtz: Unterricht von Erhaltung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guter Gesundheit durch eine ordentliche Diät, 1682)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2"/>
                </a:solidFill>
              </a:rPr>
              <a:t>Bild Dr. med. Jürg Eichhorn - Legian Beach, Bali, März 2012</a:t>
            </a:r>
            <a:endParaRPr lang="en-US" altLang="de-DE" sz="1000">
              <a:solidFill>
                <a:schemeClr val="bg2"/>
              </a:solidFill>
            </a:endParaRPr>
          </a:p>
        </p:txBody>
      </p:sp>
      <p:pic>
        <p:nvPicPr>
          <p:cNvPr id="83973" name="Picture 2" descr="\\Server\Fotos\Jpg Privat\Reisen\Bali - Bangkok_0312\EOS 60D\Legian\Sunset Legian\Girls Jogging1_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109913"/>
            <a:ext cx="4622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Guar</a:t>
            </a:r>
          </a:p>
        </p:txBody>
      </p:sp>
      <p:sp>
        <p:nvSpPr>
          <p:cNvPr id="573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Guar = gemahlener innerer Teil des Keimlings der Guarbohne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Der Hauptbestandteil ist Galakto-Mannan, ein Polysaccharid aus Mannose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Galaktose, das vom Körper nicht verwertet werden kann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Sehr oft bewirkt die regelmässige Einnahme von Guar eine Gewichtsabnahme,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ohne dass eine spezielle Ernährungsform eingehalten wird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Guar-Präparate quellen im Darm auf, erzeugen ein Völlegefühl und führen zu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einem Sättigungsgefühl ohne Kalorienzufuhr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	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Verzögerung der Nahrungsaufnahme aus dem Darm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	 Senkung des Cholesterins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	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Verzögerung der Zuckeraufnahme, folglich Senkung des Blutzuckers</a:t>
            </a:r>
          </a:p>
          <a:p>
            <a:pPr marL="0" indent="0"/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	 Verminderter Insulinausstoss nach einer Mahlzeit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	 Bindung von Nahrungsfett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«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GanuVital Fit&amp;Schlank SevisanaLine»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enthält Garcinia cambogia, Guar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Grünteeextrakt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Alte Herren sollten nicht….</a:t>
            </a:r>
          </a:p>
        </p:txBody>
      </p:sp>
      <p:sp>
        <p:nvSpPr>
          <p:cNvPr id="8499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Sport ja, aber den eigenen Fähigkeiten und dem Alter angepasst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Motivation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Kraft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Ausdauer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Fettverbrennung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Katrin Eichhorn - 7 Bäche</a:t>
            </a:r>
          </a:p>
        </p:txBody>
      </p:sp>
      <p:pic>
        <p:nvPicPr>
          <p:cNvPr id="84997" name="Picture 3" descr="stur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3505200" cy="4686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Bewegungsarmut und Folgen</a:t>
            </a:r>
          </a:p>
        </p:txBody>
      </p:sp>
      <p:sp>
        <p:nvSpPr>
          <p:cNvPr id="8601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Eine Zusammenfassung</a:t>
            </a: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  <p:pic>
        <p:nvPicPr>
          <p:cNvPr id="86021" name="Picture 2" descr="D:\Daten\GSAAM München_April12\Sport\Adipositas Folgen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916113"/>
            <a:ext cx="5489575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Bewegungsarmut und Folgen: Brustkrebs</a:t>
            </a:r>
          </a:p>
        </p:txBody>
      </p:sp>
      <p:sp>
        <p:nvSpPr>
          <p:cNvPr id="8704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Wir haben ein Gen, das die Krebsentstehung hemmt (TSG)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Dieses Gen wird gehemmt durch «Hypermethylierung»</a:t>
            </a:r>
          </a:p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Sport hemmt die Hypermethylierung von TSG</a:t>
            </a:r>
          </a:p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Nebeneffekt der TSG Hemmung: Wir können besser denken!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  <p:pic>
        <p:nvPicPr>
          <p:cNvPr id="87045" name="Picture 2" descr="D:\Daten\GSAAM München_April12\Sport\Brustkrebs und Sport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63825"/>
            <a:ext cx="467995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Bewegungsarmut und Folgen</a:t>
            </a:r>
          </a:p>
        </p:txBody>
      </p:sp>
      <p:sp>
        <p:nvSpPr>
          <p:cNvPr id="8806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794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Reduktion der Schrittzahl von 10`000 auf 1`500 pro Tag zeigt bereits nach 2 Wochen verheerende Folgen: 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/>
              <a:t>Vortrag Sportmedizin, Prof. Dr. Klaus Völker, GSAAM, München, April 2012</a:t>
            </a:r>
          </a:p>
        </p:txBody>
      </p:sp>
      <p:pic>
        <p:nvPicPr>
          <p:cNvPr id="88069" name="Picture 3" descr="D:\Daten\GSAAM München_April12\Sport\MRI Resonanz auf Gehstrecke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916113"/>
            <a:ext cx="54038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Körperliche Inaktivität</a:t>
            </a:r>
          </a:p>
        </p:txBody>
      </p:sp>
      <p:sp>
        <p:nvSpPr>
          <p:cNvPr id="8909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Körperliche Inaktivität als Ursache für die Entstehung chronischer Erkrankungen: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Zunahme der Bauchfettmasse, mit der Konsequenz der Aktivierung eines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Netzwerkes entzündungsfördernder Abläufe, die die Entwicklung einer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Insulinresistenz begünstigen, der Arteriosklerose, der Neurodegeneration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(Abnahme von Hirnmasse) und das Krebswachstum fördern</a:t>
            </a: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Organveränderungen im Alter</a:t>
            </a:r>
          </a:p>
        </p:txBody>
      </p:sp>
      <p:sp>
        <p:nvSpPr>
          <p:cNvPr id="9011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Altersspezifische Veränderungen verschiedener Organe im Alter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  <p:pic>
        <p:nvPicPr>
          <p:cNvPr id="90117" name="Picture 2" descr="D:\Daten\GSAAM München_April12\Sport\Altersveränderunfen Organe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760095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Null Bock auf Jogg…</a:t>
            </a:r>
          </a:p>
        </p:txBody>
      </p:sp>
      <p:sp>
        <p:nvSpPr>
          <p:cNvPr id="9113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Wenn wir unseren Körper vernachlässigen, wo sollen wir dann wohnen?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555750" y="6224588"/>
            <a:ext cx="6011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links lüstich.de  /  Bild rechts Dr. med. Jürg Eichhorn - Legian Beach, Bali, März 2012</a:t>
            </a:r>
          </a:p>
        </p:txBody>
      </p:sp>
      <p:pic>
        <p:nvPicPr>
          <p:cNvPr id="91141" name="Picture 6" descr="Badewa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335213"/>
            <a:ext cx="2563812" cy="3346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2" descr="\\Server\Fotos\Jpg Privat\Reisen\Bali - Bangkok_0312\EOS 60D\Legian\Sunset Legian\Girl Jogging Cameraman1_1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2335213"/>
            <a:ext cx="5016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Bewegungsmangel macht dumm</a:t>
            </a:r>
          </a:p>
        </p:txBody>
      </p:sp>
      <p:sp>
        <p:nvSpPr>
          <p:cNvPr id="9216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Bewegungsarmut mindert die geistige Leistungsfähigkeit und senkt den IQ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Das Ausmass eines Spitalaufenthaltes auf die geistige Leistungsfähigkeit wird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immer wieder  unterschätzt. In den Achtzigerjahren ergab eine dreiwöchige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Beobachtungsstudie an Spitalpatienten mit unterschiedlichen Diagnosen ein fast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schon erschreckendes Resultat: Der Intelligenzquotient schrumpfte um bis zu 20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Punkten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Aristoteles lehrte nicht im Schulzimmer, sondern in Wandelhallen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Schon den alten Griechen war bekannt, dass man wandelnd besser denkt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erkannten so den enormen Stellenwert der Bewegung zur Förderung der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Denkarbeit. Aristoteles (384 bis 322 v. Chr.) begründete die philosophische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Schule der Peripatetiker, in welcher Gespräche mit Schülern stets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umherwandelnd geführt wurden. Die Schule des Aristoteles mit den Wandelhallen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befand sich im Ort Peripatos und Peripatos bedeutet Wandelhalle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9318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Allgemeine Wirkungen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Entzündungshemmung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Beeinflussung der Insulinresistenz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Beeinflussung der Arteriosklerose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Beeinflussung der Neurodegeneration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Beinflussung des Immunsystems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Es gibt auch spezifische Wirkungen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Diabetes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Herz-Gefäss-Krankheiten (Angina pectoris / Herzinfarkt)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Demenz (Rückgang der Hirnmasse)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Depression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Krebs</a:t>
            </a:r>
          </a:p>
          <a:p>
            <a:pPr marL="0" indent="0"/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9421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Benefits auf vielen Ebenen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den Muskeln spriessen neue Kapillaren wie frisches Grün im Frühling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den Muskeln bilden sich mehr und grössere Mitochondrien, die Kraftwerke der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Zellen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diesen Kraftwerken müssen nun mehr Arbeiter (Enzyme!) eingesetzt werden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Das Alarmsystem unseres Körpers wird gedämpft: Weniger Adrenalin,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Noradrenalin, weniger Blutsdruckerhöhungen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Der Umgang des Körpers mit den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Kohlenhydraten wird umorganisiert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Armee der Krebs- und Virus-Jägern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wird verstärkt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923925" y="6224588"/>
            <a:ext cx="7285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 links: Optimale Lebenserwartung bei einem BMI von 22-23 / Bild rechts: Zelle mit Mitochondrien / Bildquellen unbekannt</a:t>
            </a:r>
          </a:p>
        </p:txBody>
      </p:sp>
      <p:pic>
        <p:nvPicPr>
          <p:cNvPr id="94213" name="Picture 1" descr="bmi-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27538"/>
            <a:ext cx="22320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2" descr="\\Server\Fotos\JPG Praxis\Medizin\Diverse\Mitochondr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251200"/>
            <a:ext cx="25050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Insulin-Blutzuckerspiegel nach 50g Zucker</a:t>
            </a:r>
          </a:p>
        </p:txBody>
      </p:sp>
      <p:sp>
        <p:nvSpPr>
          <p:cNvPr id="5837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3503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Guar – ein pflanzlicher Schleimstoff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Glättet Blutzucker- und Insulinspiegel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Beruhigt den Stoffwechsel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Der stetige aber langsame Zuckerfluss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hält das Gehirn frisch</a:t>
            </a:r>
          </a:p>
          <a:p>
            <a:pPr marL="0" indent="0"/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Langsam resorbierbare Kohlenhydrate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sind unabdingbar notwendig für die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Fettverbrennung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unbekannt</a:t>
            </a:r>
          </a:p>
        </p:txBody>
      </p:sp>
      <p:pic>
        <p:nvPicPr>
          <p:cNvPr id="58373" name="Picture 4" descr="Guar Glucose Insul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73175"/>
            <a:ext cx="32829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hteck 1"/>
          <p:cNvSpPr>
            <a:spLocks noChangeArrowheads="1"/>
          </p:cNvSpPr>
          <p:nvPr/>
        </p:nvSpPr>
        <p:spPr bwMode="auto">
          <a:xfrm>
            <a:off x="3281363" y="4352925"/>
            <a:ext cx="1525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600" b="1">
                <a:solidFill>
                  <a:srgbClr val="FF3300"/>
                </a:solidFill>
                <a:latin typeface="Frutiger 55 Roman" pitchFamily="34" charset="0"/>
              </a:rPr>
              <a:t>Rote Kurve:</a:t>
            </a:r>
          </a:p>
          <a:p>
            <a:pPr eaLnBrk="1" hangingPunct="1"/>
            <a:r>
              <a:rPr lang="de-CH" altLang="de-DE" sz="1600" b="1">
                <a:solidFill>
                  <a:srgbClr val="FF3300"/>
                </a:solidFill>
                <a:latin typeface="Frutiger 55 Roman" pitchFamily="34" charset="0"/>
              </a:rPr>
              <a:t>ohne Guar</a:t>
            </a:r>
          </a:p>
          <a:p>
            <a:pPr eaLnBrk="1" hangingPunct="1"/>
            <a:endParaRPr lang="de-CH" altLang="de-DE" sz="1600" b="1">
              <a:solidFill>
                <a:srgbClr val="4D4D4D"/>
              </a:solidFill>
              <a:latin typeface="Frutiger 55 Roman" pitchFamily="34" charset="0"/>
            </a:endParaRPr>
          </a:p>
          <a:p>
            <a:pPr eaLnBrk="1" hangingPunct="1"/>
            <a:r>
              <a:rPr lang="de-CH" altLang="de-DE" sz="1600" b="1">
                <a:solidFill>
                  <a:srgbClr val="3366CC"/>
                </a:solidFill>
                <a:latin typeface="Frutiger 55 Roman" pitchFamily="34" charset="0"/>
              </a:rPr>
              <a:t>Blaue Kurve:</a:t>
            </a:r>
          </a:p>
          <a:p>
            <a:pPr eaLnBrk="1" hangingPunct="1"/>
            <a:r>
              <a:rPr lang="de-CH" altLang="de-DE" sz="1600" b="1">
                <a:solidFill>
                  <a:srgbClr val="3366CC"/>
                </a:solidFill>
                <a:latin typeface="Frutiger 55 Roman" pitchFamily="34" charset="0"/>
              </a:rPr>
              <a:t>mit Guar</a:t>
            </a:r>
            <a:endParaRPr lang="de-CH" altLang="de-DE" sz="16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9523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794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Ausdauer  -  Kraft-Ausdauer  -  Kraftsport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/>
              <a:t>Vortrag Sportmedizin, Prof. Dr. Klaus Völker, GSAAM, München, April 2012</a:t>
            </a:r>
          </a:p>
        </p:txBody>
      </p:sp>
      <p:pic>
        <p:nvPicPr>
          <p:cNvPr id="95237" name="Picture 2" descr="D:\Daten\GSAAM München_April12\Sport\Sportarten Wirkung auf Gesundheit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677025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9625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Studie an 19`000 Absolventen der Harvard Universität (1960)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Aktivisten hatten im Vergleich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zu den Bewegungsmuffeln lediglich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 halb so grosses Risiko,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einem Herz-Kreislauf-Leiden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zu erliegen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Pharmaflyer</a:t>
            </a:r>
          </a:p>
        </p:txBody>
      </p:sp>
      <p:pic>
        <p:nvPicPr>
          <p:cNvPr id="96261" name="Picture 2" descr="\\Server\Fotos\JPG Praxis\Medizin\Herz Kreislauf Gefässe\Arteriosklerose Entwicklungsstufen1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4013"/>
            <a:ext cx="21526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9728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Krebs- und Virenjäger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Jede Form der körperlichen Aktivität stimuliert das Immunsystem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Schon während der Belastung schütten Leberzellen Akut-Phasen-Eiweisse aus,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die sich an Eindringlinge heften und diese so den Fresszellen schmackhafter   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machen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Gleichzeitig strömen aus den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Lymphknoten und der Milz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Lymphoyzyten ins Blut,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darunter insbesondere die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«natürlichen Killerzellen»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«natürlichen Killerzellen»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jagen bevorzugt Krebs-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virusinfizierte Zellen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Brustkrebs links / Bild Dr. med. Jürg Eichhorn  /  Ovaler Kreis: Brustkrebs</a:t>
            </a:r>
          </a:p>
        </p:txBody>
      </p:sp>
      <p:pic>
        <p:nvPicPr>
          <p:cNvPr id="97285" name="Picture 2" descr="\\Server\Dokumente\Exam\Exam Daten\Brustkrebs links_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38413"/>
            <a:ext cx="39481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 rot="2140224">
            <a:off x="6840538" y="4581525"/>
            <a:ext cx="922337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9830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Krebs- und Virenjäger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„Natürliche Killerzellen» von Ausdauersportlern töten im Reagenzglas deutlich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mehr Krebszellen als Krebsjäger von Bewegungsmuffeln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Auch die «Fresszellen» jene Frontkämpfer, die eindringende  Mikroben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verschlingen, können mehr Eindringlinge verdauen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Killerzelle  / Bildquelle unbekannt</a:t>
            </a:r>
          </a:p>
        </p:txBody>
      </p:sp>
      <p:pic>
        <p:nvPicPr>
          <p:cNvPr id="98309" name="Picture 4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3429000"/>
            <a:ext cx="3627437" cy="26638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9933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Sport = Fitness für das Immunsystem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Ausdauertraining ist neben einer gesunden, gemüsebetonten Ernährung das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wichtigste Instrument zur Krebsvorbeugung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Ausdauertraining erhöht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den Schutz vor Darm-,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Prostata-, Lungen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Brustkrebs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Rehabilitation von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Krebspatienten: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Je früher desto besser,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am besten schon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während der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belastenden Chemo-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oder Strahlentherapie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2"/>
                </a:solidFill>
              </a:rPr>
              <a:t>Bild Dr. med. Jürg Eichhorn, Legian Beach, Bali, März 2012</a:t>
            </a:r>
          </a:p>
        </p:txBody>
      </p:sp>
      <p:pic>
        <p:nvPicPr>
          <p:cNvPr id="99333" name="Picture 2" descr="\\Server\Fotos\Jpg Privat\Reisen\Bali - Bangkok_0312\EOS 60D\Legian\Sunset Legian\Girls Jogging7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76475"/>
            <a:ext cx="54006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10035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Hochstimmung dank Endorphinen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Im Limbus, dem Gefühlszentrum des Hirns, werden beim Ausdauertraining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neuronale Botenstoffe ausgeschüttet. Diese vermitteln während etwa 4 Stunden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eine Mischung aus Leichtigkeit und Hochstimmung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Ausdauertraining erhöht Serotonin, welches bei depressiven Menschen meist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erniedrigt ist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2"/>
                </a:solidFill>
              </a:rPr>
              <a:t>Bild www_primalbody_primalmind_com_blog</a:t>
            </a:r>
          </a:p>
        </p:txBody>
      </p:sp>
      <p:pic>
        <p:nvPicPr>
          <p:cNvPr id="100357" name="Picture 2" descr="\\Server\Fotos\JPG Praxis\Hirn\neurotransmitter_www_primalbody_primalmind_com_bl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068638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Sportlerherz</a:t>
            </a:r>
          </a:p>
        </p:txBody>
      </p:sp>
      <p:sp>
        <p:nvSpPr>
          <p:cNvPr id="10137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Das Sportlerherz pumpt pro Herzschlag mehr Blut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Herzminutenvolumen (HMV) ist die Menge Blut, die das Herz in einer Minute in  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den Blutkreislauf pumpt = Puls pro Minute mal 70 ml (Auswurfmenge pro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Herzschlag im Normalfall)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Pro Minute fliessen also 4,5 bis 5 Liter durch das Herz, bei schwerer Anstrengung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bis 35 Liter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Auswurfmenge pro Herzschlag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beim Sportler: Bis 130 ml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Folgen: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Tiefer Puls (Sportlerz, Sportlerpuls)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Herzschonung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979613" y="6224588"/>
            <a:ext cx="5219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2"/>
                </a:solidFill>
              </a:rPr>
              <a:t>Bild: Vortrag Sportmedizin, Prof. Dr. Klaus Völker, GSAAM, München, April 2012</a:t>
            </a:r>
          </a:p>
        </p:txBody>
      </p:sp>
      <p:pic>
        <p:nvPicPr>
          <p:cNvPr id="101381" name="Picture 2" descr="D:\Daten\GSAAM München_April12\Sport\Sportlerherz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24860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Was bringt Bewegung im Alltag und Sport</a:t>
            </a:r>
          </a:p>
        </p:txBody>
      </p:sp>
      <p:sp>
        <p:nvSpPr>
          <p:cNvPr id="10240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Zeit – Pulsschläge - Blutdurchfluss im Herzen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Minus 10 Pulsschläge pro Tag = 5 Mio weniger Pulsschläge pro Jahr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71550" y="2019300"/>
          <a:ext cx="7704137" cy="436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168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Zeit</a:t>
                      </a:r>
                    </a:p>
                  </a:txBody>
                  <a:tcPr marL="91431" marR="91431" marT="45731" marB="45731" anchor="ctr" anchorCtr="1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Anzahl Pulsschläge pro Minute </a:t>
                      </a:r>
                      <a:b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CH" sz="10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(Gelbe</a:t>
                      </a:r>
                      <a:r>
                        <a:rPr lang="de-CH" sz="1000" b="1" baseline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Spalten: Durchschnitt Mann/Frau untrainiert)</a:t>
                      </a:r>
                      <a:endParaRPr lang="de-CH" sz="10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Minute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Stunde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2`700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3`000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3`600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4`200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4`800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Tag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64`800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72`000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86`400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100`800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115`200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14`400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440"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Jahr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24 Mio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26 Mio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32 Mio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38 Mio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42 Mio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Mio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Liter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1.7 Mio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1.8 Mio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2.2 Mio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2.7 Mio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 Mio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0.4 Mio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Mann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Frau</a:t>
                      </a:r>
                    </a:p>
                  </a:txBody>
                  <a:tcPr marL="91431" marR="91431" marT="45731" marB="45731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Sportintensität und Immunsystem</a:t>
            </a:r>
          </a:p>
        </p:txBody>
      </p:sp>
      <p:sp>
        <p:nvSpPr>
          <p:cNvPr id="10342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Weniger ist mehr, aber viel mehr ist zu viel!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</a:t>
            </a: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  <p:pic>
        <p:nvPicPr>
          <p:cNvPr id="103429" name="Picture 3" descr="D:\Daten\GSAAM München_April12\Sport\Sport und Immunreaktion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28775"/>
            <a:ext cx="6234112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Sportintensität und Immunsystem</a:t>
            </a:r>
          </a:p>
        </p:txBody>
      </p:sp>
      <p:sp>
        <p:nvSpPr>
          <p:cNvPr id="10445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Alte Herren, die einmal pro Woche beim Squash die Sau raus lassen: Njet (russisch), no go (englisch), Quatsch (neudeutsch) </a:t>
            </a:r>
          </a:p>
          <a:p>
            <a:pPr marL="0" indent="0">
              <a:buFont typeface="Times New Roman" pitchFamily="18" charset="0"/>
              <a:buNone/>
            </a:pPr>
            <a:r>
              <a:rPr lang="de-CH" altLang="de-DE" sz="1800">
                <a:solidFill>
                  <a:srgbClr val="FF3300"/>
                </a:solidFill>
                <a:latin typeface="Arial" charset="0"/>
              </a:rPr>
              <a:t>Fazit: Der Untrainierte darf sich nicht übermässig belasten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  <p:pic>
        <p:nvPicPr>
          <p:cNvPr id="104453" name="Picture 3" descr="D:\Daten\GSAAM München_April12\Sport\Sport und Immunreaktion2_D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95525"/>
            <a:ext cx="50038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Garcinia Cambogia</a:t>
            </a:r>
          </a:p>
        </p:txBody>
      </p:sp>
      <p:sp>
        <p:nvSpPr>
          <p:cNvPr id="5939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5308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Garcinia Cambogia - Malabar-Tamarinde oder Indischer Kürbis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Ein besonderer Wirkstoff in der Fruchtschale von Garcinia Cambogia, die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Hydroxycitronensäure – HCA - verlangsamt bei überschüssiger Kalorienzufuhr die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Fettsäurebiosynthese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Bei überschüssiger Kalorienzufuhr werden nicht benötigte Energieäquivalente,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z.B. Zucker, in den Speicherstoff Fett umgewandelt. Dieser Stoffwechselschritt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wird durch HCA gehemmt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Des Weiteren wurden appetitzügelnde Effekte durch ein sich schneller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einsetzendes Sättigungsgefühl beobachtet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Verschiedene Versuche belegen, dass es bei regelmässiger Einnahme von HCA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zu einer Reduktion der Nahrungsaufnahme und damit zu einer Gewichtsabnahme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gekommen ist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Ebenfalls liess sich im Blutserum ein niedrigerer Blutzucker- und Fettspiegelwert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feststellen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HCA gilt als natürliche, nebenwirkungsfreie und sehr wirksame Substanz zur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Gewichtskontrolle und wirken dem gefürchteten Jojo-Effekt entgegen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«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GanuVital Fit&amp;Schlank SevisanaLine»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enthält Garcinia cambogia, Guar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Grünteeextrakt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Sportintensität und Immunsystem</a:t>
            </a:r>
          </a:p>
        </p:txBody>
      </p:sp>
      <p:sp>
        <p:nvSpPr>
          <p:cNvPr id="10547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 = Sepsis (Blutvergiftung)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       </a:t>
            </a:r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TNF hoch (starke Entzündungsförderung)</a:t>
            </a:r>
            <a:br>
              <a:rPr lang="de-CH" altLang="de-DE" sz="18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        IL-6 hoch (Entzündungsregulierung)</a:t>
            </a:r>
          </a:p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 = Sport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        </a:t>
            </a:r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Nur IL-6 hoch (Entzündungsregulierung)</a:t>
            </a:r>
            <a:br>
              <a:rPr lang="de-CH" altLang="de-DE" sz="18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        Interleukin-6 veranlasst die Mikroglia (Hirngewebe) zum Abbau von </a:t>
            </a:r>
            <a:br>
              <a:rPr lang="de-CH" altLang="de-DE" sz="18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>
                <a:solidFill>
                  <a:schemeClr val="bg2"/>
                </a:solidFill>
                <a:latin typeface="Arial" charset="0"/>
              </a:rPr>
              <a:t>        Plaques (Ablagerungen): Alzheimerprophylaxe und Therapie!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  <p:pic>
        <p:nvPicPr>
          <p:cNvPr id="105477" name="Picture 2" descr="D:\Daten\GSAAM München_April12\Sport\Sport und Entzündung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68663"/>
            <a:ext cx="37766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5724525" y="1484313"/>
            <a:ext cx="647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2484438" y="4149725"/>
            <a:ext cx="647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710238" y="2397125"/>
            <a:ext cx="647700" cy="0"/>
          </a:xfrm>
          <a:prstGeom prst="straightConnector1">
            <a:avLst/>
          </a:prstGeom>
          <a:ln w="254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2843213" y="5084763"/>
            <a:ext cx="612775" cy="215900"/>
          </a:xfrm>
          <a:prstGeom prst="straightConnector1">
            <a:avLst/>
          </a:prstGeom>
          <a:ln w="254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Die Skelettmuskulatur ist ein aktives Organ</a:t>
            </a:r>
          </a:p>
        </p:txBody>
      </p:sp>
      <p:sp>
        <p:nvSpPr>
          <p:cNvPr id="10649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Neues aus der Forschung: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In der Muskulatur hat man einen «Exercise-Faktor» gefunden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Unter Berücksichtigung der Tatsache, dass die Skelettmuskulatur das grösste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Organ des menschlichen Körpers ist, leitet die Entdeckung, dass der aktivierte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Muskel ein «Sport-Eiweiss» freisetzt, eine neue ÄRA in der Sportmedizin ein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Diese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«Myokine»,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hormonähnliche Stoffe, lösen in den anderen Organen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bestimmte, die Organgesundheit fördernde Effekte aus</a:t>
            </a: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  <p:pic>
        <p:nvPicPr>
          <p:cNvPr id="106501" name="Picture 2" descr="D:\Daten\GSAAM München_April12\Sport\Myokine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89338"/>
            <a:ext cx="28606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Bewegung steigert den Grundumsatz</a:t>
            </a:r>
          </a:p>
        </p:txBody>
      </p:sp>
      <p:sp>
        <p:nvSpPr>
          <p:cNvPr id="10752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Mit Abnahme der Muskulatur sinkt der Grundumsatz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Allgemeine Empfehlung: Pro Tag mindestens 500 kcal einsparen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Am Anfang deutliche Gewichtsreduktion = Verlust: Glykogen, Wasser, Muskeln!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Um 1 kg Körperfett zu reduzieren, müssen zirka 7000 kcal eingespart werden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Täglich 1000 kcal eingespart  =  bestenfalls minus 1 Kilogramm Gewicht/Woche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Verminderte Kalorienzufuhr    =  Reduktion des Energieverbrauchs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Das betrifft alle drei Komponenten des Energieverbrauch: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Grundumsatz, Thermogenese und körperliche Aktivität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Verlust an fettfreier Masse (Muskulatur) reduziert den Grundumsatz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Thermogenese sinkt um zirka 3-6 Prozent und bleibt auch nach Beibehalten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des tieferen oder bei erneutem Anstieg des Gewichtes erniedrig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Durch den Gewichtsverlust sinkt die für körperliche Aktivität notwendige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Energiemenge.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NEAT: Die Spur führt nach England</a:t>
            </a:r>
          </a:p>
        </p:txBody>
      </p:sp>
      <p:sp>
        <p:nvSpPr>
          <p:cNvPr id="1085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Die NEAT (=Bewegung im Alltag) ist entscheidend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lebensverlängernde Wirkung körperlicher Aktivität zeichnete sich in den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fünfziger Jahren bei Englischen Schaffnern ab, die in den Doppeldeckern treppauf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und treppab steigen mussten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unbekannt</a:t>
            </a:r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8275"/>
            <a:ext cx="379095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Grundumsatz und Energieverbrauch</a:t>
            </a:r>
          </a:p>
        </p:txBody>
      </p:sp>
      <p:sp>
        <p:nvSpPr>
          <p:cNvPr id="10957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89000" y="979488"/>
            <a:ext cx="7859713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NEAT entscheidet über alles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Grundumsatz:	                                     60%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Nahrungsthermogenese:                    10%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Aktivitäts-Thermogenese:                   30% = EAT + NEAT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EAT:     Exercise-Activity-Thermogenesis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= Fitness bezogenes körperliches Training, Sport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= 15 bis 20%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NEAT:   Non-Exercise-Activity-Thermogenesis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= Bewegung im Alltag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=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80 bis 85%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endParaRPr lang="de-CH" altLang="de-DE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Prof. Armin Heufelder – Bodenseekongress 2007: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Die NEAT ist entscheidend</a:t>
            </a:r>
          </a:p>
        </p:txBody>
      </p:sp>
      <p:sp>
        <p:nvSpPr>
          <p:cNvPr id="11059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Bewegung sammeln…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1419225" y="1989138"/>
            <a:ext cx="237490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chemeClr val="bg2"/>
                </a:solidFill>
              </a:rPr>
              <a:t>Alltagsaktivität (NEAT)</a:t>
            </a:r>
          </a:p>
        </p:txBody>
      </p:sp>
      <p:sp>
        <p:nvSpPr>
          <p:cNvPr id="110597" name="Text Box 12"/>
          <p:cNvSpPr txBox="1">
            <a:spLocks noChangeArrowheads="1"/>
          </p:cNvSpPr>
          <p:nvPr/>
        </p:nvSpPr>
        <p:spPr bwMode="auto">
          <a:xfrm>
            <a:off x="5292725" y="1989138"/>
            <a:ext cx="237490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chemeClr val="bg2"/>
                </a:solidFill>
              </a:rPr>
              <a:t>Geplante Aktivität (EAT)</a:t>
            </a:r>
          </a:p>
        </p:txBody>
      </p:sp>
      <p:sp>
        <p:nvSpPr>
          <p:cNvPr id="110598" name="Line 16"/>
          <p:cNvSpPr>
            <a:spLocks noChangeShapeType="1"/>
          </p:cNvSpPr>
          <p:nvPr/>
        </p:nvSpPr>
        <p:spPr bwMode="auto">
          <a:xfrm>
            <a:off x="4572000" y="1268413"/>
            <a:ext cx="0" cy="4968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110599" name="Line 18"/>
          <p:cNvSpPr>
            <a:spLocks noChangeShapeType="1"/>
          </p:cNvSpPr>
          <p:nvPr/>
        </p:nvSpPr>
        <p:spPr bwMode="auto">
          <a:xfrm>
            <a:off x="2627313" y="3048000"/>
            <a:ext cx="0" cy="719138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110600" name="Line 19"/>
          <p:cNvSpPr>
            <a:spLocks noChangeShapeType="1"/>
          </p:cNvSpPr>
          <p:nvPr/>
        </p:nvSpPr>
        <p:spPr bwMode="auto">
          <a:xfrm>
            <a:off x="6481763" y="3027363"/>
            <a:ext cx="0" cy="719137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110601" name="Text Box 25"/>
          <p:cNvSpPr txBox="1">
            <a:spLocks noChangeArrowheads="1"/>
          </p:cNvSpPr>
          <p:nvPr/>
        </p:nvSpPr>
        <p:spPr bwMode="auto">
          <a:xfrm>
            <a:off x="971550" y="4157663"/>
            <a:ext cx="3240088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chemeClr val="bg2"/>
                </a:solidFill>
              </a:rPr>
              <a:t>Bewegungen sammeln</a:t>
            </a:r>
          </a:p>
          <a:p>
            <a:pPr algn="ctr" eaLnBrk="1" hangingPunct="1"/>
            <a:r>
              <a:rPr lang="de-CH" altLang="de-DE" sz="2000">
                <a:solidFill>
                  <a:schemeClr val="bg2"/>
                </a:solidFill>
              </a:rPr>
              <a:t>Treppe statt Fahrstuhl</a:t>
            </a:r>
          </a:p>
          <a:p>
            <a:pPr algn="ctr" eaLnBrk="1" hangingPunct="1"/>
            <a:r>
              <a:rPr lang="de-CH" altLang="de-DE" sz="2000">
                <a:solidFill>
                  <a:schemeClr val="bg2"/>
                </a:solidFill>
              </a:rPr>
              <a:t>Umwege einplanen</a:t>
            </a:r>
          </a:p>
        </p:txBody>
      </p:sp>
      <p:sp>
        <p:nvSpPr>
          <p:cNvPr id="110602" name="Text Box 26"/>
          <p:cNvSpPr txBox="1">
            <a:spLocks noChangeArrowheads="1"/>
          </p:cNvSpPr>
          <p:nvPr/>
        </p:nvSpPr>
        <p:spPr bwMode="auto">
          <a:xfrm>
            <a:off x="4932363" y="4149725"/>
            <a:ext cx="3095625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>
                <a:solidFill>
                  <a:schemeClr val="bg2"/>
                </a:solidFill>
              </a:rPr>
              <a:t>Speziell wichtig für die Gewichtsstabilisierung</a:t>
            </a:r>
          </a:p>
          <a:p>
            <a:pPr algn="ctr" eaLnBrk="1" hangingPunct="1"/>
            <a:r>
              <a:rPr lang="de-CH" altLang="de-DE" sz="2000">
                <a:solidFill>
                  <a:schemeClr val="bg2"/>
                </a:solidFill>
              </a:rPr>
              <a:t>Spass ist wichtig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NEAT – Zurück zu den Ursprüngen</a:t>
            </a:r>
          </a:p>
        </p:txBody>
      </p:sp>
      <p:sp>
        <p:nvSpPr>
          <p:cNvPr id="11161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NEAT: Treppensteigen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Bewegung im Alltag sammeln</a:t>
            </a: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Vortrag Sportmedizin, Prof. Dr. Klaus Völker, GSAAM, München, April 2012</a:t>
            </a:r>
          </a:p>
        </p:txBody>
      </p:sp>
      <p:pic>
        <p:nvPicPr>
          <p:cNvPr id="111621" name="Picture 2" descr="D:\Daten\GSAAM München_April12\Sport\Neat Treppensteigen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62436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NEAT – Zurück zu den Ursprüngen</a:t>
            </a:r>
          </a:p>
        </p:txBody>
      </p:sp>
      <p:sp>
        <p:nvSpPr>
          <p:cNvPr id="11264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NEAT: Alltagsverrichtungen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Kaffee selber rösten und mahlen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verbraucht viel mehr Energie als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den Knopf der Nespressomaschine drücken</a:t>
            </a:r>
            <a:endParaRPr lang="de-CH" altLang="de-DE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Bilder: Dr. med. Jürg Eichhorn</a:t>
            </a:r>
          </a:p>
        </p:txBody>
      </p:sp>
      <p:pic>
        <p:nvPicPr>
          <p:cNvPr id="112645" name="Picture 2" descr="\\Server\Fotos\JPG Praxis\Ernährung\Nahrungsmittel\Getränke\Kaffee\Kaffeeröster Mostar2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78175"/>
            <a:ext cx="41560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3" descr="\\Server\Fotos\JPG Praxis\Ernährung\Nahrungsmittel\Getränke\Kaffee\Luwak - Mungo Kaffee\08_Pulverisierung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68413"/>
            <a:ext cx="2903538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Textfeld 1"/>
          <p:cNvSpPr txBox="1">
            <a:spLocks noChangeArrowheads="1"/>
          </p:cNvSpPr>
          <p:nvPr/>
        </p:nvSpPr>
        <p:spPr bwMode="auto">
          <a:xfrm>
            <a:off x="1130300" y="5778500"/>
            <a:ext cx="3684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000"/>
              <a:t>Gefäss zum Rösten von Kaffee über heissen Steinen - Mostar</a:t>
            </a:r>
          </a:p>
        </p:txBody>
      </p:sp>
      <p:sp>
        <p:nvSpPr>
          <p:cNvPr id="112648" name="Textfeld 8"/>
          <p:cNvSpPr txBox="1">
            <a:spLocks noChangeArrowheads="1"/>
          </p:cNvSpPr>
          <p:nvPr/>
        </p:nvSpPr>
        <p:spPr bwMode="auto">
          <a:xfrm>
            <a:off x="5675313" y="5791200"/>
            <a:ext cx="2965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000"/>
              <a:t>Balinesin pulverisiert gerösteten LUWAK - Kaffee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NEAT – Der kleine Unterschied</a:t>
            </a:r>
          </a:p>
        </p:txBody>
      </p:sp>
      <p:sp>
        <p:nvSpPr>
          <p:cNvPr id="11366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57263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Die einen denken im Sitzen an Bewegung, die anderen ans Liegen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763713" y="6224588"/>
            <a:ext cx="565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/>
              <a:t>Bilder oben: unbekannt  / Bilder unten: Dr. med. Jürg Eichhorn, Legian Beach Bali, April 2012</a:t>
            </a:r>
          </a:p>
        </p:txBody>
      </p:sp>
      <p:pic>
        <p:nvPicPr>
          <p:cNvPr id="113669" name="Picture 2" descr="\\Server\Fotos\JPG Praxis\Adipositas\Dicker Mann sitzen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557338"/>
            <a:ext cx="181451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4" descr="\\Server\Fotos\JPG Praxis\Schlaf\Schlafman Legian Beach Bali_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783013"/>
            <a:ext cx="357346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5" descr="\\Server\Fotos\JPG Praxis\Sport\Sunset Legian\Eri jggt Original-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783013"/>
            <a:ext cx="352266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 descr="\\Server\Fotos\JPG Praxis\Frauen\18752_wallpaper2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557338"/>
            <a:ext cx="247491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2790825" y="3486150"/>
            <a:ext cx="0" cy="2809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565900" y="3489325"/>
            <a:ext cx="0" cy="2809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Wie viel Sport braucht der Mensch?</a:t>
            </a:r>
          </a:p>
        </p:txBody>
      </p:sp>
      <p:sp>
        <p:nvSpPr>
          <p:cNvPr id="11469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Die Regelmässigkeit ist entscheidend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4 mal 30 Min Joggen pro Woche:           Risikoreduktion einer Herz-Kreislauf-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                                                              Erkrankung um die Hälfte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1 mal ein Training pro Woche:                Trainingsverlust nach einer Woche 90%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3 mal ein Training pro Woche:                Fitnesszustand bleibt gleich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Mehr als 3 mal ein Training pro Woche: Fitnesszustand steigt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Mindestempfehlung: ½ Stunde/Tag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mit mittlerer Intensität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Aktivitäten, die mindestens zehn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Minuten dauern und bei leicht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beschleunigtem Atem stattfinden,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können über den Tag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zusammengezählt werden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 Alexander Eichhorn, Al Husn, Oman</a:t>
            </a:r>
          </a:p>
        </p:txBody>
      </p:sp>
      <p:pic>
        <p:nvPicPr>
          <p:cNvPr id="114693" name="Picture 2" descr="\\Server\Fotos\JPG Praxis\Sport\Stern von Oman2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48038"/>
            <a:ext cx="3584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Chitosan - Fettfänger</a:t>
            </a:r>
          </a:p>
        </p:txBody>
      </p:sp>
      <p:sp>
        <p:nvSpPr>
          <p:cNvPr id="6041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Chitosan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Chitosan wird aus den Schalen von Muscheln sowie den Chitinpanzern von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Meereskrustentieren (Krabben, Hummer, Shrimps) gewonnen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Das im Chitosan enthaltene natürliche Amino-Polysaccharid zieht im Darm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Fettmoleküle an („Fett-Magnet“) und reduziert auf diese Weise deutlich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Aufnahme von Fett aus der Nahrung – die unerwünschten Moleküle werden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unverdaut ausgeschieden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«X-Form  SevisanaLine» enthält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Chitosan, Guar und Inulin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</a:t>
            </a:r>
            <a:endParaRPr lang="de-CH" altLang="de-DE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0420" name="Picture 4" descr="\\Server\Fotos\JPG Praxis\Ernährung\Nahrungsmittel\Diverse\Chitos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746500"/>
            <a:ext cx="18002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unbekannt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Bewegung: Wie intensiv?</a:t>
            </a:r>
          </a:p>
        </p:txBody>
      </p:sp>
      <p:sp>
        <p:nvSpPr>
          <p:cNvPr id="11571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Der optimale Trainingspuls – das ist Geschichte!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Muskulatur und Leber speichern Kohlenhydrate in Form von Glykogen. Wenn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diese Vorräte im Rahmen einer sportlichen Betätigung aufgebraucht sind, dann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schaltet der Körper um auf Fettverbrennung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Beim ausdauertrainierten Marathonläufer wird das sehr schnell der Fall sein. Sein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Körper ist geschult auf Fettverbrennung und bereits Treppensteigen geht an das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Fett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Nicht so beim unsportlichen Menschen. Die Fettverbrennung liegt brach, der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Körper hat es verlernt, Fett zu verbrennen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moderne Vorstellung heisst: Energie – sprich Glykogen – abbauen. Dazu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muss das Training aber etwas härter sein, die Atmung spürbar, aber nicht ausser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Atem. Bei sehr hohen Trainingsintensitäten wird Milchsäure produziert,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wiederum die Fettverbrennung unterbindet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Training im unteren Pulsbereich (Fettverbrennungspuls) ist nicht effektiv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Fettverbrennung – Ein träger Vorgang</a:t>
            </a:r>
          </a:p>
        </p:txBody>
      </p:sp>
      <p:sp>
        <p:nvSpPr>
          <p:cNvPr id="11673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Nach dem Workout 1 Stunde keine Kalorien zu sich nehmen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Kein Essen vor dem Training:  Energiequelle = Glykogen in Muskulatur und Leber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Essen vor dem Training:          Energiequelle = Nahrungskalorien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Graphik: Dr. med. Jürg Eichhorn</a:t>
            </a:r>
          </a:p>
        </p:txBody>
      </p:sp>
      <p:graphicFrame>
        <p:nvGraphicFramePr>
          <p:cNvPr id="116741" name="Objekt 1"/>
          <p:cNvGraphicFramePr>
            <a:graphicFrameLocks noChangeAspect="1"/>
          </p:cNvGraphicFramePr>
          <p:nvPr/>
        </p:nvGraphicFramePr>
        <p:xfrm>
          <a:off x="1979613" y="2492375"/>
          <a:ext cx="5202237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7" name="CorelDRAW" r:id="rId4" imgW="9241841" imgH="6384950" progId="CorelDraw.Graphic.8">
                  <p:embed/>
                </p:oleObj>
              </mc:Choice>
              <mc:Fallback>
                <p:oleObj name="CorelDRAW" r:id="rId4" imgW="9241841" imgH="6384950" progId="CorelDraw.Graphic.8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92375"/>
                        <a:ext cx="5202237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Trainingszustände und Fettverbrennung</a:t>
            </a:r>
          </a:p>
        </p:txBody>
      </p:sp>
      <p:sp>
        <p:nvSpPr>
          <p:cNvPr id="11776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Der Marathonläufer verbrennt Fett schon beim Treppensteigen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Chronischer Bewegungsmangel legt die Fettverbrennung «in Gips»!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unbekannt</a:t>
            </a:r>
          </a:p>
        </p:txBody>
      </p:sp>
      <p:graphicFrame>
        <p:nvGraphicFramePr>
          <p:cNvPr id="117765" name="Objekt 1"/>
          <p:cNvGraphicFramePr>
            <a:graphicFrameLocks noChangeAspect="1"/>
          </p:cNvGraphicFramePr>
          <p:nvPr/>
        </p:nvGraphicFramePr>
        <p:xfrm>
          <a:off x="2579688" y="2349500"/>
          <a:ext cx="3963987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1" name="CorelDRAW" r:id="rId4" imgW="5766206" imgH="5026762" progId="CorelDraw.Graphic.8">
                  <p:embed/>
                </p:oleObj>
              </mc:Choice>
              <mc:Fallback>
                <p:oleObj name="CorelDRAW" r:id="rId4" imgW="5766206" imgH="5026762" progId="CorelDraw.Graphic.8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349500"/>
                        <a:ext cx="3963987" cy="3455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Muskelabnahme mit dem Alter</a:t>
            </a:r>
          </a:p>
        </p:txBody>
      </p:sp>
      <p:sp>
        <p:nvSpPr>
          <p:cNvPr id="11878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Mit dem Alter: Umwandlung: Muskulatur schwindet und Fett nimmt zu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Optimal: Kraft und Ausdauer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 links unbekannt  /  rechts lüstich.de</a:t>
            </a:r>
          </a:p>
        </p:txBody>
      </p:sp>
      <p:pic>
        <p:nvPicPr>
          <p:cNvPr id="118789" name="Picture 5" descr="muskelabnah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4178300" cy="31511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1" descr="\\Server\Fotos\JPG Praxis\Tiere\Krafttrai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22600"/>
            <a:ext cx="29670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NordicWalking…aber richtig</a:t>
            </a:r>
          </a:p>
        </p:txBody>
      </p:sp>
      <p:sp>
        <p:nvSpPr>
          <p:cNvPr id="11981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Die Zukunft ist nordisch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 Walking: 20 % mehr Kalorien als beim gleichschnellen Gehen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3 mal 60 Minuten NordicWalking pro Woche = 3 mal 420 kcal = 1260 kcal/Woche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Damit realistisches Ziel: Gewichtsverlust von 1 kg in 6 Wochen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Erika Eichhorn, Bad Bayersoien</a:t>
            </a:r>
          </a:p>
        </p:txBody>
      </p:sp>
      <p:pic>
        <p:nvPicPr>
          <p:cNvPr id="119813" name="Picture 2" descr="\\Server\Fotos\JPG Praxis\Sport\Nordic  Walking\NW Jürg BadB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46375"/>
            <a:ext cx="29083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NordicWalking…aber richtig</a:t>
            </a:r>
          </a:p>
        </p:txBody>
      </p:sp>
      <p:sp>
        <p:nvSpPr>
          <p:cNvPr id="12083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81063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So nicht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Nicht Langlaufstil, sondern Armbewegungen wie beim schnellen Gehen: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Hand den Körper entlang führen bis etwa Höhe Bauchnabel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Stockeinsatz schräg vom Körper weg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unbekannt</a:t>
            </a:r>
          </a:p>
        </p:txBody>
      </p:sp>
      <p:pic>
        <p:nvPicPr>
          <p:cNvPr id="5" name="Picture 7" descr="EviP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708275"/>
            <a:ext cx="4121150" cy="3092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6081713" y="3933825"/>
            <a:ext cx="11493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Nordic Walking: Geschichte</a:t>
            </a:r>
          </a:p>
        </p:txBody>
      </p:sp>
      <p:sp>
        <p:nvSpPr>
          <p:cNvPr id="12185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71550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Ursprünglich wurde Nordic Walking als Sommertrainingsmethode für Skilangläufer entwickelt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Finnische Sportmediziner und -wissenschaftler haben im Frühjahr 1997 in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Zusammenarbeit mit der Firma Excel und Polar Nordic Walking zu einem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Ganzjahres-Fitnesstraining für Gesundheitsbewusste aller Altersgruppen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entwickelt.</a:t>
            </a:r>
          </a:p>
          <a:p>
            <a:pPr marL="0" indent="0"/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Vincenzo, Legian Beach, Bali / Bild: Dr. med. Jürg Eichhorn</a:t>
            </a:r>
          </a:p>
        </p:txBody>
      </p:sp>
      <p:pic>
        <p:nvPicPr>
          <p:cNvPr id="121861" name="Picture 2" descr="\\Server\Fotos\Jpg Privat\Reisen\Bali - Bangkok_0312\EOS 60D\Legian\NW\Vincenzo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428307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Vorteile Nordic Walking</a:t>
            </a:r>
          </a:p>
        </p:txBody>
      </p:sp>
      <p:sp>
        <p:nvSpPr>
          <p:cNvPr id="12288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85 % der Muskulatur werden trainiert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Steigert den Kalorienverbrauch gegenüber Walking um bis zu 20 %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Ist leicht und schnell erlernbar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Vorbeugung von Verspannungen im Schulter- und Nackenbereich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Entlastet den gesamten Bewegungsapparat um bis zu 30 %,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daher besonders geeignet bei Übergewicht, Knie-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Rückenproblemen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Ist zu jeder Jahreszeit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ausführbar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Ist ein kommunikativer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Gruppensport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St.Galler Tagblatt 02.12.11</a:t>
            </a:r>
          </a:p>
        </p:txBody>
      </p:sp>
      <p:pic>
        <p:nvPicPr>
          <p:cNvPr id="122885" name="Picture 2" descr="\\Server\Fotos\JPG Praxis\Sport\Nordic  Walking\NW Gruppe Abschreckung SGT021211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500438"/>
            <a:ext cx="51308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NordicWalking: Die Stocklänge</a:t>
            </a:r>
          </a:p>
        </p:txBody>
      </p:sp>
      <p:sp>
        <p:nvSpPr>
          <p:cNvPr id="12390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Stocklänge: Körpergrösse (in cm) x 0,68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Wichtigstes Merkmal beim Nordic Walking ist die Benutzung von Stöcken, wie sie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vom Langlauf und Biathlon bekannt sind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Diese besitzen eine spezielle, funktionale Griffschlaufe, die einem Handschuh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ähnelt, sodass ein gut geführtes Schwingen des Stockes beim Öffnen der Hand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ermöglicht wird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Nordic-Walking-Stöcke sollten einerseits Schwingungen auffangen,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andererseits leicht und flexibel sein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Dementsprechend werden meist karbonfaserhaltige Materialien verwendet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Weniger geeignet - wenn auch häufig benützt - sind Teleskop-Stöcke, da sie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nicht optimal dämpfen 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Nordic Walking: Leicht erlernbar</a:t>
            </a:r>
          </a:p>
        </p:txBody>
      </p:sp>
      <p:sp>
        <p:nvSpPr>
          <p:cNvPr id="12493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Beschwingtes Gehen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entlastet den Bewegungsapparat um bis zu 30% und ist daher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besonders geeignet für Personen mit Knie- und Rückenproblemen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löst Muskelverspannungen im Schulter- und Nackenbereich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ist das optimale Outdoortraining zur Gewichtsreduktion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ist fast um die Hälfte effektiver als Walking ohne Stöcke,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Verbrennung von &gt;400 kcal/h statt von nur 280 bei normalem Walking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vermittelt ein sicheres Laufgefühl auch auf glattem Untergrund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trainiert die aerobe Ausdauer und kräftigt gleichzeitig die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Oberkörpermuskulatur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verbessert die Herz- Kreislaufleistung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steigert durch den aktiven Einsatz der Atemhilfsmuskulatur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Sauerstoffversorgung des gesamten Organismus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Nordic-Walking ist die am besten geeignete Outdoorsportart zur Rehabilitation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nach Sportverletzungen 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Grüntee</a:t>
            </a:r>
          </a:p>
        </p:txBody>
      </p:sp>
      <p:sp>
        <p:nvSpPr>
          <p:cNvPr id="6144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Grüntee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Grüner Tee vor, zu und nach den Hauptmahlzeiten erhöht das Sättigungsgefühl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(Studie Universität Lund, Schweden)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Es kommt auf den Einnahmezeitpunkt an: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Grüner Tee, getrunken, zum Essen, vermittelt während 2 Stunden ein   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Sättigungsgefühl. Eine Vergleichsgruppe, die nur Wasser erhielt: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Höhere Verzehrmenge am Buffet!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Flavonoide im Grüntee verhindern im Darm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die Aufnahme des pflanzlichen «Nicht-Häm-Eisen»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wesentlich!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«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GanuVital Fit&amp;Schlank SevisanaLine</a:t>
            </a:r>
            <a:br>
              <a:rPr lang="de-CH" altLang="de-DE" sz="16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enthält Garcinia cambogia, Guar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Grünteeextrakt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«Granatapfelelixier Dr. Jacobs» </a:t>
            </a:r>
            <a:br>
              <a:rPr lang="de-CH" altLang="de-DE" sz="16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b="1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enthält pro Flasche den Extrakt von 30 Litern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Grüntee sowie 50 Granatäpfel </a:t>
            </a:r>
          </a:p>
        </p:txBody>
      </p:sp>
      <p:pic>
        <p:nvPicPr>
          <p:cNvPr id="61444" name="Picture 4" descr="\\Server\Fotos\JPG Praxis\Ernährung\Nahrungsmittel\Getränke\Tee\Tee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67113"/>
            <a:ext cx="20224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unbekannt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NordicWalking…aber richtig</a:t>
            </a:r>
          </a:p>
        </p:txBody>
      </p:sp>
      <p:sp>
        <p:nvSpPr>
          <p:cNvPr id="12595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Wenn sich eine Seele wohlfühlen soll, braucht sie einen guten Leib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Wir sind dann am erfolgreichsten, wenn wir den Arzt, der in jedem Patienten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steckt, die Chance geben, in Funktion zu treten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Dr. med. Jürg Eichhorn - Vincenzo, Legian Beach, Bali, März 2012 </a:t>
            </a:r>
          </a:p>
        </p:txBody>
      </p:sp>
      <p:pic>
        <p:nvPicPr>
          <p:cNvPr id="125957" name="Picture 2" descr="\\Server\Fotos\JPG Praxis\Sport\Nordic  Walking\Vincenzo5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4913"/>
            <a:ext cx="53149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Nordic Walking versus Walking</a:t>
            </a:r>
          </a:p>
        </p:txBody>
      </p:sp>
      <p:sp>
        <p:nvSpPr>
          <p:cNvPr id="12697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Bei gleicher Gehgeschwindigkeit  	und individueller                                                        Belastungsempfindung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Maximale Sauerstoffaufnahme:	   20 Prozent höher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Energieumsatz:			                            20 Prozent höher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Herzfrequenz:			                                6  Prozent höher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Aquafit</a:t>
            </a:r>
          </a:p>
        </p:txBody>
      </p:sp>
      <p:sp>
        <p:nvSpPr>
          <p:cNvPr id="12800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Aquafit = Lymphdrainage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Übungen an Ort, im Wasser „stehend“.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Im Bereich der Füsse herrscht ein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höherer Wasserdruck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als im Oberkörperbereich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Dies kommt einer Lymphdrainage gleich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Während den Arbeitswochen führe ich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in einem geheizten Meerwasser-Aussenpool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einmal wöchentlich mein persönliches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Aquafit-Training durch, 4 Übungen à 15 Minuten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Die Übungen sind so gestaltet,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dass immer alle Muskeln beansprucht werden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und die Wirbelsäule in ihrer Gesamtheit in allen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Richtungen bewegt wird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In den Ferien, im Meer, bis zu 3 Stunden lang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mit Kopfhörern, via Bluetooth mit dem iPhone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auf dem Liegestuhl verbunden,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klassische Musik geniessend.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Erika Eichhorn, Shangri La. Borneo</a:t>
            </a:r>
          </a:p>
        </p:txBody>
      </p:sp>
      <p:pic>
        <p:nvPicPr>
          <p:cNvPr id="128005" name="Picture 5" descr="Aqua Jü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44588"/>
            <a:ext cx="29083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Pilates</a:t>
            </a:r>
          </a:p>
        </p:txBody>
      </p:sp>
      <p:sp>
        <p:nvSpPr>
          <p:cNvPr id="12902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Im Vordergrund: Rumpfstabilisation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Kraft, Kraftausdauer, Koordination, Rumpfstabilisierung dank physiologischer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Atemtechnik sind Charakteristika, die diese Trainingsmethode auszeichnen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Pilates gehört zu meinen Favoriten: Wöchentlich eine Gruppen- und eine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Privatstunde.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 Pilates Zürich</a:t>
            </a:r>
          </a:p>
        </p:txBody>
      </p:sp>
      <p:pic>
        <p:nvPicPr>
          <p:cNvPr id="129029" name="Picture 2" descr="\\Server\Fotos\JPG Praxis\Sport\pilates-zur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141663"/>
            <a:ext cx="3333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Sport: Der beste Tag ist heute</a:t>
            </a:r>
          </a:p>
        </p:txBody>
      </p:sp>
      <p:sp>
        <p:nvSpPr>
          <p:cNvPr id="13005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Ich kann  -  Ich will  -  Jetzt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«Der Körper zieht mit, wenn der Kopf will»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 (Theo Nadig, ehemaliger Schweizer Alpinchef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>
                <a:solidFill>
                  <a:schemeClr val="bg2"/>
                </a:solidFill>
              </a:rPr>
              <a:t>Bild Erika Eichhorn - Pilatesübung, Strand von Dubai</a:t>
            </a:r>
          </a:p>
        </p:txBody>
      </p:sp>
      <p:pic>
        <p:nvPicPr>
          <p:cNvPr id="130053" name="Picture 2" descr="\\Server\Fotos\Jpg Privat\Reisen\Dubai Al Maha Oman 0210\Dubai 0210\Stern von Dubai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393950"/>
            <a:ext cx="48990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Yoga</a:t>
            </a:r>
          </a:p>
        </p:txBody>
      </p:sp>
      <p:sp>
        <p:nvSpPr>
          <p:cNvPr id="13107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Ideale Ergänzung zum Pilates: Mehr Dehnung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Ich bevorzuge ein ruhiges Yoga mit wenig Flow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Bild: Erika Eichhorn - Chedi, Bali, März 2012</a:t>
            </a:r>
          </a:p>
        </p:txBody>
      </p:sp>
      <p:pic>
        <p:nvPicPr>
          <p:cNvPr id="131077" name="Picture 2" descr="\\Server\Fotos\Jpg Privat\Reisen\Bali - Bangkok_0312\Optio\Chedi\Yoga\Jürg Yoga Chedi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284413"/>
            <a:ext cx="2716212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Mein Training 2011 in Zahlen (EAT)</a:t>
            </a:r>
          </a:p>
        </p:txBody>
      </p:sp>
      <p:sp>
        <p:nvSpPr>
          <p:cNvPr id="13209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Total												 2011: 343 			Stunden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6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Total Trainingsstunden:				         343  			   Stunden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Total Einheiten:                  							   234 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Stunden pro Einheit:						             1.5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Stunden pro Woche:					             6.6   			Stunden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Kcal total:										                             164‘204 	  kcal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Kcal/Tag										                               450   	kcal 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Fett/Jahr										                               18   kg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Fett pro Stunde Training				       51   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NordicWalking:								                     127 			 Stunden / 600 km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Pilates:									                                  		61   			Stunden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Aquafit:   										                               63   			Stunden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Elektrovelo (Flyer):						                92   Stunden			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Bitte um Geduld: Die fast letzte Seite</a:t>
            </a:r>
          </a:p>
        </p:txBody>
      </p:sp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Bildquelle: unbekannt</a:t>
            </a:r>
          </a:p>
        </p:txBody>
      </p:sp>
      <p:pic>
        <p:nvPicPr>
          <p:cNvPr id="133124" name="Picture 6" descr="hun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5021263" cy="3629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927100"/>
            <a:ext cx="34448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126" name="Object 10"/>
          <p:cNvGraphicFramePr>
            <a:graphicFrameLocks noChangeAspect="1"/>
          </p:cNvGraphicFramePr>
          <p:nvPr/>
        </p:nvGraphicFramePr>
        <p:xfrm>
          <a:off x="7038975" y="1196975"/>
          <a:ext cx="159385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9" name="CorelDRAW" r:id="rId6" imgW="1371905" imgH="1125626" progId="CorelDraw.Graphic.8">
                  <p:embed/>
                </p:oleObj>
              </mc:Choice>
              <mc:Fallback>
                <p:oleObj name="CorelDRAW" r:id="rId6" imgW="1371905" imgH="1125626" progId="CorelDraw.Graphic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1196975"/>
                        <a:ext cx="1593850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12"/>
          <p:cNvGraphicFramePr>
            <a:graphicFrameLocks noChangeAspect="1"/>
          </p:cNvGraphicFramePr>
          <p:nvPr/>
        </p:nvGraphicFramePr>
        <p:xfrm>
          <a:off x="5022850" y="2009775"/>
          <a:ext cx="9096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0" name="CorelDRAW" r:id="rId8" imgW="2214982" imgH="1589532" progId="CorelDraw.Graphic.8">
                  <p:embed/>
                </p:oleObj>
              </mc:Choice>
              <mc:Fallback>
                <p:oleObj name="CorelDRAW" r:id="rId8" imgW="2214982" imgH="1589532" progId="CorelDraw.Graphic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009775"/>
                        <a:ext cx="9096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8" name="Textfeld 1"/>
          <p:cNvSpPr txBox="1">
            <a:spLocks noChangeArrowheads="1"/>
          </p:cNvSpPr>
          <p:nvPr/>
        </p:nvSpPr>
        <p:spPr bwMode="auto">
          <a:xfrm>
            <a:off x="6443663" y="3573463"/>
            <a:ext cx="2082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>
                <a:solidFill>
                  <a:schemeClr val="bg2"/>
                </a:solidFill>
              </a:rPr>
              <a:t>Ich bin nicht faul, </a:t>
            </a:r>
          </a:p>
          <a:p>
            <a:pPr eaLnBrk="1" hangingPunct="1"/>
            <a:r>
              <a:rPr lang="de-CH" altLang="de-DE">
                <a:solidFill>
                  <a:schemeClr val="bg2"/>
                </a:solidFill>
              </a:rPr>
              <a:t>nur hoch motiviert,</a:t>
            </a:r>
          </a:p>
          <a:p>
            <a:pPr eaLnBrk="1" hangingPunct="1"/>
            <a:r>
              <a:rPr lang="de-CH" altLang="de-DE">
                <a:solidFill>
                  <a:schemeClr val="bg2"/>
                </a:solidFill>
              </a:rPr>
              <a:t>nichts zu tun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Take Home Message</a:t>
            </a:r>
          </a:p>
        </p:txBody>
      </p:sp>
      <p:sp>
        <p:nvSpPr>
          <p:cNvPr id="134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Das Wandern ist des Schlappen Frust und des Fitten Lust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 Stephan Edthofer</a:t>
            </a:r>
          </a:p>
        </p:txBody>
      </p:sp>
      <p:graphicFrame>
        <p:nvGraphicFramePr>
          <p:cNvPr id="134149" name="Objekt 1"/>
          <p:cNvGraphicFramePr>
            <a:graphicFrameLocks noChangeAspect="1"/>
          </p:cNvGraphicFramePr>
          <p:nvPr/>
        </p:nvGraphicFramePr>
        <p:xfrm>
          <a:off x="971550" y="3189288"/>
          <a:ext cx="400367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0" r:id="rId4" imgW="3762791" imgH="2869302" progId="MSWordArt.2">
                  <p:embed/>
                </p:oleObj>
              </mc:Choice>
              <mc:Fallback>
                <p:oleObj r:id="rId4" imgW="3762791" imgH="2869302" progId="MSWordArt.2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89288"/>
                        <a:ext cx="4003675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3415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34152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34153" name="Rectangle 7"/>
          <p:cNvSpPr>
            <a:spLocks noChangeArrowheads="1"/>
          </p:cNvSpPr>
          <p:nvPr/>
        </p:nvSpPr>
        <p:spPr bwMode="auto">
          <a:xfrm>
            <a:off x="0" y="6048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134154" name="Picture 10" descr="\\Server\Fotos\JPG Praxis\Praxis\Logo\Eichr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557338"/>
            <a:ext cx="36734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Echt ätzend, wann hört der endlich auf…..</a:t>
            </a:r>
          </a:p>
        </p:txBody>
      </p:sp>
      <p:sp>
        <p:nvSpPr>
          <p:cNvPr id="13517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 lustich.de</a:t>
            </a:r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35175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35176" name="Rectangle 7"/>
          <p:cNvSpPr>
            <a:spLocks noChangeArrowheads="1"/>
          </p:cNvSpPr>
          <p:nvPr/>
        </p:nvSpPr>
        <p:spPr bwMode="auto">
          <a:xfrm>
            <a:off x="0" y="6048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pic>
        <p:nvPicPr>
          <p:cNvPr id="135177" name="Picture 2" descr="\\Server\Fotos\JPG Praxis\Tiere\Gurken Aug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090738"/>
            <a:ext cx="3629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Panda - Grüntee</a:t>
            </a:r>
          </a:p>
        </p:txBody>
      </p:sp>
      <p:sp>
        <p:nvSpPr>
          <p:cNvPr id="6246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Panda – Grüntee:  Gewichtsreduktion garantiert!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Ya`An – Sichuan/China: Düngung der Grünteepflanzen mit Panda-Dung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 Beutel mit 50 Gramm Panda-Grüntee kostet  $3`500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Pro Tasse werden 3 Gramm benötigt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Eine Tasse Tee kostet somit etwa $210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Eine Tasse pro Mahlzeit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macht $630 pro Tag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Bei diesen Tagespreisen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bleibt für Essen nichts mehr übrig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</a:t>
            </a: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So gesehen ist Panda-Grüntee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der einzig wirklich wahre Weg zur </a:t>
            </a:r>
            <a:br>
              <a:rPr lang="de-CH" altLang="de-DE" sz="1600">
                <a:solidFill>
                  <a:srgbClr val="FF0000"/>
                </a:solidFill>
                <a:latin typeface="Arial" charset="0"/>
              </a:rPr>
            </a:br>
            <a:r>
              <a:rPr lang="de-CH" altLang="de-DE" sz="1600">
                <a:solidFill>
                  <a:srgbClr val="FF0000"/>
                </a:solidFill>
                <a:latin typeface="Arial" charset="0"/>
              </a:rPr>
              <a:t>     definitiven Gewichtsreduktion</a:t>
            </a: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….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Quelle Bangkok Post, March 20, 2012 / Bild Wikipedia</a:t>
            </a:r>
          </a:p>
        </p:txBody>
      </p:sp>
      <p:pic>
        <p:nvPicPr>
          <p:cNvPr id="62469" name="Picture 5" descr="D:\Daten\Pictures\Grosser_Panda Wikip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213100"/>
            <a:ext cx="43878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>
                <a:latin typeface="Arial" charset="0"/>
              </a:rPr>
              <a:t>Die sattmachende Basistherapie</a:t>
            </a:r>
          </a:p>
        </p:txBody>
      </p:sp>
      <p:sp>
        <p:nvSpPr>
          <p:cNvPr id="6349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bg2"/>
                </a:solidFill>
                <a:latin typeface="Arial" charset="0"/>
              </a:rPr>
              <a:t>Granuvital Fit&amp;Schlank  +  X-Form  +  Flohsamenschalen</a:t>
            </a:r>
            <a:br>
              <a:rPr lang="de-CH" altLang="de-DE" sz="1800" b="1">
                <a:solidFill>
                  <a:schemeClr val="bg2"/>
                </a:solidFill>
                <a:latin typeface="Arial" charset="0"/>
              </a:rPr>
            </a:br>
            <a:endParaRPr lang="de-DE" altLang="de-DE" sz="1800" b="1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SevisanaLine „X-Form“ enthält Chitosan, L-Carnitin, Inulin und Guar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SevisanaLine Granuvital Fit&amp;Schlank enthält Garcinia Cambogia, Guar,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Vitamine, Spurenelemente, Mineralien, Zitrusbioflavonoide und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Hydroxycitronensäure</a:t>
            </a:r>
          </a:p>
          <a:p>
            <a:pPr marL="0" indent="0"/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SevisanaLine «reine Flohsamenschalen» quillt im Darm auf und nährt die 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>
                <a:solidFill>
                  <a:schemeClr val="bg2"/>
                </a:solidFill>
                <a:latin typeface="Arial" charset="0"/>
              </a:rPr>
              <a:t>     Darmflora</a:t>
            </a: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>
                <a:solidFill>
                  <a:schemeClr val="bg2"/>
                </a:solidFill>
                <a:latin typeface="Arial" charset="0"/>
              </a:rPr>
            </a:br>
            <a:endParaRPr lang="de-CH" altLang="de-DE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>
                <a:solidFill>
                  <a:schemeClr val="bg2"/>
                </a:solidFill>
              </a:rPr>
              <a:t>Bilder: Dr. med. Jürg Eichhorn</a:t>
            </a:r>
          </a:p>
        </p:txBody>
      </p:sp>
      <p:pic>
        <p:nvPicPr>
          <p:cNvPr id="63493" name="Picture 3" descr="\\Server\Dokumente\Sevisana\Shop JPG\X-Form Pap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403600"/>
            <a:ext cx="25622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2" descr="\\Server\Dokumente\Sevisana\Shop JPG\HT Fit Schl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397250"/>
            <a:ext cx="15621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 descr="\\Server\Dokumente\Sevisana\Shop JPG\Flohsam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403600"/>
            <a:ext cx="152082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Frutiger 45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6436</Words>
  <Application>Microsoft Office PowerPoint</Application>
  <PresentationFormat>Bildschirmpräsentation (4:3)</PresentationFormat>
  <Paragraphs>636</Paragraphs>
  <Slides>79</Slides>
  <Notes>79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79</vt:i4>
      </vt:variant>
    </vt:vector>
  </HeadingPairs>
  <TitlesOfParts>
    <vt:vector size="88" baseType="lpstr">
      <vt:lpstr>Arial</vt:lpstr>
      <vt:lpstr>Calibri</vt:lpstr>
      <vt:lpstr>Frutiger 45 Light</vt:lpstr>
      <vt:lpstr>Frutiger 55 Roman</vt:lpstr>
      <vt:lpstr>Times New Roman</vt:lpstr>
      <vt:lpstr>Benutzerdefiniertes Design</vt:lpstr>
      <vt:lpstr>1_Benutzerdefiniertes Design</vt:lpstr>
      <vt:lpstr>CorelDRAW</vt:lpstr>
      <vt:lpstr>MSWordArt.2</vt:lpstr>
      <vt:lpstr>Kleine und grosse Helfer</vt:lpstr>
      <vt:lpstr>Flohsamenschalen</vt:lpstr>
      <vt:lpstr>Guar</vt:lpstr>
      <vt:lpstr>Insulin-Blutzuckerspiegel nach 50g Zucker</vt:lpstr>
      <vt:lpstr>Garcinia Cambogia</vt:lpstr>
      <vt:lpstr>Chitosan - Fettfänger</vt:lpstr>
      <vt:lpstr>Grüntee</vt:lpstr>
      <vt:lpstr>Panda - Grüntee</vt:lpstr>
      <vt:lpstr>Die sattmachende Basistherapie</vt:lpstr>
      <vt:lpstr>Fresskaktus - Fettausscheider</vt:lpstr>
      <vt:lpstr>Weissbohnenextrakt - Stärkeblocker</vt:lpstr>
      <vt:lpstr>Ephedra</vt:lpstr>
      <vt:lpstr>Tryptochron</vt:lpstr>
      <vt:lpstr>Peptid FM - Fettfänger</vt:lpstr>
      <vt:lpstr>Fenugreek - Glukoseregler </vt:lpstr>
      <vt:lpstr>Resveratrol – verbessert die Energiebilanz</vt:lpstr>
      <vt:lpstr>MCT Fette – Kein Übergewicht</vt:lpstr>
      <vt:lpstr>Aminosäuren</vt:lpstr>
      <vt:lpstr>Konjugierte Linolsäure - CLA</vt:lpstr>
      <vt:lpstr>Konjugierte Linolsäure - CLA</vt:lpstr>
      <vt:lpstr>Konjugierte Linolsäure - CLA</vt:lpstr>
      <vt:lpstr>Konjugierte Linolsäure - CLA</vt:lpstr>
      <vt:lpstr>Homöopathie</vt:lpstr>
      <vt:lpstr>Medikamente</vt:lpstr>
      <vt:lpstr>Speicherung des Bauchfettes</vt:lpstr>
      <vt:lpstr>Bewegung bringt Regung</vt:lpstr>
      <vt:lpstr>Was wäre Ihnen dieses Medikament wert?</vt:lpstr>
      <vt:lpstr>Eine einfache Antwort: Bewegung!</vt:lpstr>
      <vt:lpstr>Die Weisheit alter Ärzte</vt:lpstr>
      <vt:lpstr>Alte Herren sollten nicht….</vt:lpstr>
      <vt:lpstr>Bewegungsarmut und Folgen</vt:lpstr>
      <vt:lpstr>Bewegungsarmut und Folgen: Brustkrebs</vt:lpstr>
      <vt:lpstr>Bewegungsarmut und Folgen</vt:lpstr>
      <vt:lpstr>Körperliche Inaktivität</vt:lpstr>
      <vt:lpstr>Organveränderungen im Alter</vt:lpstr>
      <vt:lpstr>Null Bock auf Jogg…</vt:lpstr>
      <vt:lpstr>Bewegungsmangel macht dumm</vt:lpstr>
      <vt:lpstr>Was bringt Bewegung im Alltag und Sport</vt:lpstr>
      <vt:lpstr>Was bringt Bewegung im Alltag und Sport</vt:lpstr>
      <vt:lpstr>Was bringt Bewegung im Alltag und Sport</vt:lpstr>
      <vt:lpstr>Was bringt Bewegung im Alltag und Sport</vt:lpstr>
      <vt:lpstr>Was bringt Bewegung im Alltag und Sport</vt:lpstr>
      <vt:lpstr>Was bringt Bewegung im Alltag und Sport</vt:lpstr>
      <vt:lpstr>Was bringt Bewegung im Alltag und Sport</vt:lpstr>
      <vt:lpstr>Was bringt Bewegung im Alltag und Sport</vt:lpstr>
      <vt:lpstr>Sportlerherz</vt:lpstr>
      <vt:lpstr>Was bringt Bewegung im Alltag und Sport</vt:lpstr>
      <vt:lpstr>Sportintensität und Immunsystem</vt:lpstr>
      <vt:lpstr>Sportintensität und Immunsystem</vt:lpstr>
      <vt:lpstr>Sportintensität und Immunsystem</vt:lpstr>
      <vt:lpstr>Die Skelettmuskulatur ist ein aktives Organ</vt:lpstr>
      <vt:lpstr>Bewegung steigert den Grundumsatz</vt:lpstr>
      <vt:lpstr>NEAT: Die Spur führt nach England</vt:lpstr>
      <vt:lpstr>Grundumsatz und Energieverbrauch</vt:lpstr>
      <vt:lpstr>Die NEAT ist entscheidend</vt:lpstr>
      <vt:lpstr>NEAT – Zurück zu den Ursprüngen</vt:lpstr>
      <vt:lpstr>NEAT – Zurück zu den Ursprüngen</vt:lpstr>
      <vt:lpstr>NEAT – Der kleine Unterschied</vt:lpstr>
      <vt:lpstr>Wie viel Sport braucht der Mensch?</vt:lpstr>
      <vt:lpstr>Bewegung: Wie intensiv?</vt:lpstr>
      <vt:lpstr>Fettverbrennung – Ein träger Vorgang</vt:lpstr>
      <vt:lpstr>Trainingszustände und Fettverbrennung</vt:lpstr>
      <vt:lpstr>Muskelabnahme mit dem Alter</vt:lpstr>
      <vt:lpstr>NordicWalking…aber richtig</vt:lpstr>
      <vt:lpstr>NordicWalking…aber richtig</vt:lpstr>
      <vt:lpstr>Nordic Walking: Geschichte</vt:lpstr>
      <vt:lpstr>Vorteile Nordic Walking</vt:lpstr>
      <vt:lpstr>NordicWalking: Die Stocklänge</vt:lpstr>
      <vt:lpstr>Nordic Walking: Leicht erlernbar</vt:lpstr>
      <vt:lpstr>NordicWalking…aber richtig</vt:lpstr>
      <vt:lpstr>Nordic Walking versus Walking</vt:lpstr>
      <vt:lpstr>Aquafit</vt:lpstr>
      <vt:lpstr>Pilates</vt:lpstr>
      <vt:lpstr>Sport: Der beste Tag ist heute</vt:lpstr>
      <vt:lpstr>Yoga</vt:lpstr>
      <vt:lpstr>Mein Training 2011 in Zahlen (EAT)</vt:lpstr>
      <vt:lpstr>Bitte um Geduld: Die fast letzte Seite</vt:lpstr>
      <vt:lpstr>Take Home Message</vt:lpstr>
      <vt:lpstr>Echt ätzend, wann hört der endlich auf…..</vt:lpstr>
    </vt:vector>
  </TitlesOfParts>
  <Company>Sevisana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671</cp:revision>
  <cp:lastPrinted>2020-03-21T06:47:18Z</cp:lastPrinted>
  <dcterms:created xsi:type="dcterms:W3CDTF">2005-10-13T09:21:53Z</dcterms:created>
  <dcterms:modified xsi:type="dcterms:W3CDTF">2020-03-21T06:51:12Z</dcterms:modified>
</cp:coreProperties>
</file>