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48"/>
  </p:notesMasterIdLst>
  <p:handoutMasterIdLst>
    <p:handoutMasterId r:id="rId49"/>
  </p:handoutMasterIdLst>
  <p:sldIdLst>
    <p:sldId id="671" r:id="rId3"/>
    <p:sldId id="672" r:id="rId4"/>
    <p:sldId id="673" r:id="rId5"/>
    <p:sldId id="674" r:id="rId6"/>
    <p:sldId id="675" r:id="rId7"/>
    <p:sldId id="676" r:id="rId8"/>
    <p:sldId id="677" r:id="rId9"/>
    <p:sldId id="678" r:id="rId10"/>
    <p:sldId id="679" r:id="rId11"/>
    <p:sldId id="680" r:id="rId12"/>
    <p:sldId id="681" r:id="rId13"/>
    <p:sldId id="682" r:id="rId14"/>
    <p:sldId id="683" r:id="rId15"/>
    <p:sldId id="685" r:id="rId16"/>
    <p:sldId id="686" r:id="rId17"/>
    <p:sldId id="714" r:id="rId18"/>
    <p:sldId id="688" r:id="rId19"/>
    <p:sldId id="689" r:id="rId20"/>
    <p:sldId id="690" r:id="rId21"/>
    <p:sldId id="691" r:id="rId22"/>
    <p:sldId id="692" r:id="rId23"/>
    <p:sldId id="693" r:id="rId24"/>
    <p:sldId id="694" r:id="rId25"/>
    <p:sldId id="727" r:id="rId26"/>
    <p:sldId id="735" r:id="rId27"/>
    <p:sldId id="695" r:id="rId28"/>
    <p:sldId id="696" r:id="rId29"/>
    <p:sldId id="697" r:id="rId30"/>
    <p:sldId id="698" r:id="rId31"/>
    <p:sldId id="699" r:id="rId32"/>
    <p:sldId id="700" r:id="rId33"/>
    <p:sldId id="701" r:id="rId34"/>
    <p:sldId id="702" r:id="rId35"/>
    <p:sldId id="703" r:id="rId36"/>
    <p:sldId id="704" r:id="rId37"/>
    <p:sldId id="705" r:id="rId38"/>
    <p:sldId id="706" r:id="rId39"/>
    <p:sldId id="707" r:id="rId40"/>
    <p:sldId id="708" r:id="rId41"/>
    <p:sldId id="709" r:id="rId42"/>
    <p:sldId id="710" r:id="rId43"/>
    <p:sldId id="711" r:id="rId44"/>
    <p:sldId id="712" r:id="rId45"/>
    <p:sldId id="445" r:id="rId46"/>
    <p:sldId id="670" r:id="rId4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FED2"/>
    <a:srgbClr val="D3F8FF"/>
    <a:srgbClr val="3333FF"/>
    <a:srgbClr val="FF3300"/>
    <a:srgbClr val="FFFF00"/>
    <a:srgbClr val="3366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showGuides="1">
      <p:cViewPr varScale="1">
        <p:scale>
          <a:sx n="99" d="100"/>
          <a:sy n="99" d="100"/>
        </p:scale>
        <p:origin x="96" y="114"/>
      </p:cViewPr>
      <p:guideLst>
        <p:guide orient="horz" pos="2160"/>
        <p:guide pos="2880"/>
      </p:guideLst>
    </p:cSldViewPr>
  </p:slideViewPr>
  <p:outlineViewPr>
    <p:cViewPr>
      <p:scale>
        <a:sx n="33" d="100"/>
        <a:sy n="33" d="100"/>
      </p:scale>
      <p:origin x="0" y="6396"/>
    </p:cViewPr>
  </p:outlineViewPr>
  <p:notesTextViewPr>
    <p:cViewPr>
      <p:scale>
        <a:sx n="100" d="100"/>
        <a:sy n="100" d="100"/>
      </p:scale>
      <p:origin x="0" y="0"/>
    </p:cViewPr>
  </p:notesTextViewPr>
  <p:sorterViewPr>
    <p:cViewPr>
      <p:scale>
        <a:sx n="120" d="100"/>
        <a:sy n="120" d="100"/>
      </p:scale>
      <p:origin x="0" y="10626"/>
    </p:cViewPr>
  </p:sorterViewPr>
  <p:notesViewPr>
    <p:cSldViewPr showGuides="1">
      <p:cViewPr varScale="1">
        <p:scale>
          <a:sx n="54" d="100"/>
          <a:sy n="54" d="100"/>
        </p:scale>
        <p:origin x="-2706" y="-108"/>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Kopfzeilenplatzhalter 23553"/>
          <p:cNvSpPr>
            <a:spLocks noGrp="1" noChangeArrowheads="1"/>
          </p:cNvSpPr>
          <p:nvPr>
            <p:ph type="hdr" sz="quarter"/>
          </p:nvPr>
        </p:nvSpPr>
        <p:spPr bwMode="auto">
          <a:xfrm>
            <a:off x="0" y="0"/>
            <a:ext cx="3077321" cy="512222"/>
          </a:xfrm>
          <a:prstGeom prst="rect">
            <a:avLst/>
          </a:prstGeom>
          <a:noFill/>
          <a:ln w="9525">
            <a:noFill/>
            <a:miter lim="800000"/>
            <a:headEnd/>
            <a:tailEnd/>
          </a:ln>
        </p:spPr>
        <p:txBody>
          <a:bodyPr vert="horz" wrap="square" lIns="96503" tIns="48252" rIns="96503" bIns="48252" numCol="1" anchor="t" anchorCtr="0" compatLnSpc="1">
            <a:prstTxWarp prst="textNoShape">
              <a:avLst/>
            </a:prstTxWarp>
          </a:bodyPr>
          <a:lstStyle>
            <a:lvl1pPr defTabSz="964855">
              <a:defRPr sz="1300">
                <a:latin typeface="Arial" pitchFamily="34" charset="0"/>
              </a:defRPr>
            </a:lvl1pPr>
          </a:lstStyle>
          <a:p>
            <a:pPr>
              <a:defRPr/>
            </a:pPr>
            <a:endParaRPr lang="de-CH"/>
          </a:p>
        </p:txBody>
      </p:sp>
      <p:sp>
        <p:nvSpPr>
          <p:cNvPr id="23555" name="Datumsplatzhalter 23554"/>
          <p:cNvSpPr>
            <a:spLocks noGrp="1" noChangeArrowheads="1"/>
          </p:cNvSpPr>
          <p:nvPr>
            <p:ph type="dt" sz="quarter" idx="1"/>
          </p:nvPr>
        </p:nvSpPr>
        <p:spPr bwMode="auto">
          <a:xfrm>
            <a:off x="4020290" y="0"/>
            <a:ext cx="3077320" cy="512222"/>
          </a:xfrm>
          <a:prstGeom prst="rect">
            <a:avLst/>
          </a:prstGeom>
          <a:noFill/>
          <a:ln w="9525">
            <a:noFill/>
            <a:miter lim="800000"/>
            <a:headEnd/>
            <a:tailEnd/>
          </a:ln>
        </p:spPr>
        <p:txBody>
          <a:bodyPr vert="horz" wrap="square" lIns="96503" tIns="48252" rIns="96503" bIns="48252" numCol="1" anchor="t" anchorCtr="0" compatLnSpc="1">
            <a:prstTxWarp prst="textNoShape">
              <a:avLst/>
            </a:prstTxWarp>
          </a:bodyPr>
          <a:lstStyle>
            <a:lvl1pPr algn="r" defTabSz="964855">
              <a:defRPr sz="1300">
                <a:latin typeface="Arial" pitchFamily="34" charset="0"/>
              </a:defRPr>
            </a:lvl1pPr>
          </a:lstStyle>
          <a:p>
            <a:pPr>
              <a:defRPr/>
            </a:pPr>
            <a:endParaRPr lang="de-CH"/>
          </a:p>
        </p:txBody>
      </p:sp>
      <p:sp>
        <p:nvSpPr>
          <p:cNvPr id="23556" name="Fußzeilenplatzhalter 23555"/>
          <p:cNvSpPr>
            <a:spLocks noGrp="1" noChangeArrowheads="1"/>
          </p:cNvSpPr>
          <p:nvPr>
            <p:ph type="ftr" sz="quarter" idx="2"/>
          </p:nvPr>
        </p:nvSpPr>
        <p:spPr bwMode="auto">
          <a:xfrm>
            <a:off x="0" y="9720755"/>
            <a:ext cx="3077321" cy="512222"/>
          </a:xfrm>
          <a:prstGeom prst="rect">
            <a:avLst/>
          </a:prstGeom>
          <a:noFill/>
          <a:ln w="9525">
            <a:noFill/>
            <a:miter lim="800000"/>
            <a:headEnd/>
            <a:tailEnd/>
          </a:ln>
        </p:spPr>
        <p:txBody>
          <a:bodyPr vert="horz" wrap="square" lIns="96503" tIns="48252" rIns="96503" bIns="48252" numCol="1" anchor="b" anchorCtr="0" compatLnSpc="1">
            <a:prstTxWarp prst="textNoShape">
              <a:avLst/>
            </a:prstTxWarp>
          </a:bodyPr>
          <a:lstStyle>
            <a:lvl1pPr defTabSz="964855">
              <a:defRPr sz="1300">
                <a:latin typeface="Arial" pitchFamily="34" charset="0"/>
              </a:defRPr>
            </a:lvl1pPr>
          </a:lstStyle>
          <a:p>
            <a:pPr>
              <a:defRPr/>
            </a:pPr>
            <a:endParaRPr lang="de-CH"/>
          </a:p>
        </p:txBody>
      </p:sp>
      <p:sp>
        <p:nvSpPr>
          <p:cNvPr id="56325" name="Foliennummernplatzhalter 56324"/>
          <p:cNvSpPr>
            <a:spLocks noGrp="1" noChangeArrowheads="1"/>
          </p:cNvSpPr>
          <p:nvPr>
            <p:ph type="sldNum" sz="quarter" idx="3"/>
          </p:nvPr>
        </p:nvSpPr>
        <p:spPr bwMode="auto">
          <a:xfrm>
            <a:off x="4020290" y="9720755"/>
            <a:ext cx="3077320" cy="512222"/>
          </a:xfrm>
          <a:prstGeom prst="rect">
            <a:avLst/>
          </a:prstGeom>
          <a:noFill/>
          <a:ln w="9525">
            <a:noFill/>
            <a:miter lim="800000"/>
            <a:headEnd/>
            <a:tailEnd/>
          </a:ln>
        </p:spPr>
        <p:txBody>
          <a:bodyPr vert="horz" wrap="square" lIns="96503" tIns="48252" rIns="96503" bIns="48252" numCol="1" anchor="b" anchorCtr="0" compatLnSpc="1">
            <a:prstTxWarp prst="textNoShape">
              <a:avLst/>
            </a:prstTxWarp>
          </a:bodyPr>
          <a:lstStyle>
            <a:lvl1pPr algn="r" defTabSz="964855">
              <a:defRPr sz="1300">
                <a:latin typeface="Arial" pitchFamily="34" charset="0"/>
              </a:defRPr>
            </a:lvl1pPr>
          </a:lstStyle>
          <a:p>
            <a:pPr>
              <a:defRPr/>
            </a:pPr>
            <a:fld id="{174A0944-EA4B-4CAD-B633-F5E3A313FB9E}" type="slidenum">
              <a:rPr lang="de-CH"/>
              <a:pPr>
                <a:defRPr/>
              </a:pPr>
              <a:t>‹Nr.›</a:t>
            </a:fld>
            <a:endParaRPr lang="de-CH"/>
          </a:p>
        </p:txBody>
      </p:sp>
    </p:spTree>
    <p:extLst>
      <p:ext uri="{BB962C8B-B14F-4D97-AF65-F5344CB8AC3E}">
        <p14:creationId xmlns:p14="http://schemas.microsoft.com/office/powerpoint/2010/main" val="346307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Kopfzeilenplatzhalter 13313"/>
          <p:cNvSpPr>
            <a:spLocks noGrp="1" noChangeArrowheads="1"/>
          </p:cNvSpPr>
          <p:nvPr>
            <p:ph type="hdr" sz="quarter"/>
          </p:nvPr>
        </p:nvSpPr>
        <p:spPr bwMode="auto">
          <a:xfrm>
            <a:off x="0" y="0"/>
            <a:ext cx="3077321" cy="512222"/>
          </a:xfrm>
          <a:prstGeom prst="rect">
            <a:avLst/>
          </a:prstGeom>
          <a:noFill/>
          <a:ln w="9525">
            <a:noFill/>
            <a:miter lim="800000"/>
            <a:headEnd/>
            <a:tailEnd/>
          </a:ln>
        </p:spPr>
        <p:txBody>
          <a:bodyPr vert="horz" wrap="square" lIns="96503" tIns="48252" rIns="96503" bIns="48252" numCol="1" anchor="t" anchorCtr="0" compatLnSpc="1">
            <a:prstTxWarp prst="textNoShape">
              <a:avLst/>
            </a:prstTxWarp>
          </a:bodyPr>
          <a:lstStyle>
            <a:lvl1pPr defTabSz="964855">
              <a:defRPr sz="1300">
                <a:latin typeface="Arial" pitchFamily="34" charset="0"/>
              </a:defRPr>
            </a:lvl1pPr>
          </a:lstStyle>
          <a:p>
            <a:pPr>
              <a:defRPr/>
            </a:pPr>
            <a:endParaRPr lang="de-CH"/>
          </a:p>
        </p:txBody>
      </p:sp>
      <p:sp>
        <p:nvSpPr>
          <p:cNvPr id="13315" name="Datumsplatzhalter 13314"/>
          <p:cNvSpPr>
            <a:spLocks noGrp="1" noChangeArrowheads="1"/>
          </p:cNvSpPr>
          <p:nvPr>
            <p:ph type="dt" idx="1"/>
          </p:nvPr>
        </p:nvSpPr>
        <p:spPr bwMode="auto">
          <a:xfrm>
            <a:off x="4020290" y="0"/>
            <a:ext cx="3077320" cy="512222"/>
          </a:xfrm>
          <a:prstGeom prst="rect">
            <a:avLst/>
          </a:prstGeom>
          <a:noFill/>
          <a:ln w="9525">
            <a:noFill/>
            <a:miter lim="800000"/>
            <a:headEnd/>
            <a:tailEnd/>
          </a:ln>
        </p:spPr>
        <p:txBody>
          <a:bodyPr vert="horz" wrap="square" lIns="96503" tIns="48252" rIns="96503" bIns="48252" numCol="1" anchor="t" anchorCtr="0" compatLnSpc="1">
            <a:prstTxWarp prst="textNoShape">
              <a:avLst/>
            </a:prstTxWarp>
          </a:bodyPr>
          <a:lstStyle>
            <a:lvl1pPr algn="r" defTabSz="964855">
              <a:defRPr sz="1300">
                <a:latin typeface="Arial" pitchFamily="34" charset="0"/>
              </a:defRPr>
            </a:lvl1pPr>
          </a:lstStyle>
          <a:p>
            <a:pPr>
              <a:defRPr/>
            </a:pPr>
            <a:endParaRPr lang="de-CH"/>
          </a:p>
        </p:txBody>
      </p:sp>
      <p:sp>
        <p:nvSpPr>
          <p:cNvPr id="182276" name="Rechteck 13315"/>
          <p:cNvSpPr>
            <a:spLocks noGrp="1" noRot="1" noChangeAspect="1" noChangeArrowheads="1" noTextEdit="1"/>
          </p:cNvSpPr>
          <p:nvPr>
            <p:ph type="sldImg" idx="2"/>
          </p:nvPr>
        </p:nvSpPr>
        <p:spPr bwMode="auto">
          <a:xfrm>
            <a:off x="990600" y="766763"/>
            <a:ext cx="5119688" cy="3840162"/>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Notizenplatzhalter 10244"/>
          <p:cNvSpPr>
            <a:spLocks noGrp="1" noChangeArrowheads="1"/>
          </p:cNvSpPr>
          <p:nvPr>
            <p:ph type="body" sz="quarter" idx="3"/>
          </p:nvPr>
        </p:nvSpPr>
        <p:spPr bwMode="auto">
          <a:xfrm>
            <a:off x="709761" y="4862015"/>
            <a:ext cx="5679778" cy="4605085"/>
          </a:xfrm>
          <a:prstGeom prst="rect">
            <a:avLst/>
          </a:prstGeom>
          <a:noFill/>
          <a:ln w="9525">
            <a:noFill/>
            <a:miter lim="800000"/>
            <a:headEnd/>
            <a:tailEnd/>
          </a:ln>
        </p:spPr>
        <p:txBody>
          <a:bodyPr vert="horz" wrap="square" lIns="96503" tIns="48252" rIns="96503" bIns="48252" numCol="1" anchor="t" anchorCtr="0" compatLnSpc="1">
            <a:prstTxWarp prst="textNoShape">
              <a:avLst/>
            </a:prstTxWarp>
          </a:bodyPr>
          <a:lstStyle/>
          <a:p>
            <a:pPr lvl="0"/>
            <a:r>
              <a:rPr lang="de-CH" noProof="0"/>
              <a:t>Textmasterformate durch Klicken bearbeiten</a:t>
            </a:r>
            <a:endParaRPr lang="de-DE" noProof="0"/>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3318" name="Fußzeilenplatzhalter 13317"/>
          <p:cNvSpPr>
            <a:spLocks noGrp="1" noChangeArrowheads="1"/>
          </p:cNvSpPr>
          <p:nvPr>
            <p:ph type="ftr" sz="quarter" idx="4"/>
          </p:nvPr>
        </p:nvSpPr>
        <p:spPr bwMode="auto">
          <a:xfrm>
            <a:off x="0" y="9720755"/>
            <a:ext cx="3077321" cy="512222"/>
          </a:xfrm>
          <a:prstGeom prst="rect">
            <a:avLst/>
          </a:prstGeom>
          <a:noFill/>
          <a:ln w="9525">
            <a:noFill/>
            <a:miter lim="800000"/>
            <a:headEnd/>
            <a:tailEnd/>
          </a:ln>
        </p:spPr>
        <p:txBody>
          <a:bodyPr vert="horz" wrap="square" lIns="96503" tIns="48252" rIns="96503" bIns="48252" numCol="1" anchor="b" anchorCtr="0" compatLnSpc="1">
            <a:prstTxWarp prst="textNoShape">
              <a:avLst/>
            </a:prstTxWarp>
          </a:bodyPr>
          <a:lstStyle>
            <a:lvl1pPr defTabSz="964855">
              <a:defRPr sz="1300">
                <a:latin typeface="Arial" pitchFamily="34" charset="0"/>
              </a:defRPr>
            </a:lvl1pPr>
          </a:lstStyle>
          <a:p>
            <a:pPr>
              <a:defRPr/>
            </a:pPr>
            <a:endParaRPr lang="de-CH"/>
          </a:p>
        </p:txBody>
      </p:sp>
      <p:sp>
        <p:nvSpPr>
          <p:cNvPr id="10247" name="Foliennummernplatzhalter 10246"/>
          <p:cNvSpPr>
            <a:spLocks noGrp="1" noChangeArrowheads="1"/>
          </p:cNvSpPr>
          <p:nvPr>
            <p:ph type="sldNum" sz="quarter" idx="5"/>
          </p:nvPr>
        </p:nvSpPr>
        <p:spPr bwMode="auto">
          <a:xfrm>
            <a:off x="4020290" y="9720755"/>
            <a:ext cx="3077320" cy="512222"/>
          </a:xfrm>
          <a:prstGeom prst="rect">
            <a:avLst/>
          </a:prstGeom>
          <a:noFill/>
          <a:ln w="9525">
            <a:noFill/>
            <a:miter lim="800000"/>
            <a:headEnd/>
            <a:tailEnd/>
          </a:ln>
        </p:spPr>
        <p:txBody>
          <a:bodyPr vert="horz" wrap="square" lIns="96503" tIns="48252" rIns="96503" bIns="48252" numCol="1" anchor="b" anchorCtr="0" compatLnSpc="1">
            <a:prstTxWarp prst="textNoShape">
              <a:avLst/>
            </a:prstTxWarp>
          </a:bodyPr>
          <a:lstStyle>
            <a:lvl1pPr algn="r" defTabSz="964855">
              <a:defRPr sz="1300">
                <a:latin typeface="Arial" pitchFamily="34" charset="0"/>
              </a:defRPr>
            </a:lvl1pPr>
          </a:lstStyle>
          <a:p>
            <a:pPr>
              <a:defRPr/>
            </a:pPr>
            <a:fld id="{D2C144CC-F59C-4CE4-B922-AC6CF76D1C5B}" type="slidenum">
              <a:rPr lang="de-CH"/>
              <a:pPr>
                <a:defRPr/>
              </a:pPr>
              <a:t>‹Nr.›</a:t>
            </a:fld>
            <a:endParaRPr lang="de-CH"/>
          </a:p>
        </p:txBody>
      </p:sp>
    </p:spTree>
    <p:extLst>
      <p:ext uri="{BB962C8B-B14F-4D97-AF65-F5344CB8AC3E}">
        <p14:creationId xmlns:p14="http://schemas.microsoft.com/office/powerpoint/2010/main" val="2530045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utiger 55 Roman"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utiger 55 Roman"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utiger 55 Roman"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utiger 55 Roman"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utiger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hteck 14336"/>
          <p:cNvSpPr>
            <a:spLocks noGrp="1" noRot="1" noChangeAspect="1" noTextEdit="1"/>
          </p:cNvSpPr>
          <p:nvPr>
            <p:ph type="sldImg"/>
          </p:nvPr>
        </p:nvSpPr>
        <p:spPr>
          <a:noFill/>
          <a:ln cap="flat">
            <a:headEnd type="none" w="med" len="med"/>
            <a:tailEnd type="none" w="med" len="med"/>
          </a:ln>
        </p:spPr>
      </p:sp>
      <p:sp>
        <p:nvSpPr>
          <p:cNvPr id="315395" name="Rechteck 1433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1539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B9730A05-3491-4E52-9EB7-E8A5E0C5F662}" type="slidenum">
              <a:rPr lang="de-CH" altLang="de-DE" smtClean="0"/>
              <a:pPr eaLnBrk="1" hangingPunct="1"/>
              <a:t>1</a:t>
            </a:fld>
            <a:endParaRPr lang="de-CH"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hteck 17408"/>
          <p:cNvSpPr>
            <a:spLocks noGrp="1" noRot="1" noChangeAspect="1" noTextEdit="1"/>
          </p:cNvSpPr>
          <p:nvPr>
            <p:ph type="sldImg"/>
          </p:nvPr>
        </p:nvSpPr>
        <p:spPr>
          <a:noFill/>
          <a:ln cap="flat">
            <a:headEnd type="none" w="med" len="med"/>
            <a:tailEnd type="none" w="med" len="med"/>
          </a:ln>
        </p:spPr>
      </p:sp>
      <p:sp>
        <p:nvSpPr>
          <p:cNvPr id="32461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461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E6E6364B-4465-4F92-9F34-3BA8A17671D0}" type="slidenum">
              <a:rPr lang="de-CH" altLang="de-DE" smtClean="0"/>
              <a:pPr eaLnBrk="1" hangingPunct="1"/>
              <a:t>10</a:t>
            </a:fld>
            <a:endParaRPr lang="de-CH" alt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hteck 17408"/>
          <p:cNvSpPr>
            <a:spLocks noGrp="1" noRot="1" noChangeAspect="1" noTextEdit="1"/>
          </p:cNvSpPr>
          <p:nvPr>
            <p:ph type="sldImg"/>
          </p:nvPr>
        </p:nvSpPr>
        <p:spPr>
          <a:noFill/>
          <a:ln cap="flat">
            <a:headEnd type="none" w="med" len="med"/>
            <a:tailEnd type="none" w="med" len="med"/>
          </a:ln>
        </p:spPr>
      </p:sp>
      <p:sp>
        <p:nvSpPr>
          <p:cNvPr id="32563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563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2D78E899-9EBC-427E-A6B8-80535B783AC8}" type="slidenum">
              <a:rPr lang="de-CH" altLang="de-DE" smtClean="0"/>
              <a:pPr eaLnBrk="1" hangingPunct="1"/>
              <a:t>11</a:t>
            </a:fld>
            <a:endParaRPr lang="de-CH" alt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hteck 17408"/>
          <p:cNvSpPr>
            <a:spLocks noGrp="1" noRot="1" noChangeAspect="1" noTextEdit="1"/>
          </p:cNvSpPr>
          <p:nvPr>
            <p:ph type="sldImg"/>
          </p:nvPr>
        </p:nvSpPr>
        <p:spPr>
          <a:noFill/>
          <a:ln cap="flat">
            <a:headEnd type="none" w="med" len="med"/>
            <a:tailEnd type="none" w="med" len="med"/>
          </a:ln>
        </p:spPr>
      </p:sp>
      <p:sp>
        <p:nvSpPr>
          <p:cNvPr id="32665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666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37B4F9F3-BEB7-418D-8979-605EEA1E1A70}" type="slidenum">
              <a:rPr lang="de-CH" altLang="de-DE" smtClean="0"/>
              <a:pPr eaLnBrk="1" hangingPunct="1"/>
              <a:t>12</a:t>
            </a:fld>
            <a:endParaRPr lang="de-CH" alt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hteck 17408"/>
          <p:cNvSpPr>
            <a:spLocks noGrp="1" noRot="1" noChangeAspect="1" noTextEdit="1"/>
          </p:cNvSpPr>
          <p:nvPr>
            <p:ph type="sldImg"/>
          </p:nvPr>
        </p:nvSpPr>
        <p:spPr>
          <a:noFill/>
          <a:ln cap="flat">
            <a:headEnd type="none" w="med" len="med"/>
            <a:tailEnd type="none" w="med" len="med"/>
          </a:ln>
        </p:spPr>
      </p:sp>
      <p:sp>
        <p:nvSpPr>
          <p:cNvPr id="32768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768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E90688B0-00FD-46AE-849E-E479B3283B38}" type="slidenum">
              <a:rPr lang="de-CH" altLang="de-DE" smtClean="0"/>
              <a:pPr eaLnBrk="1" hangingPunct="1"/>
              <a:t>13</a:t>
            </a:fld>
            <a:endParaRPr lang="de-CH" alt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hteck 17408"/>
          <p:cNvSpPr>
            <a:spLocks noGrp="1" noRot="1" noChangeAspect="1" noTextEdit="1"/>
          </p:cNvSpPr>
          <p:nvPr>
            <p:ph type="sldImg"/>
          </p:nvPr>
        </p:nvSpPr>
        <p:spPr>
          <a:noFill/>
          <a:ln cap="flat">
            <a:headEnd type="none" w="med" len="med"/>
            <a:tailEnd type="none" w="med" len="med"/>
          </a:ln>
        </p:spPr>
      </p:sp>
      <p:sp>
        <p:nvSpPr>
          <p:cNvPr id="32870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870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D4EDD375-76D6-48EF-8D63-2EC8BFBDEE89}" type="slidenum">
              <a:rPr lang="de-CH" altLang="de-DE" smtClean="0"/>
              <a:pPr eaLnBrk="1" hangingPunct="1"/>
              <a:t>14</a:t>
            </a:fld>
            <a:endParaRPr lang="de-CH" alt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hteck 17408"/>
          <p:cNvSpPr>
            <a:spLocks noGrp="1" noRot="1" noChangeAspect="1" noTextEdit="1"/>
          </p:cNvSpPr>
          <p:nvPr>
            <p:ph type="sldImg"/>
          </p:nvPr>
        </p:nvSpPr>
        <p:spPr>
          <a:noFill/>
          <a:ln cap="flat">
            <a:headEnd type="none" w="med" len="med"/>
            <a:tailEnd type="none" w="med" len="med"/>
          </a:ln>
        </p:spPr>
      </p:sp>
      <p:sp>
        <p:nvSpPr>
          <p:cNvPr id="32973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973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0052BDBB-6255-4D82-B7C8-88AD72537D78}" type="slidenum">
              <a:rPr lang="de-CH" altLang="de-DE" smtClean="0"/>
              <a:pPr eaLnBrk="1" hangingPunct="1"/>
              <a:t>15</a:t>
            </a:fld>
            <a:endParaRPr lang="de-CH" alt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hteck 17408"/>
          <p:cNvSpPr>
            <a:spLocks noGrp="1" noRot="1" noChangeAspect="1" noTextEdit="1"/>
          </p:cNvSpPr>
          <p:nvPr>
            <p:ph type="sldImg"/>
          </p:nvPr>
        </p:nvSpPr>
        <p:spPr>
          <a:noFill/>
          <a:ln cap="flat">
            <a:headEnd type="none" w="med" len="med"/>
            <a:tailEnd type="none" w="med" len="med"/>
          </a:ln>
        </p:spPr>
      </p:sp>
      <p:sp>
        <p:nvSpPr>
          <p:cNvPr id="33075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075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B01942D7-15F9-4619-A631-FE4F55AC1CC3}" type="slidenum">
              <a:rPr lang="de-CH" altLang="de-DE" smtClean="0"/>
              <a:pPr eaLnBrk="1" hangingPunct="1"/>
              <a:t>16</a:t>
            </a:fld>
            <a:endParaRPr lang="de-CH" alt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hteck 17408"/>
          <p:cNvSpPr>
            <a:spLocks noGrp="1" noRot="1" noChangeAspect="1" noTextEdit="1"/>
          </p:cNvSpPr>
          <p:nvPr>
            <p:ph type="sldImg"/>
          </p:nvPr>
        </p:nvSpPr>
        <p:spPr>
          <a:noFill/>
          <a:ln cap="flat">
            <a:headEnd type="none" w="med" len="med"/>
            <a:tailEnd type="none" w="med" len="med"/>
          </a:ln>
        </p:spPr>
      </p:sp>
      <p:sp>
        <p:nvSpPr>
          <p:cNvPr id="33177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178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64FCFB33-F110-4DFE-BD65-187E55F50AB3}" type="slidenum">
              <a:rPr lang="de-CH" altLang="de-DE" smtClean="0"/>
              <a:pPr eaLnBrk="1" hangingPunct="1"/>
              <a:t>17</a:t>
            </a:fld>
            <a:endParaRPr lang="de-CH" alt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hteck 17408"/>
          <p:cNvSpPr>
            <a:spLocks noGrp="1" noRot="1" noChangeAspect="1" noTextEdit="1"/>
          </p:cNvSpPr>
          <p:nvPr>
            <p:ph type="sldImg"/>
          </p:nvPr>
        </p:nvSpPr>
        <p:spPr>
          <a:noFill/>
          <a:ln cap="flat">
            <a:headEnd type="none" w="med" len="med"/>
            <a:tailEnd type="none" w="med" len="med"/>
          </a:ln>
        </p:spPr>
      </p:sp>
      <p:sp>
        <p:nvSpPr>
          <p:cNvPr id="33280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280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AEDE3285-A75A-45C8-B7CE-AF65C2AA22D1}" type="slidenum">
              <a:rPr lang="de-CH" altLang="de-DE" smtClean="0"/>
              <a:pPr eaLnBrk="1" hangingPunct="1"/>
              <a:t>18</a:t>
            </a:fld>
            <a:endParaRPr lang="de-CH" alt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hteck 17408"/>
          <p:cNvSpPr>
            <a:spLocks noGrp="1" noRot="1" noChangeAspect="1" noTextEdit="1"/>
          </p:cNvSpPr>
          <p:nvPr>
            <p:ph type="sldImg"/>
          </p:nvPr>
        </p:nvSpPr>
        <p:spPr>
          <a:noFill/>
          <a:ln cap="flat">
            <a:headEnd type="none" w="med" len="med"/>
            <a:tailEnd type="none" w="med" len="med"/>
          </a:ln>
        </p:spPr>
      </p:sp>
      <p:sp>
        <p:nvSpPr>
          <p:cNvPr id="33382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382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29F14EAD-EEF1-4CFA-A2F7-88E758C23852}" type="slidenum">
              <a:rPr lang="de-CH" altLang="de-DE" smtClean="0"/>
              <a:pPr eaLnBrk="1" hangingPunct="1"/>
              <a:t>19</a:t>
            </a:fld>
            <a:endParaRPr lang="de-CH" alt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hteck 15360"/>
          <p:cNvSpPr>
            <a:spLocks noGrp="1" noRot="1" noChangeAspect="1" noTextEdit="1"/>
          </p:cNvSpPr>
          <p:nvPr>
            <p:ph type="sldImg"/>
          </p:nvPr>
        </p:nvSpPr>
        <p:spPr>
          <a:noFill/>
          <a:ln cap="flat">
            <a:headEnd type="none" w="med" len="med"/>
            <a:tailEnd type="none" w="med" len="med"/>
          </a:ln>
        </p:spPr>
      </p:sp>
      <p:sp>
        <p:nvSpPr>
          <p:cNvPr id="316419" name="Rechteck 1536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1642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9CA23A1F-28DB-4776-9E98-06B1773AF34C}" type="slidenum">
              <a:rPr lang="de-CH" altLang="de-DE" smtClean="0"/>
              <a:pPr eaLnBrk="1" hangingPunct="1"/>
              <a:t>2</a:t>
            </a:fld>
            <a:endParaRPr lang="de-CH"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hteck 17408"/>
          <p:cNvSpPr>
            <a:spLocks noGrp="1" noRot="1" noChangeAspect="1" noTextEdit="1"/>
          </p:cNvSpPr>
          <p:nvPr>
            <p:ph type="sldImg"/>
          </p:nvPr>
        </p:nvSpPr>
        <p:spPr>
          <a:noFill/>
          <a:ln cap="flat">
            <a:headEnd type="none" w="med" len="med"/>
            <a:tailEnd type="none" w="med" len="med"/>
          </a:ln>
        </p:spPr>
      </p:sp>
      <p:sp>
        <p:nvSpPr>
          <p:cNvPr id="33485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485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03CE26CC-5EE0-46C6-9BB8-37DE1232EB49}" type="slidenum">
              <a:rPr lang="de-CH" altLang="de-DE" smtClean="0"/>
              <a:pPr eaLnBrk="1" hangingPunct="1"/>
              <a:t>20</a:t>
            </a:fld>
            <a:endParaRPr lang="de-CH" alt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hteck 17408"/>
          <p:cNvSpPr>
            <a:spLocks noGrp="1" noRot="1" noChangeAspect="1" noTextEdit="1"/>
          </p:cNvSpPr>
          <p:nvPr>
            <p:ph type="sldImg"/>
          </p:nvPr>
        </p:nvSpPr>
        <p:spPr>
          <a:noFill/>
          <a:ln cap="flat">
            <a:headEnd type="none" w="med" len="med"/>
            <a:tailEnd type="none" w="med" len="med"/>
          </a:ln>
        </p:spPr>
      </p:sp>
      <p:sp>
        <p:nvSpPr>
          <p:cNvPr id="33587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587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A4E9F94F-14E0-47E8-878C-A49DE5E98F36}" type="slidenum">
              <a:rPr lang="de-CH" altLang="de-DE" smtClean="0"/>
              <a:pPr eaLnBrk="1" hangingPunct="1"/>
              <a:t>21</a:t>
            </a:fld>
            <a:endParaRPr lang="de-CH" alt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hteck 17408"/>
          <p:cNvSpPr>
            <a:spLocks noGrp="1" noRot="1" noChangeAspect="1" noTextEdit="1"/>
          </p:cNvSpPr>
          <p:nvPr>
            <p:ph type="sldImg"/>
          </p:nvPr>
        </p:nvSpPr>
        <p:spPr>
          <a:noFill/>
          <a:ln cap="flat">
            <a:headEnd type="none" w="med" len="med"/>
            <a:tailEnd type="none" w="med" len="med"/>
          </a:ln>
        </p:spPr>
      </p:sp>
      <p:sp>
        <p:nvSpPr>
          <p:cNvPr id="33689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690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B9C1292B-E4D4-4677-9776-DEF957FEC846}" type="slidenum">
              <a:rPr lang="de-CH" altLang="de-DE" smtClean="0"/>
              <a:pPr eaLnBrk="1" hangingPunct="1"/>
              <a:t>22</a:t>
            </a:fld>
            <a:endParaRPr lang="de-CH" alt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hteck 17408"/>
          <p:cNvSpPr>
            <a:spLocks noGrp="1" noRot="1" noChangeAspect="1" noTextEdit="1"/>
          </p:cNvSpPr>
          <p:nvPr>
            <p:ph type="sldImg"/>
          </p:nvPr>
        </p:nvSpPr>
        <p:spPr>
          <a:noFill/>
          <a:ln cap="flat">
            <a:headEnd type="none" w="med" len="med"/>
            <a:tailEnd type="none" w="med" len="med"/>
          </a:ln>
        </p:spPr>
      </p:sp>
      <p:sp>
        <p:nvSpPr>
          <p:cNvPr id="33792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792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3CD5659E-EAF3-4F12-A697-BF64EDAFFA40}" type="slidenum">
              <a:rPr lang="de-CH" altLang="de-DE" smtClean="0"/>
              <a:pPr eaLnBrk="1" hangingPunct="1"/>
              <a:t>23</a:t>
            </a:fld>
            <a:endParaRPr lang="de-CH" alt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hteck 17408"/>
          <p:cNvSpPr>
            <a:spLocks noGrp="1" noRot="1" noChangeAspect="1" noTextEdit="1"/>
          </p:cNvSpPr>
          <p:nvPr>
            <p:ph type="sldImg"/>
          </p:nvPr>
        </p:nvSpPr>
        <p:spPr>
          <a:noFill/>
          <a:ln cap="flat">
            <a:headEnd type="none" w="med" len="med"/>
            <a:tailEnd type="none" w="med" len="med"/>
          </a:ln>
        </p:spPr>
      </p:sp>
      <p:sp>
        <p:nvSpPr>
          <p:cNvPr id="33894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894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20C7ADCB-8769-4430-BFE2-004A67557E75}" type="slidenum">
              <a:rPr lang="de-CH" altLang="de-DE" smtClean="0"/>
              <a:pPr eaLnBrk="1" hangingPunct="1"/>
              <a:t>24</a:t>
            </a:fld>
            <a:endParaRPr lang="de-CH" alt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hteck 17408"/>
          <p:cNvSpPr>
            <a:spLocks noGrp="1" noRot="1" noChangeAspect="1" noTextEdit="1"/>
          </p:cNvSpPr>
          <p:nvPr>
            <p:ph type="sldImg"/>
          </p:nvPr>
        </p:nvSpPr>
        <p:spPr>
          <a:noFill/>
          <a:ln cap="flat">
            <a:headEnd type="none" w="med" len="med"/>
            <a:tailEnd type="none" w="med" len="med"/>
          </a:ln>
        </p:spPr>
      </p:sp>
      <p:sp>
        <p:nvSpPr>
          <p:cNvPr id="33997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3997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8A6783F0-E073-4EC2-BCEF-A9210730992E}" type="slidenum">
              <a:rPr lang="de-CH" altLang="de-DE" smtClean="0"/>
              <a:pPr eaLnBrk="1" hangingPunct="1"/>
              <a:t>25</a:t>
            </a:fld>
            <a:endParaRPr lang="de-CH" alt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hteck 17408"/>
          <p:cNvSpPr>
            <a:spLocks noGrp="1" noRot="1" noChangeAspect="1" noTextEdit="1"/>
          </p:cNvSpPr>
          <p:nvPr>
            <p:ph type="sldImg"/>
          </p:nvPr>
        </p:nvSpPr>
        <p:spPr>
          <a:noFill/>
          <a:ln cap="flat">
            <a:headEnd type="none" w="med" len="med"/>
            <a:tailEnd type="none" w="med" len="med"/>
          </a:ln>
        </p:spPr>
      </p:sp>
      <p:sp>
        <p:nvSpPr>
          <p:cNvPr id="34099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099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59299D88-0738-471C-9A33-5B0795CC7EF6}" type="slidenum">
              <a:rPr lang="de-CH" altLang="de-DE" smtClean="0"/>
              <a:pPr eaLnBrk="1" hangingPunct="1"/>
              <a:t>26</a:t>
            </a:fld>
            <a:endParaRPr lang="de-CH" alt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hteck 17408"/>
          <p:cNvSpPr>
            <a:spLocks noGrp="1" noRot="1" noChangeAspect="1" noTextEdit="1"/>
          </p:cNvSpPr>
          <p:nvPr>
            <p:ph type="sldImg"/>
          </p:nvPr>
        </p:nvSpPr>
        <p:spPr>
          <a:noFill/>
          <a:ln cap="flat">
            <a:headEnd type="none" w="med" len="med"/>
            <a:tailEnd type="none" w="med" len="med"/>
          </a:ln>
        </p:spPr>
      </p:sp>
      <p:sp>
        <p:nvSpPr>
          <p:cNvPr id="34201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202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FCD93792-FC8D-43E6-99A2-1529D52123F4}" type="slidenum">
              <a:rPr lang="de-CH" altLang="de-DE" smtClean="0"/>
              <a:pPr eaLnBrk="1" hangingPunct="1"/>
              <a:t>27</a:t>
            </a:fld>
            <a:endParaRPr lang="de-CH" alt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hteck 17408"/>
          <p:cNvSpPr>
            <a:spLocks noGrp="1" noRot="1" noChangeAspect="1" noTextEdit="1"/>
          </p:cNvSpPr>
          <p:nvPr>
            <p:ph type="sldImg"/>
          </p:nvPr>
        </p:nvSpPr>
        <p:spPr>
          <a:noFill/>
          <a:ln cap="flat">
            <a:headEnd type="none" w="med" len="med"/>
            <a:tailEnd type="none" w="med" len="med"/>
          </a:ln>
        </p:spPr>
      </p:sp>
      <p:sp>
        <p:nvSpPr>
          <p:cNvPr id="34304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304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F028A5D3-3FEA-4FC6-83DA-B0C5A29C4A30}" type="slidenum">
              <a:rPr lang="de-CH" altLang="de-DE" smtClean="0"/>
              <a:pPr eaLnBrk="1" hangingPunct="1"/>
              <a:t>28</a:t>
            </a:fld>
            <a:endParaRPr lang="de-CH" alt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hteck 17408"/>
          <p:cNvSpPr>
            <a:spLocks noGrp="1" noRot="1" noChangeAspect="1" noTextEdit="1"/>
          </p:cNvSpPr>
          <p:nvPr>
            <p:ph type="sldImg"/>
          </p:nvPr>
        </p:nvSpPr>
        <p:spPr>
          <a:noFill/>
          <a:ln cap="flat">
            <a:headEnd type="none" w="med" len="med"/>
            <a:tailEnd type="none" w="med" len="med"/>
          </a:ln>
        </p:spPr>
      </p:sp>
      <p:sp>
        <p:nvSpPr>
          <p:cNvPr id="34406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406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3C2CD85C-6585-499A-BF92-247C7CA348D3}" type="slidenum">
              <a:rPr lang="de-CH" altLang="de-DE" smtClean="0"/>
              <a:pPr eaLnBrk="1" hangingPunct="1"/>
              <a:t>29</a:t>
            </a:fld>
            <a:endParaRPr lang="de-CH"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hteck 17408"/>
          <p:cNvSpPr>
            <a:spLocks noGrp="1" noRot="1" noChangeAspect="1" noTextEdit="1"/>
          </p:cNvSpPr>
          <p:nvPr>
            <p:ph type="sldImg"/>
          </p:nvPr>
        </p:nvSpPr>
        <p:spPr>
          <a:noFill/>
          <a:ln cap="flat">
            <a:headEnd type="none" w="med" len="med"/>
            <a:tailEnd type="none" w="med" len="med"/>
          </a:ln>
        </p:spPr>
      </p:sp>
      <p:sp>
        <p:nvSpPr>
          <p:cNvPr id="31744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1744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21B8C69E-DA3B-4F8B-9044-DC0204E3081C}" type="slidenum">
              <a:rPr lang="de-CH" altLang="de-DE" smtClean="0"/>
              <a:pPr eaLnBrk="1" hangingPunct="1"/>
              <a:t>3</a:t>
            </a:fld>
            <a:endParaRPr lang="de-CH" alt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hteck 17408"/>
          <p:cNvSpPr>
            <a:spLocks noGrp="1" noRot="1" noChangeAspect="1" noTextEdit="1"/>
          </p:cNvSpPr>
          <p:nvPr>
            <p:ph type="sldImg"/>
          </p:nvPr>
        </p:nvSpPr>
        <p:spPr>
          <a:noFill/>
          <a:ln cap="flat">
            <a:headEnd type="none" w="med" len="med"/>
            <a:tailEnd type="none" w="med" len="med"/>
          </a:ln>
        </p:spPr>
      </p:sp>
      <p:sp>
        <p:nvSpPr>
          <p:cNvPr id="34509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509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090AC789-5A36-4B73-9C12-288E282D63E4}" type="slidenum">
              <a:rPr lang="de-CH" altLang="de-DE" smtClean="0"/>
              <a:pPr eaLnBrk="1" hangingPunct="1"/>
              <a:t>30</a:t>
            </a:fld>
            <a:endParaRPr lang="de-CH" alt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hteck 14336"/>
          <p:cNvSpPr>
            <a:spLocks noGrp="1" noRot="1" noChangeAspect="1" noTextEdit="1"/>
          </p:cNvSpPr>
          <p:nvPr>
            <p:ph type="sldImg"/>
          </p:nvPr>
        </p:nvSpPr>
        <p:spPr>
          <a:noFill/>
          <a:ln cap="flat">
            <a:headEnd type="none" w="med" len="med"/>
            <a:tailEnd type="none" w="med" len="med"/>
          </a:ln>
        </p:spPr>
      </p:sp>
      <p:sp>
        <p:nvSpPr>
          <p:cNvPr id="346115" name="Rechteck 1433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611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71DF0097-E972-4096-A3A7-2BF76F1B42CB}" type="slidenum">
              <a:rPr lang="de-CH" altLang="de-DE" smtClean="0"/>
              <a:pPr eaLnBrk="1" hangingPunct="1"/>
              <a:t>31</a:t>
            </a:fld>
            <a:endParaRPr lang="de-CH" alt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hteck 17408"/>
          <p:cNvSpPr>
            <a:spLocks noGrp="1" noRot="1" noChangeAspect="1" noTextEdit="1"/>
          </p:cNvSpPr>
          <p:nvPr>
            <p:ph type="sldImg"/>
          </p:nvPr>
        </p:nvSpPr>
        <p:spPr>
          <a:noFill/>
          <a:ln cap="flat">
            <a:headEnd type="none" w="med" len="med"/>
            <a:tailEnd type="none" w="med" len="med"/>
          </a:ln>
        </p:spPr>
      </p:sp>
      <p:sp>
        <p:nvSpPr>
          <p:cNvPr id="34713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714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0B11B783-9DAA-4FC5-888B-9892F9AC498F}" type="slidenum">
              <a:rPr lang="de-CH" altLang="de-DE" smtClean="0"/>
              <a:pPr eaLnBrk="1" hangingPunct="1"/>
              <a:t>32</a:t>
            </a:fld>
            <a:endParaRPr lang="de-CH" alt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hteck 17408"/>
          <p:cNvSpPr>
            <a:spLocks noGrp="1" noRot="1" noChangeAspect="1" noTextEdit="1"/>
          </p:cNvSpPr>
          <p:nvPr>
            <p:ph type="sldImg"/>
          </p:nvPr>
        </p:nvSpPr>
        <p:spPr>
          <a:noFill/>
          <a:ln cap="flat">
            <a:headEnd type="none" w="med" len="med"/>
            <a:tailEnd type="none" w="med" len="med"/>
          </a:ln>
        </p:spPr>
      </p:sp>
      <p:sp>
        <p:nvSpPr>
          <p:cNvPr id="34816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816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C42A3618-D5DD-4C9E-8C69-F23E4FEB2272}" type="slidenum">
              <a:rPr lang="de-CH" altLang="de-DE" smtClean="0"/>
              <a:pPr eaLnBrk="1" hangingPunct="1"/>
              <a:t>33</a:t>
            </a:fld>
            <a:endParaRPr lang="de-CH" alt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hteck 17408"/>
          <p:cNvSpPr>
            <a:spLocks noGrp="1" noRot="1" noChangeAspect="1" noTextEdit="1"/>
          </p:cNvSpPr>
          <p:nvPr>
            <p:ph type="sldImg"/>
          </p:nvPr>
        </p:nvSpPr>
        <p:spPr>
          <a:noFill/>
          <a:ln cap="flat">
            <a:headEnd type="none" w="med" len="med"/>
            <a:tailEnd type="none" w="med" len="med"/>
          </a:ln>
        </p:spPr>
      </p:sp>
      <p:sp>
        <p:nvSpPr>
          <p:cNvPr id="34918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4918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A80EB0E6-75BF-4C09-B376-8B18A4A1A090}" type="slidenum">
              <a:rPr lang="de-CH" altLang="de-DE" smtClean="0"/>
              <a:pPr eaLnBrk="1" hangingPunct="1"/>
              <a:t>34</a:t>
            </a:fld>
            <a:endParaRPr lang="de-CH" alt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hteck 17408"/>
          <p:cNvSpPr>
            <a:spLocks noGrp="1" noRot="1" noChangeAspect="1" noTextEdit="1"/>
          </p:cNvSpPr>
          <p:nvPr>
            <p:ph type="sldImg"/>
          </p:nvPr>
        </p:nvSpPr>
        <p:spPr>
          <a:noFill/>
          <a:ln cap="flat">
            <a:headEnd type="none" w="med" len="med"/>
            <a:tailEnd type="none" w="med" len="med"/>
          </a:ln>
        </p:spPr>
      </p:sp>
      <p:sp>
        <p:nvSpPr>
          <p:cNvPr id="35021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021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98190C9B-0977-4EF6-9481-B2E99604C1D6}" type="slidenum">
              <a:rPr lang="de-CH" altLang="de-DE" smtClean="0"/>
              <a:pPr eaLnBrk="1" hangingPunct="1"/>
              <a:t>35</a:t>
            </a:fld>
            <a:endParaRPr lang="de-CH" alt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hteck 17408"/>
          <p:cNvSpPr>
            <a:spLocks noGrp="1" noRot="1" noChangeAspect="1" noTextEdit="1"/>
          </p:cNvSpPr>
          <p:nvPr>
            <p:ph type="sldImg"/>
          </p:nvPr>
        </p:nvSpPr>
        <p:spPr>
          <a:noFill/>
          <a:ln cap="flat">
            <a:headEnd type="none" w="med" len="med"/>
            <a:tailEnd type="none" w="med" len="med"/>
          </a:ln>
        </p:spPr>
      </p:sp>
      <p:sp>
        <p:nvSpPr>
          <p:cNvPr id="35123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123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8FA9ED22-45BE-4509-8EC5-85561DF1C7E3}" type="slidenum">
              <a:rPr lang="de-CH" altLang="de-DE" smtClean="0"/>
              <a:pPr eaLnBrk="1" hangingPunct="1"/>
              <a:t>36</a:t>
            </a:fld>
            <a:endParaRPr lang="de-CH" alt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hteck 17408"/>
          <p:cNvSpPr>
            <a:spLocks noGrp="1" noRot="1" noChangeAspect="1" noTextEdit="1"/>
          </p:cNvSpPr>
          <p:nvPr>
            <p:ph type="sldImg"/>
          </p:nvPr>
        </p:nvSpPr>
        <p:spPr>
          <a:noFill/>
          <a:ln cap="flat">
            <a:headEnd type="none" w="med" len="med"/>
            <a:tailEnd type="none" w="med" len="med"/>
          </a:ln>
        </p:spPr>
      </p:sp>
      <p:sp>
        <p:nvSpPr>
          <p:cNvPr id="35225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226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F5C97F5B-8601-45E8-BEEC-27295E481AE8}" type="slidenum">
              <a:rPr lang="de-CH" altLang="de-DE" smtClean="0"/>
              <a:pPr eaLnBrk="1" hangingPunct="1"/>
              <a:t>37</a:t>
            </a:fld>
            <a:endParaRPr lang="de-CH" alt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hteck 17408"/>
          <p:cNvSpPr>
            <a:spLocks noGrp="1" noRot="1" noChangeAspect="1" noTextEdit="1"/>
          </p:cNvSpPr>
          <p:nvPr>
            <p:ph type="sldImg"/>
          </p:nvPr>
        </p:nvSpPr>
        <p:spPr>
          <a:noFill/>
          <a:ln cap="flat">
            <a:headEnd type="none" w="med" len="med"/>
            <a:tailEnd type="none" w="med" len="med"/>
          </a:ln>
        </p:spPr>
      </p:sp>
      <p:sp>
        <p:nvSpPr>
          <p:cNvPr id="35328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328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8102C327-E753-41FC-8404-E41CC0F35342}" type="slidenum">
              <a:rPr lang="de-CH" altLang="de-DE" smtClean="0"/>
              <a:pPr eaLnBrk="1" hangingPunct="1"/>
              <a:t>38</a:t>
            </a:fld>
            <a:endParaRPr lang="de-CH" alt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hteck 17408"/>
          <p:cNvSpPr>
            <a:spLocks noGrp="1" noRot="1" noChangeAspect="1" noTextEdit="1"/>
          </p:cNvSpPr>
          <p:nvPr>
            <p:ph type="sldImg"/>
          </p:nvPr>
        </p:nvSpPr>
        <p:spPr>
          <a:noFill/>
          <a:ln cap="flat">
            <a:headEnd type="none" w="med" len="med"/>
            <a:tailEnd type="none" w="med" len="med"/>
          </a:ln>
        </p:spPr>
      </p:sp>
      <p:sp>
        <p:nvSpPr>
          <p:cNvPr id="35430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430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938320F3-1458-4CA8-BDF9-248FA8EDB00A}" type="slidenum">
              <a:rPr lang="de-CH" altLang="de-DE" smtClean="0"/>
              <a:pPr eaLnBrk="1" hangingPunct="1"/>
              <a:t>39</a:t>
            </a:fld>
            <a:endParaRPr lang="de-CH" alt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hteck 17408"/>
          <p:cNvSpPr>
            <a:spLocks noGrp="1" noRot="1" noChangeAspect="1" noTextEdit="1"/>
          </p:cNvSpPr>
          <p:nvPr>
            <p:ph type="sldImg"/>
          </p:nvPr>
        </p:nvSpPr>
        <p:spPr>
          <a:noFill/>
          <a:ln cap="flat">
            <a:headEnd type="none" w="med" len="med"/>
            <a:tailEnd type="none" w="med" len="med"/>
          </a:ln>
        </p:spPr>
      </p:sp>
      <p:sp>
        <p:nvSpPr>
          <p:cNvPr id="31846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1846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51C5E5D3-69C0-4199-BF73-E922CAED6FB8}" type="slidenum">
              <a:rPr lang="de-CH" altLang="de-DE" smtClean="0"/>
              <a:pPr eaLnBrk="1" hangingPunct="1"/>
              <a:t>4</a:t>
            </a:fld>
            <a:endParaRPr lang="de-CH" alt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hteck 17408"/>
          <p:cNvSpPr>
            <a:spLocks noGrp="1" noRot="1" noChangeAspect="1" noTextEdit="1"/>
          </p:cNvSpPr>
          <p:nvPr>
            <p:ph type="sldImg"/>
          </p:nvPr>
        </p:nvSpPr>
        <p:spPr>
          <a:noFill/>
          <a:ln cap="flat">
            <a:headEnd type="none" w="med" len="med"/>
            <a:tailEnd type="none" w="med" len="med"/>
          </a:ln>
        </p:spPr>
      </p:sp>
      <p:sp>
        <p:nvSpPr>
          <p:cNvPr id="35533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533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39D9A526-229F-4B08-BF20-D4162780C7BC}" type="slidenum">
              <a:rPr lang="de-CH" altLang="de-DE" smtClean="0"/>
              <a:pPr eaLnBrk="1" hangingPunct="1"/>
              <a:t>40</a:t>
            </a:fld>
            <a:endParaRPr lang="de-CH" alt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hteck 17408"/>
          <p:cNvSpPr>
            <a:spLocks noGrp="1" noRot="1" noChangeAspect="1" noTextEdit="1"/>
          </p:cNvSpPr>
          <p:nvPr>
            <p:ph type="sldImg"/>
          </p:nvPr>
        </p:nvSpPr>
        <p:spPr>
          <a:noFill/>
          <a:ln cap="flat">
            <a:headEnd type="none" w="med" len="med"/>
            <a:tailEnd type="none" w="med" len="med"/>
          </a:ln>
        </p:spPr>
      </p:sp>
      <p:sp>
        <p:nvSpPr>
          <p:cNvPr id="35635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635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D339C8FD-239A-4EE4-8C84-A27FB5291F20}" type="slidenum">
              <a:rPr lang="de-CH" altLang="de-DE" smtClean="0"/>
              <a:pPr eaLnBrk="1" hangingPunct="1"/>
              <a:t>41</a:t>
            </a:fld>
            <a:endParaRPr lang="de-CH" alt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hteck 17408"/>
          <p:cNvSpPr>
            <a:spLocks noGrp="1" noRot="1" noChangeAspect="1" noTextEdit="1"/>
          </p:cNvSpPr>
          <p:nvPr>
            <p:ph type="sldImg"/>
          </p:nvPr>
        </p:nvSpPr>
        <p:spPr>
          <a:noFill/>
          <a:ln cap="flat">
            <a:headEnd type="none" w="med" len="med"/>
            <a:tailEnd type="none" w="med" len="med"/>
          </a:ln>
        </p:spPr>
      </p:sp>
      <p:sp>
        <p:nvSpPr>
          <p:cNvPr id="35737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738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21453B39-9464-42E6-BA49-4C05E23E437A}" type="slidenum">
              <a:rPr lang="de-CH" altLang="de-DE" smtClean="0"/>
              <a:pPr eaLnBrk="1" hangingPunct="1"/>
              <a:t>42</a:t>
            </a:fld>
            <a:endParaRPr lang="de-CH" alt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hteck 17408"/>
          <p:cNvSpPr>
            <a:spLocks noGrp="1" noRot="1" noChangeAspect="1" noTextEdit="1"/>
          </p:cNvSpPr>
          <p:nvPr>
            <p:ph type="sldImg"/>
          </p:nvPr>
        </p:nvSpPr>
        <p:spPr>
          <a:noFill/>
          <a:ln cap="flat">
            <a:headEnd type="none" w="med" len="med"/>
            <a:tailEnd type="none" w="med" len="med"/>
          </a:ln>
        </p:spPr>
      </p:sp>
      <p:sp>
        <p:nvSpPr>
          <p:cNvPr id="35840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5840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6DCA725B-4411-429C-8531-EBD84E9B073E}" type="slidenum">
              <a:rPr lang="de-CH" altLang="de-DE" smtClean="0"/>
              <a:pPr eaLnBrk="1" hangingPunct="1"/>
              <a:t>43</a:t>
            </a:fld>
            <a:endParaRPr lang="de-CH" alt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hteck 17408"/>
          <p:cNvSpPr>
            <a:spLocks noGrp="1" noRot="1" noChangeAspect="1" noTextEdit="1"/>
          </p:cNvSpPr>
          <p:nvPr>
            <p:ph type="sldImg"/>
          </p:nvPr>
        </p:nvSpPr>
        <p:spPr>
          <a:noFill/>
          <a:ln cap="flat">
            <a:headEnd type="none" w="med" len="med"/>
            <a:tailEnd type="none" w="med" len="med"/>
          </a:ln>
        </p:spPr>
      </p:sp>
      <p:sp>
        <p:nvSpPr>
          <p:cNvPr id="35942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a:latin typeface="Calibri" pitchFamily="34" charset="0"/>
            </a:endParaRPr>
          </a:p>
        </p:txBody>
      </p:sp>
      <p:sp>
        <p:nvSpPr>
          <p:cNvPr id="35942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55" eaLnBrk="0" hangingPunct="0">
              <a:defRPr>
                <a:solidFill>
                  <a:schemeClr val="tx1"/>
                </a:solidFill>
                <a:latin typeface="Arial" charset="0"/>
              </a:defRPr>
            </a:lvl1pPr>
            <a:lvl2pPr marL="775863" indent="-298409" defTabSz="964855" eaLnBrk="0" hangingPunct="0">
              <a:defRPr>
                <a:solidFill>
                  <a:schemeClr val="tx1"/>
                </a:solidFill>
                <a:latin typeface="Arial" charset="0"/>
              </a:defRPr>
            </a:lvl2pPr>
            <a:lvl3pPr marL="1193635" indent="-238727" defTabSz="964855" eaLnBrk="0" hangingPunct="0">
              <a:defRPr>
                <a:solidFill>
                  <a:schemeClr val="tx1"/>
                </a:solidFill>
                <a:latin typeface="Arial" charset="0"/>
              </a:defRPr>
            </a:lvl3pPr>
            <a:lvl4pPr marL="1671089" indent="-238727" defTabSz="964855" eaLnBrk="0" hangingPunct="0">
              <a:defRPr>
                <a:solidFill>
                  <a:schemeClr val="tx1"/>
                </a:solidFill>
                <a:latin typeface="Arial" charset="0"/>
              </a:defRPr>
            </a:lvl4pPr>
            <a:lvl5pPr marL="2148543" indent="-238727" defTabSz="964855" eaLnBrk="0" hangingPunct="0">
              <a:defRPr>
                <a:solidFill>
                  <a:schemeClr val="tx1"/>
                </a:solidFill>
                <a:latin typeface="Arial" charset="0"/>
              </a:defRPr>
            </a:lvl5pPr>
            <a:lvl6pPr marL="2625997" indent="-238727" defTabSz="964855" eaLnBrk="0" fontAlgn="base" hangingPunct="0">
              <a:spcBef>
                <a:spcPct val="0"/>
              </a:spcBef>
              <a:spcAft>
                <a:spcPct val="0"/>
              </a:spcAft>
              <a:defRPr>
                <a:solidFill>
                  <a:schemeClr val="tx1"/>
                </a:solidFill>
                <a:latin typeface="Arial" charset="0"/>
              </a:defRPr>
            </a:lvl6pPr>
            <a:lvl7pPr marL="3103451" indent="-238727" defTabSz="964855" eaLnBrk="0" fontAlgn="base" hangingPunct="0">
              <a:spcBef>
                <a:spcPct val="0"/>
              </a:spcBef>
              <a:spcAft>
                <a:spcPct val="0"/>
              </a:spcAft>
              <a:defRPr>
                <a:solidFill>
                  <a:schemeClr val="tx1"/>
                </a:solidFill>
                <a:latin typeface="Arial" charset="0"/>
              </a:defRPr>
            </a:lvl7pPr>
            <a:lvl8pPr marL="3580905" indent="-238727" defTabSz="964855" eaLnBrk="0" fontAlgn="base" hangingPunct="0">
              <a:spcBef>
                <a:spcPct val="0"/>
              </a:spcBef>
              <a:spcAft>
                <a:spcPct val="0"/>
              </a:spcAft>
              <a:defRPr>
                <a:solidFill>
                  <a:schemeClr val="tx1"/>
                </a:solidFill>
                <a:latin typeface="Arial" charset="0"/>
              </a:defRPr>
            </a:lvl8pPr>
            <a:lvl9pPr marL="4058359" indent="-238727" defTabSz="964855" eaLnBrk="0" fontAlgn="base" hangingPunct="0">
              <a:spcBef>
                <a:spcPct val="0"/>
              </a:spcBef>
              <a:spcAft>
                <a:spcPct val="0"/>
              </a:spcAft>
              <a:defRPr>
                <a:solidFill>
                  <a:schemeClr val="tx1"/>
                </a:solidFill>
                <a:latin typeface="Arial" charset="0"/>
              </a:defRPr>
            </a:lvl9pPr>
          </a:lstStyle>
          <a:p>
            <a:pPr eaLnBrk="1" hangingPunct="1"/>
            <a:fld id="{1B8E3B16-7A97-407F-A7F1-7798BDBCAA64}" type="slidenum">
              <a:rPr lang="de-CH" altLang="de-DE" smtClean="0"/>
              <a:pPr eaLnBrk="1" hangingPunct="1"/>
              <a:t>44</a:t>
            </a:fld>
            <a:endParaRPr lang="de-CH"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hteck 22528"/>
          <p:cNvSpPr>
            <a:spLocks noGrp="1" noRot="1" noChangeAspect="1" noTextEdit="1"/>
          </p:cNvSpPr>
          <p:nvPr>
            <p:ph type="sldImg"/>
          </p:nvPr>
        </p:nvSpPr>
        <p:spPr>
          <a:ln cap="flat">
            <a:headEnd type="none" w="med" len="med"/>
            <a:tailEnd type="none" w="med" len="med"/>
          </a:ln>
        </p:spPr>
      </p:sp>
      <p:sp>
        <p:nvSpPr>
          <p:cNvPr id="360451" name="Rechteck 2252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a:p>
        </p:txBody>
      </p:sp>
      <p:sp>
        <p:nvSpPr>
          <p:cNvPr id="36045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75863" indent="-298409" eaLnBrk="0" hangingPunct="0">
              <a:defRPr>
                <a:solidFill>
                  <a:schemeClr val="tx1"/>
                </a:solidFill>
                <a:latin typeface="Arial" charset="0"/>
              </a:defRPr>
            </a:lvl2pPr>
            <a:lvl3pPr marL="1193635" indent="-238727" eaLnBrk="0" hangingPunct="0">
              <a:defRPr>
                <a:solidFill>
                  <a:schemeClr val="tx1"/>
                </a:solidFill>
                <a:latin typeface="Arial" charset="0"/>
              </a:defRPr>
            </a:lvl3pPr>
            <a:lvl4pPr marL="1671089" indent="-238727" eaLnBrk="0" hangingPunct="0">
              <a:defRPr>
                <a:solidFill>
                  <a:schemeClr val="tx1"/>
                </a:solidFill>
                <a:latin typeface="Arial" charset="0"/>
              </a:defRPr>
            </a:lvl4pPr>
            <a:lvl5pPr marL="2148543" indent="-238727" eaLnBrk="0" hangingPunct="0">
              <a:defRPr>
                <a:solidFill>
                  <a:schemeClr val="tx1"/>
                </a:solidFill>
                <a:latin typeface="Arial" charset="0"/>
              </a:defRPr>
            </a:lvl5pPr>
            <a:lvl6pPr marL="2625997" indent="-238727" eaLnBrk="0" fontAlgn="base" hangingPunct="0">
              <a:spcBef>
                <a:spcPct val="0"/>
              </a:spcBef>
              <a:spcAft>
                <a:spcPct val="0"/>
              </a:spcAft>
              <a:defRPr>
                <a:solidFill>
                  <a:schemeClr val="tx1"/>
                </a:solidFill>
                <a:latin typeface="Arial" charset="0"/>
              </a:defRPr>
            </a:lvl6pPr>
            <a:lvl7pPr marL="3103451" indent="-238727" eaLnBrk="0" fontAlgn="base" hangingPunct="0">
              <a:spcBef>
                <a:spcPct val="0"/>
              </a:spcBef>
              <a:spcAft>
                <a:spcPct val="0"/>
              </a:spcAft>
              <a:defRPr>
                <a:solidFill>
                  <a:schemeClr val="tx1"/>
                </a:solidFill>
                <a:latin typeface="Arial" charset="0"/>
              </a:defRPr>
            </a:lvl7pPr>
            <a:lvl8pPr marL="3580905" indent="-238727" eaLnBrk="0" fontAlgn="base" hangingPunct="0">
              <a:spcBef>
                <a:spcPct val="0"/>
              </a:spcBef>
              <a:spcAft>
                <a:spcPct val="0"/>
              </a:spcAft>
              <a:defRPr>
                <a:solidFill>
                  <a:schemeClr val="tx1"/>
                </a:solidFill>
                <a:latin typeface="Arial" charset="0"/>
              </a:defRPr>
            </a:lvl8pPr>
            <a:lvl9pPr marL="4058359" indent="-238727" eaLnBrk="0" fontAlgn="base" hangingPunct="0">
              <a:spcBef>
                <a:spcPct val="0"/>
              </a:spcBef>
              <a:spcAft>
                <a:spcPct val="0"/>
              </a:spcAft>
              <a:defRPr>
                <a:solidFill>
                  <a:schemeClr val="tx1"/>
                </a:solidFill>
                <a:latin typeface="Arial" charset="0"/>
              </a:defRPr>
            </a:lvl9pPr>
          </a:lstStyle>
          <a:p>
            <a:pPr defTabSz="954908" eaLnBrk="1" hangingPunct="1"/>
            <a:fld id="{570B1AF8-0D9C-4FCC-8AF9-7DEB6FF0BB29}" type="slidenum">
              <a:rPr lang="de-CH" altLang="de-DE" smtClean="0"/>
              <a:pPr defTabSz="954908" eaLnBrk="1" hangingPunct="1"/>
              <a:t>45</a:t>
            </a:fld>
            <a:endParaRPr lang="de-CH"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hteck 17408"/>
          <p:cNvSpPr>
            <a:spLocks noGrp="1" noRot="1" noChangeAspect="1" noTextEdit="1"/>
          </p:cNvSpPr>
          <p:nvPr>
            <p:ph type="sldImg"/>
          </p:nvPr>
        </p:nvSpPr>
        <p:spPr>
          <a:noFill/>
          <a:ln cap="flat">
            <a:headEnd type="none" w="med" len="med"/>
            <a:tailEnd type="none" w="med" len="med"/>
          </a:ln>
        </p:spPr>
      </p:sp>
      <p:sp>
        <p:nvSpPr>
          <p:cNvPr id="319491"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19492"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D16A1745-72D1-4295-8671-26EF8F6C5D3D}" type="slidenum">
              <a:rPr lang="de-CH" altLang="de-DE" smtClean="0"/>
              <a:pPr eaLnBrk="1" hangingPunct="1"/>
              <a:t>5</a:t>
            </a:fld>
            <a:endParaRPr lang="de-CH" alt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hteck 17408"/>
          <p:cNvSpPr>
            <a:spLocks noGrp="1" noRot="1" noChangeAspect="1" noTextEdit="1"/>
          </p:cNvSpPr>
          <p:nvPr>
            <p:ph type="sldImg"/>
          </p:nvPr>
        </p:nvSpPr>
        <p:spPr>
          <a:noFill/>
          <a:ln cap="flat">
            <a:headEnd type="none" w="med" len="med"/>
            <a:tailEnd type="none" w="med" len="med"/>
          </a:ln>
        </p:spPr>
      </p:sp>
      <p:sp>
        <p:nvSpPr>
          <p:cNvPr id="320515"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0516"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2C74FCDD-A653-4C76-836D-5AD6F57F2E9D}" type="slidenum">
              <a:rPr lang="de-CH" altLang="de-DE" smtClean="0"/>
              <a:pPr eaLnBrk="1" hangingPunct="1"/>
              <a:t>6</a:t>
            </a:fld>
            <a:endParaRPr lang="de-CH" alt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hteck 17408"/>
          <p:cNvSpPr>
            <a:spLocks noGrp="1" noRot="1" noChangeAspect="1" noTextEdit="1"/>
          </p:cNvSpPr>
          <p:nvPr>
            <p:ph type="sldImg"/>
          </p:nvPr>
        </p:nvSpPr>
        <p:spPr>
          <a:noFill/>
          <a:ln cap="flat">
            <a:headEnd type="none" w="med" len="med"/>
            <a:tailEnd type="none" w="med" len="med"/>
          </a:ln>
        </p:spPr>
      </p:sp>
      <p:sp>
        <p:nvSpPr>
          <p:cNvPr id="321539"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1540"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A5FA69EC-B27A-48FE-A6E3-48E18D17CBDA}" type="slidenum">
              <a:rPr lang="de-CH" altLang="de-DE" smtClean="0"/>
              <a:pPr eaLnBrk="1" hangingPunct="1"/>
              <a:t>7</a:t>
            </a:fld>
            <a:endParaRPr lang="de-CH" alt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hteck 17408"/>
          <p:cNvSpPr>
            <a:spLocks noGrp="1" noRot="1" noChangeAspect="1" noTextEdit="1"/>
          </p:cNvSpPr>
          <p:nvPr>
            <p:ph type="sldImg"/>
          </p:nvPr>
        </p:nvSpPr>
        <p:spPr>
          <a:noFill/>
          <a:ln cap="flat">
            <a:headEnd type="none" w="med" len="med"/>
            <a:tailEnd type="none" w="med" len="med"/>
          </a:ln>
        </p:spPr>
      </p:sp>
      <p:sp>
        <p:nvSpPr>
          <p:cNvPr id="322563"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2564"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55" eaLnBrk="0" hangingPunct="0">
              <a:defRPr>
                <a:solidFill>
                  <a:schemeClr val="tx1"/>
                </a:solidFill>
                <a:latin typeface="Arial" charset="0"/>
              </a:defRPr>
            </a:lvl1pPr>
            <a:lvl2pPr marL="775863" indent="-298409" defTabSz="964855" eaLnBrk="0" hangingPunct="0">
              <a:defRPr>
                <a:solidFill>
                  <a:schemeClr val="tx1"/>
                </a:solidFill>
                <a:latin typeface="Arial" charset="0"/>
              </a:defRPr>
            </a:lvl2pPr>
            <a:lvl3pPr marL="1193635" indent="-238727" defTabSz="964855" eaLnBrk="0" hangingPunct="0">
              <a:defRPr>
                <a:solidFill>
                  <a:schemeClr val="tx1"/>
                </a:solidFill>
                <a:latin typeface="Arial" charset="0"/>
              </a:defRPr>
            </a:lvl3pPr>
            <a:lvl4pPr marL="1671089" indent="-238727" defTabSz="964855" eaLnBrk="0" hangingPunct="0">
              <a:defRPr>
                <a:solidFill>
                  <a:schemeClr val="tx1"/>
                </a:solidFill>
                <a:latin typeface="Arial" charset="0"/>
              </a:defRPr>
            </a:lvl4pPr>
            <a:lvl5pPr marL="2148543" indent="-238727" defTabSz="964855" eaLnBrk="0" hangingPunct="0">
              <a:defRPr>
                <a:solidFill>
                  <a:schemeClr val="tx1"/>
                </a:solidFill>
                <a:latin typeface="Arial" charset="0"/>
              </a:defRPr>
            </a:lvl5pPr>
            <a:lvl6pPr marL="2625997" indent="-238727" defTabSz="964855" eaLnBrk="0" fontAlgn="base" hangingPunct="0">
              <a:spcBef>
                <a:spcPct val="0"/>
              </a:spcBef>
              <a:spcAft>
                <a:spcPct val="0"/>
              </a:spcAft>
              <a:defRPr>
                <a:solidFill>
                  <a:schemeClr val="tx1"/>
                </a:solidFill>
                <a:latin typeface="Arial" charset="0"/>
              </a:defRPr>
            </a:lvl6pPr>
            <a:lvl7pPr marL="3103451" indent="-238727" defTabSz="964855" eaLnBrk="0" fontAlgn="base" hangingPunct="0">
              <a:spcBef>
                <a:spcPct val="0"/>
              </a:spcBef>
              <a:spcAft>
                <a:spcPct val="0"/>
              </a:spcAft>
              <a:defRPr>
                <a:solidFill>
                  <a:schemeClr val="tx1"/>
                </a:solidFill>
                <a:latin typeface="Arial" charset="0"/>
              </a:defRPr>
            </a:lvl7pPr>
            <a:lvl8pPr marL="3580905" indent="-238727" defTabSz="964855" eaLnBrk="0" fontAlgn="base" hangingPunct="0">
              <a:spcBef>
                <a:spcPct val="0"/>
              </a:spcBef>
              <a:spcAft>
                <a:spcPct val="0"/>
              </a:spcAft>
              <a:defRPr>
                <a:solidFill>
                  <a:schemeClr val="tx1"/>
                </a:solidFill>
                <a:latin typeface="Arial" charset="0"/>
              </a:defRPr>
            </a:lvl8pPr>
            <a:lvl9pPr marL="4058359" indent="-238727" defTabSz="964855" eaLnBrk="0" fontAlgn="base" hangingPunct="0">
              <a:spcBef>
                <a:spcPct val="0"/>
              </a:spcBef>
              <a:spcAft>
                <a:spcPct val="0"/>
              </a:spcAft>
              <a:defRPr>
                <a:solidFill>
                  <a:schemeClr val="tx1"/>
                </a:solidFill>
                <a:latin typeface="Arial" charset="0"/>
              </a:defRPr>
            </a:lvl9pPr>
          </a:lstStyle>
          <a:p>
            <a:pPr eaLnBrk="1" hangingPunct="1"/>
            <a:fld id="{62B5D034-EEA9-47B4-8AFF-C2A25FB5D5D2}" type="slidenum">
              <a:rPr lang="de-CH" altLang="de-DE" smtClean="0"/>
              <a:pPr eaLnBrk="1" hangingPunct="1"/>
              <a:t>8</a:t>
            </a:fld>
            <a:endParaRPr lang="de-CH" alt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hteck 17408"/>
          <p:cNvSpPr>
            <a:spLocks noGrp="1" noRot="1" noChangeAspect="1" noTextEdit="1"/>
          </p:cNvSpPr>
          <p:nvPr>
            <p:ph type="sldImg"/>
          </p:nvPr>
        </p:nvSpPr>
        <p:spPr>
          <a:noFill/>
          <a:ln cap="flat">
            <a:headEnd type="none" w="med" len="med"/>
            <a:tailEnd type="none" w="med" len="med"/>
          </a:ln>
        </p:spPr>
      </p:sp>
      <p:sp>
        <p:nvSpPr>
          <p:cNvPr id="323587" name="Rechteck 17409"/>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CH" altLang="de-DE" dirty="0">
              <a:latin typeface="Calibri" pitchFamily="34" charset="0"/>
            </a:endParaRPr>
          </a:p>
        </p:txBody>
      </p:sp>
      <p:sp>
        <p:nvSpPr>
          <p:cNvPr id="323588" name="Form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8117" eaLnBrk="0" hangingPunct="0">
              <a:defRPr>
                <a:solidFill>
                  <a:schemeClr val="tx1"/>
                </a:solidFill>
                <a:latin typeface="Arial" charset="0"/>
              </a:defRPr>
            </a:lvl1pPr>
            <a:lvl2pPr marL="775863" indent="-298409" defTabSz="978117" eaLnBrk="0" hangingPunct="0">
              <a:defRPr>
                <a:solidFill>
                  <a:schemeClr val="tx1"/>
                </a:solidFill>
                <a:latin typeface="Arial" charset="0"/>
              </a:defRPr>
            </a:lvl2pPr>
            <a:lvl3pPr marL="1193635" indent="-238727" defTabSz="978117" eaLnBrk="0" hangingPunct="0">
              <a:defRPr>
                <a:solidFill>
                  <a:schemeClr val="tx1"/>
                </a:solidFill>
                <a:latin typeface="Arial" charset="0"/>
              </a:defRPr>
            </a:lvl3pPr>
            <a:lvl4pPr marL="1671089" indent="-238727" defTabSz="978117" eaLnBrk="0" hangingPunct="0">
              <a:defRPr>
                <a:solidFill>
                  <a:schemeClr val="tx1"/>
                </a:solidFill>
                <a:latin typeface="Arial" charset="0"/>
              </a:defRPr>
            </a:lvl4pPr>
            <a:lvl5pPr marL="2148543" indent="-238727" defTabSz="978117" eaLnBrk="0" hangingPunct="0">
              <a:defRPr>
                <a:solidFill>
                  <a:schemeClr val="tx1"/>
                </a:solidFill>
                <a:latin typeface="Arial" charset="0"/>
              </a:defRPr>
            </a:lvl5pPr>
            <a:lvl6pPr marL="2625997" indent="-238727" defTabSz="978117" eaLnBrk="0" fontAlgn="base" hangingPunct="0">
              <a:spcBef>
                <a:spcPct val="0"/>
              </a:spcBef>
              <a:spcAft>
                <a:spcPct val="0"/>
              </a:spcAft>
              <a:defRPr>
                <a:solidFill>
                  <a:schemeClr val="tx1"/>
                </a:solidFill>
                <a:latin typeface="Arial" charset="0"/>
              </a:defRPr>
            </a:lvl6pPr>
            <a:lvl7pPr marL="3103451" indent="-238727" defTabSz="978117" eaLnBrk="0" fontAlgn="base" hangingPunct="0">
              <a:spcBef>
                <a:spcPct val="0"/>
              </a:spcBef>
              <a:spcAft>
                <a:spcPct val="0"/>
              </a:spcAft>
              <a:defRPr>
                <a:solidFill>
                  <a:schemeClr val="tx1"/>
                </a:solidFill>
                <a:latin typeface="Arial" charset="0"/>
              </a:defRPr>
            </a:lvl7pPr>
            <a:lvl8pPr marL="3580905" indent="-238727" defTabSz="978117" eaLnBrk="0" fontAlgn="base" hangingPunct="0">
              <a:spcBef>
                <a:spcPct val="0"/>
              </a:spcBef>
              <a:spcAft>
                <a:spcPct val="0"/>
              </a:spcAft>
              <a:defRPr>
                <a:solidFill>
                  <a:schemeClr val="tx1"/>
                </a:solidFill>
                <a:latin typeface="Arial" charset="0"/>
              </a:defRPr>
            </a:lvl8pPr>
            <a:lvl9pPr marL="4058359" indent="-238727" defTabSz="978117" eaLnBrk="0" fontAlgn="base" hangingPunct="0">
              <a:spcBef>
                <a:spcPct val="0"/>
              </a:spcBef>
              <a:spcAft>
                <a:spcPct val="0"/>
              </a:spcAft>
              <a:defRPr>
                <a:solidFill>
                  <a:schemeClr val="tx1"/>
                </a:solidFill>
                <a:latin typeface="Arial" charset="0"/>
              </a:defRPr>
            </a:lvl9pPr>
          </a:lstStyle>
          <a:p>
            <a:pPr eaLnBrk="1" hangingPunct="1"/>
            <a:fld id="{CA4C98E6-5319-40ED-A324-900E0A213883}" type="slidenum">
              <a:rPr lang="de-CH" altLang="de-DE" smtClean="0"/>
              <a:pPr eaLnBrk="1" hangingPunct="1"/>
              <a:t>9</a:t>
            </a:fld>
            <a:endParaRPr lang="de-CH" alt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mailto:drje49@gmail.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Rechtec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35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evisana AG JPEG (mittelgros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8788" y="17463"/>
            <a:ext cx="23002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el 6145"/>
          <p:cNvSpPr>
            <a:spLocks noGrp="1" noChangeArrowheads="1"/>
          </p:cNvSpPr>
          <p:nvPr>
            <p:ph type="ctrTitle"/>
          </p:nvPr>
        </p:nvSpPr>
        <p:spPr>
          <a:xfrm>
            <a:off x="1042988" y="1628775"/>
            <a:ext cx="7812087" cy="1470025"/>
          </a:xfrm>
        </p:spPr>
        <p:txBody>
          <a:bodyPr/>
          <a:lstStyle>
            <a:lvl1pPr>
              <a:defRPr sz="2600" baseline="0">
                <a:solidFill>
                  <a:srgbClr val="6699CC"/>
                </a:solidFill>
              </a:defRPr>
            </a:lvl1pPr>
          </a:lstStyle>
          <a:p>
            <a:r>
              <a:rPr lang="de-CH"/>
              <a:t>Titelmasterformat durch Klicken bearbeiten</a:t>
            </a:r>
            <a:endParaRPr lang="de-DE"/>
          </a:p>
        </p:txBody>
      </p:sp>
      <p:sp>
        <p:nvSpPr>
          <p:cNvPr id="6147" name="Untertitel 6146"/>
          <p:cNvSpPr>
            <a:spLocks noGrp="1" noChangeArrowheads="1"/>
          </p:cNvSpPr>
          <p:nvPr>
            <p:ph type="subTitle" idx="1"/>
          </p:nvPr>
        </p:nvSpPr>
        <p:spPr>
          <a:xfrm>
            <a:off x="1042988" y="3189288"/>
            <a:ext cx="7850187" cy="1752600"/>
          </a:xfrm>
        </p:spPr>
        <p:txBody>
          <a:bodyPr/>
          <a:lstStyle>
            <a:lvl1pPr marL="0" indent="0">
              <a:buNone/>
              <a:defRPr/>
            </a:lvl1pPr>
          </a:lstStyle>
          <a:p>
            <a:r>
              <a:rPr lang="de-CH"/>
              <a:t>Formatvorlage des Untertitelmasters durch Klicken bearbeiten</a:t>
            </a:r>
            <a:endParaRPr lang="de-DE"/>
          </a:p>
        </p:txBody>
      </p:sp>
      <p:sp>
        <p:nvSpPr>
          <p:cNvPr id="7" name="Textfeld 6">
            <a:extLst>
              <a:ext uri="{FF2B5EF4-FFF2-40B4-BE49-F238E27FC236}">
                <a16:creationId xmlns:a16="http://schemas.microsoft.com/office/drawing/2014/main" id="{A8A52CC6-EBF9-464F-B94C-DBA09E0A8C3B}"/>
              </a:ext>
            </a:extLst>
          </p:cNvPr>
          <p:cNvSpPr txBox="1">
            <a:spLocks noChangeArrowheads="1"/>
          </p:cNvSpPr>
          <p:nvPr userDrawn="1"/>
        </p:nvSpPr>
        <p:spPr bwMode="auto">
          <a:xfrm>
            <a:off x="755576" y="6626225"/>
            <a:ext cx="7416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800" dirty="0"/>
              <a:t>© Dr. med. et Dr. scient. med. Jürg Eichhorn ¦ www.ever.ch ¦ </a:t>
            </a:r>
            <a:r>
              <a:rPr lang="en-US" sz="800" dirty="0">
                <a:hlinkClick r:id="rId4"/>
              </a:rPr>
              <a:t>drje49@gmail.com</a:t>
            </a:r>
            <a:r>
              <a:rPr lang="en-US" sz="800" dirty="0"/>
              <a:t> ¦ CH-9100 </a:t>
            </a:r>
            <a:r>
              <a:rPr lang="en-US" sz="800" dirty="0" err="1"/>
              <a:t>Herisau</a:t>
            </a:r>
            <a:endParaRPr lang="en-US" sz="800" dirty="0"/>
          </a:p>
        </p:txBody>
      </p:sp>
    </p:spTree>
    <p:extLst>
      <p:ext uri="{BB962C8B-B14F-4D97-AF65-F5344CB8AC3E}">
        <p14:creationId xmlns:p14="http://schemas.microsoft.com/office/powerpoint/2010/main" val="4271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r>
              <a:rPr lang="de-DE"/>
              <a:t>Titelmasterformat durch Klicken bearbeiten</a:t>
            </a:r>
            <a:endParaRPr lang="de-CH"/>
          </a:p>
        </p:txBody>
      </p:sp>
      <p:sp>
        <p:nvSpPr>
          <p:cNvPr id="3" name="Textplatzhalter 2"/>
          <p:cNvSpPr>
            <a:spLocks noGrp="1"/>
          </p:cNvSpPr>
          <p:nvPr>
            <p:ph type="body"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62271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drje49@gmail.com" TargetMode="Externa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chteck 10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026"/>
          <p:cNvSpPr>
            <a:spLocks noGrp="1" noChangeArrowheads="1"/>
          </p:cNvSpPr>
          <p:nvPr>
            <p:ph type="title"/>
          </p:nvPr>
        </p:nvSpPr>
        <p:spPr bwMode="auto">
          <a:xfrm>
            <a:off x="827088" y="-52388"/>
            <a:ext cx="6769100" cy="72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de-CH" altLang="de-DE"/>
              <a:t>Titel</a:t>
            </a:r>
          </a:p>
        </p:txBody>
      </p:sp>
      <p:sp>
        <p:nvSpPr>
          <p:cNvPr id="1028" name="Textplatzhalter 1027"/>
          <p:cNvSpPr>
            <a:spLocks noGrp="1" noChangeArrowheads="1"/>
          </p:cNvSpPr>
          <p:nvPr>
            <p:ph type="body" idx="1"/>
          </p:nvPr>
        </p:nvSpPr>
        <p:spPr bwMode="auto">
          <a:xfrm>
            <a:off x="827088" y="908050"/>
            <a:ext cx="7859712"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30" name="Textfeld 1029"/>
          <p:cNvSpPr txBox="1">
            <a:spLocks noChangeArrowheads="1"/>
          </p:cNvSpPr>
          <p:nvPr/>
        </p:nvSpPr>
        <p:spPr bwMode="auto">
          <a:xfrm>
            <a:off x="8280400" y="6629400"/>
            <a:ext cx="863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CH" sz="800" b="1"/>
              <a:t>Folie </a:t>
            </a:r>
            <a:fld id="{5E530E21-99D6-4FF9-95B0-FF54B6D53AB9}" type="slidenum">
              <a:rPr lang="de-CH" sz="800" b="1" smtClean="0"/>
              <a:pPr eaLnBrk="1" hangingPunct="1">
                <a:defRPr/>
              </a:pPr>
              <a:t>‹Nr.›</a:t>
            </a:fld>
            <a:endParaRPr lang="de-CH" sz="800" b="1"/>
          </a:p>
        </p:txBody>
      </p:sp>
      <p:pic>
        <p:nvPicPr>
          <p:cNvPr id="1031" name="Picture 7" descr="Sevisana AG JPEG (mittelgros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08788" y="17463"/>
            <a:ext cx="23002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C0616D39-A53F-442E-9515-44BCA80748C1}"/>
              </a:ext>
            </a:extLst>
          </p:cNvPr>
          <p:cNvSpPr txBox="1">
            <a:spLocks noChangeArrowheads="1"/>
          </p:cNvSpPr>
          <p:nvPr userDrawn="1"/>
        </p:nvSpPr>
        <p:spPr bwMode="auto">
          <a:xfrm>
            <a:off x="755576" y="6643688"/>
            <a:ext cx="7416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800" dirty="0"/>
              <a:t>© Dr. med. et Dr. scient. med. Jürg Eichhorn ¦ www.ever.ch ¦ </a:t>
            </a:r>
            <a:r>
              <a:rPr lang="en-US" sz="800" dirty="0">
                <a:hlinkClick r:id="rId6"/>
              </a:rPr>
              <a:t>drje49@gmail.com</a:t>
            </a:r>
            <a:r>
              <a:rPr lang="en-US" sz="800" dirty="0"/>
              <a:t> ¦ CH-9100 </a:t>
            </a:r>
            <a:r>
              <a:rPr lang="en-US" sz="800" dirty="0" err="1"/>
              <a:t>Herisau</a:t>
            </a:r>
            <a:endParaRPr lang="en-US" sz="800" dirty="0"/>
          </a:p>
        </p:txBody>
      </p:sp>
    </p:spTree>
  </p:cSld>
  <p:clrMap bg1="lt1" tx1="dk1" bg2="lt2" tx2="dk2" accent1="accent1" accent2="accent2" accent3="accent3" accent4="accent4" accent5="accent5" accent6="accent6" hlink="hlink" folHlink="folHlink"/>
  <p:sldLayoutIdLst>
    <p:sldLayoutId id="2147483810" r:id="rId1"/>
    <p:sldLayoutId id="2147483809" r:id="rId2"/>
  </p:sldLayoutIdLst>
  <p:txStyles>
    <p:titleStyle>
      <a:lvl1pPr marL="342900" indent="-342900" algn="l" defTabSz="-13873163" rtl="0" eaLnBrk="0" fontAlgn="base" hangingPunct="0">
        <a:spcBef>
          <a:spcPct val="0"/>
        </a:spcBef>
        <a:spcAft>
          <a:spcPct val="0"/>
        </a:spcAft>
        <a:defRPr sz="2000" b="1">
          <a:solidFill>
            <a:srgbClr val="6699CC"/>
          </a:solidFill>
          <a:latin typeface="Arial" pitchFamily="34" charset="0"/>
          <a:ea typeface="+mj-ea"/>
          <a:cs typeface="+mj-cs"/>
        </a:defRPr>
      </a:lvl1pPr>
      <a:lvl2pPr marL="342900" indent="-342900" algn="l" defTabSz="-13873163" rtl="0" eaLnBrk="0" fontAlgn="base" hangingPunct="0">
        <a:spcBef>
          <a:spcPct val="0"/>
        </a:spcBef>
        <a:spcAft>
          <a:spcPct val="0"/>
        </a:spcAft>
        <a:defRPr sz="2000" b="1">
          <a:solidFill>
            <a:srgbClr val="6699CC"/>
          </a:solidFill>
          <a:latin typeface="Arial" pitchFamily="34" charset="0"/>
        </a:defRPr>
      </a:lvl2pPr>
      <a:lvl3pPr marL="342900" indent="-342900" algn="l" defTabSz="-13873163" rtl="0" eaLnBrk="0" fontAlgn="base" hangingPunct="0">
        <a:spcBef>
          <a:spcPct val="0"/>
        </a:spcBef>
        <a:spcAft>
          <a:spcPct val="0"/>
        </a:spcAft>
        <a:defRPr sz="2000" b="1">
          <a:solidFill>
            <a:srgbClr val="6699CC"/>
          </a:solidFill>
          <a:latin typeface="Arial" pitchFamily="34" charset="0"/>
        </a:defRPr>
      </a:lvl3pPr>
      <a:lvl4pPr marL="342900" indent="-342900" algn="l" defTabSz="-13873163" rtl="0" eaLnBrk="0" fontAlgn="base" hangingPunct="0">
        <a:spcBef>
          <a:spcPct val="0"/>
        </a:spcBef>
        <a:spcAft>
          <a:spcPct val="0"/>
        </a:spcAft>
        <a:defRPr sz="2000" b="1">
          <a:solidFill>
            <a:srgbClr val="6699CC"/>
          </a:solidFill>
          <a:latin typeface="Arial" pitchFamily="34" charset="0"/>
        </a:defRPr>
      </a:lvl4pPr>
      <a:lvl5pPr marL="342900" indent="-342900" algn="l" defTabSz="-13873163" rtl="0" eaLnBrk="0" fontAlgn="base" hangingPunct="0">
        <a:spcBef>
          <a:spcPct val="0"/>
        </a:spcBef>
        <a:spcAft>
          <a:spcPct val="0"/>
        </a:spcAft>
        <a:defRPr sz="2000" b="1">
          <a:solidFill>
            <a:srgbClr val="6699CC"/>
          </a:solidFill>
          <a:latin typeface="Arial" pitchFamily="34" charset="0"/>
        </a:defRPr>
      </a:lvl5pPr>
      <a:lvl6pPr marL="457200" algn="l" fontAlgn="base">
        <a:spcBef>
          <a:spcPct val="0"/>
        </a:spcBef>
        <a:spcAft>
          <a:spcPct val="0"/>
        </a:spcAft>
        <a:defRPr sz="2200" b="1">
          <a:solidFill>
            <a:srgbClr val="336699">
              <a:alpha val="100000"/>
            </a:srgbClr>
          </a:solidFill>
          <a:latin typeface="Frutiger 45 Light"/>
        </a:defRPr>
      </a:lvl6pPr>
      <a:lvl7pPr marL="914400" algn="l" fontAlgn="base">
        <a:spcBef>
          <a:spcPct val="0"/>
        </a:spcBef>
        <a:spcAft>
          <a:spcPct val="0"/>
        </a:spcAft>
        <a:defRPr sz="2200" b="1">
          <a:solidFill>
            <a:srgbClr val="336699">
              <a:alpha val="100000"/>
            </a:srgbClr>
          </a:solidFill>
          <a:latin typeface="Frutiger 45 Light"/>
        </a:defRPr>
      </a:lvl7pPr>
      <a:lvl8pPr marL="1371600" algn="l" fontAlgn="base">
        <a:spcBef>
          <a:spcPct val="0"/>
        </a:spcBef>
        <a:spcAft>
          <a:spcPct val="0"/>
        </a:spcAft>
        <a:defRPr sz="2200" b="1">
          <a:solidFill>
            <a:srgbClr val="336699">
              <a:alpha val="100000"/>
            </a:srgbClr>
          </a:solidFill>
          <a:latin typeface="Frutiger 45 Light"/>
        </a:defRPr>
      </a:lvl8pPr>
      <a:lvl9pPr marL="1828800" algn="l" fontAlgn="base">
        <a:spcBef>
          <a:spcPct val="0"/>
        </a:spcBef>
        <a:spcAft>
          <a:spcPct val="0"/>
        </a:spcAft>
        <a:defRPr sz="2200" b="1">
          <a:solidFill>
            <a:srgbClr val="336699">
              <a:alpha val="100000"/>
            </a:srgbClr>
          </a:solidFill>
          <a:latin typeface="Frutiger 45 Light"/>
        </a:defRPr>
      </a:lvl9pPr>
    </p:titleStyle>
    <p:bodyStyle>
      <a:lvl1pPr marL="342900" indent="-342900" algn="l" defTabSz="-13873163" rtl="0" eaLnBrk="0" fontAlgn="base" hangingPunct="0">
        <a:spcBef>
          <a:spcPct val="20000"/>
        </a:spcBef>
        <a:spcAft>
          <a:spcPct val="20000"/>
        </a:spcAft>
        <a:buClr>
          <a:srgbClr val="6699CC"/>
        </a:buClr>
        <a:buFont typeface="Times New Roman" pitchFamily="18" charset="0"/>
        <a:buChar char="»"/>
        <a:defRPr sz="2200">
          <a:solidFill>
            <a:srgbClr val="4D4D4D"/>
          </a:solidFill>
          <a:latin typeface="Arial" pitchFamily="34" charset="0"/>
          <a:ea typeface="+mn-ea"/>
          <a:cs typeface="+mn-cs"/>
        </a:defRPr>
      </a:lvl1pPr>
      <a:lvl2pPr marL="742950" indent="-285750" algn="l" defTabSz="-13873163" rtl="0" eaLnBrk="0" fontAlgn="base" hangingPunct="0">
        <a:spcBef>
          <a:spcPct val="20000"/>
        </a:spcBef>
        <a:spcAft>
          <a:spcPct val="0"/>
        </a:spcAft>
        <a:buChar char="–"/>
        <a:defRPr sz="2000">
          <a:solidFill>
            <a:srgbClr val="4D4D4D"/>
          </a:solidFill>
          <a:latin typeface="Arial" pitchFamily="34" charset="0"/>
        </a:defRPr>
      </a:lvl2pPr>
      <a:lvl3pPr marL="1143000" indent="-228600" algn="l" defTabSz="-13873163" rtl="0" eaLnBrk="0" fontAlgn="base" hangingPunct="0">
        <a:spcBef>
          <a:spcPct val="20000"/>
        </a:spcBef>
        <a:spcAft>
          <a:spcPct val="0"/>
        </a:spcAft>
        <a:buChar char="•"/>
        <a:defRPr sz="2000">
          <a:solidFill>
            <a:srgbClr val="4D4D4D"/>
          </a:solidFill>
          <a:latin typeface="Arial" pitchFamily="34" charset="0"/>
        </a:defRPr>
      </a:lvl3pPr>
      <a:lvl4pPr marL="1600200" indent="-228600" algn="l" defTabSz="-13873163" rtl="0" eaLnBrk="0" fontAlgn="base" hangingPunct="0">
        <a:spcBef>
          <a:spcPct val="20000"/>
        </a:spcBef>
        <a:spcAft>
          <a:spcPct val="0"/>
        </a:spcAft>
        <a:buChar char="–"/>
        <a:defRPr sz="1600">
          <a:solidFill>
            <a:srgbClr val="4D4D4D"/>
          </a:solidFill>
          <a:latin typeface="Arial" pitchFamily="34" charset="0"/>
        </a:defRPr>
      </a:lvl4pPr>
      <a:lvl5pPr marL="2057400" indent="-228600" algn="l" defTabSz="-13873163" rtl="0" eaLnBrk="0" fontAlgn="base" hangingPunct="0">
        <a:spcBef>
          <a:spcPct val="20000"/>
        </a:spcBef>
        <a:spcAft>
          <a:spcPct val="0"/>
        </a:spcAft>
        <a:buChar char="»"/>
        <a:defRPr sz="1600">
          <a:solidFill>
            <a:srgbClr val="4D4D4D"/>
          </a:solidFill>
          <a:latin typeface="Arial" pitchFamily="34" charset="0"/>
        </a:defRPr>
      </a:lvl5pPr>
      <a:lvl6pPr marL="2514600" indent="-228600" algn="l" fontAlgn="base">
        <a:spcBef>
          <a:spcPct val="20000"/>
        </a:spcBef>
        <a:spcAft>
          <a:spcPct val="0"/>
        </a:spcAft>
        <a:buChar char="»"/>
        <a:defRPr sz="1600">
          <a:solidFill>
            <a:srgbClr val="4D4D4D">
              <a:alpha val="100000"/>
            </a:srgbClr>
          </a:solidFill>
          <a:latin typeface="+mn-lt"/>
        </a:defRPr>
      </a:lvl6pPr>
      <a:lvl7pPr marL="2971800" indent="-228600" algn="l" fontAlgn="base">
        <a:spcBef>
          <a:spcPct val="20000"/>
        </a:spcBef>
        <a:spcAft>
          <a:spcPct val="0"/>
        </a:spcAft>
        <a:buChar char="»"/>
        <a:defRPr sz="1600">
          <a:solidFill>
            <a:srgbClr val="4D4D4D">
              <a:alpha val="100000"/>
            </a:srgbClr>
          </a:solidFill>
          <a:latin typeface="+mn-lt"/>
        </a:defRPr>
      </a:lvl7pPr>
      <a:lvl8pPr marL="3429000" indent="-228600" algn="l" fontAlgn="base">
        <a:spcBef>
          <a:spcPct val="20000"/>
        </a:spcBef>
        <a:spcAft>
          <a:spcPct val="0"/>
        </a:spcAft>
        <a:buChar char="»"/>
        <a:defRPr sz="1600">
          <a:solidFill>
            <a:srgbClr val="4D4D4D">
              <a:alpha val="100000"/>
            </a:srgbClr>
          </a:solidFill>
          <a:latin typeface="+mn-lt"/>
        </a:defRPr>
      </a:lvl8pPr>
      <a:lvl9pPr marL="3886200" indent="-228600" algn="l" fontAlgn="base">
        <a:spcBef>
          <a:spcPct val="20000"/>
        </a:spcBef>
        <a:spcAft>
          <a:spcPct val="0"/>
        </a:spcAft>
        <a:buChar char="»"/>
        <a:defRPr sz="1600">
          <a:solidFill>
            <a:srgbClr val="4D4D4D">
              <a:alpha val="100000"/>
            </a:srgb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Rechteck 20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elplatzhalter 2050"/>
          <p:cNvSpPr>
            <a:spLocks noGrp="1" noChangeArrowheads="1"/>
          </p:cNvSpPr>
          <p:nvPr>
            <p:ph type="title"/>
          </p:nvPr>
        </p:nvSpPr>
        <p:spPr bwMode="auto">
          <a:xfrm>
            <a:off x="900113" y="1628775"/>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Übertitel</a:t>
            </a:r>
          </a:p>
        </p:txBody>
      </p:sp>
      <p:pic>
        <p:nvPicPr>
          <p:cNvPr id="2052" name="Picture 4" descr="Sevisana AG JPEG (mittelgros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8788" y="17463"/>
            <a:ext cx="23002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marL="342900" indent="-342900" algn="l" defTabSz="-13873163" rtl="0" eaLnBrk="0" fontAlgn="base" hangingPunct="0">
        <a:spcBef>
          <a:spcPct val="0"/>
        </a:spcBef>
        <a:spcAft>
          <a:spcPct val="0"/>
        </a:spcAft>
        <a:defRPr sz="2800" b="1">
          <a:solidFill>
            <a:srgbClr val="6699CC"/>
          </a:solidFill>
          <a:latin typeface="+mj-lt"/>
          <a:ea typeface="+mj-ea"/>
          <a:cs typeface="+mj-cs"/>
        </a:defRPr>
      </a:lvl1pPr>
      <a:lvl2pPr marL="342900" indent="-342900" algn="l" defTabSz="-13873163" rtl="0" eaLnBrk="0" fontAlgn="base" hangingPunct="0">
        <a:spcBef>
          <a:spcPct val="0"/>
        </a:spcBef>
        <a:spcAft>
          <a:spcPct val="0"/>
        </a:spcAft>
        <a:defRPr sz="2800" b="1">
          <a:solidFill>
            <a:srgbClr val="6699CC"/>
          </a:solidFill>
          <a:latin typeface="Frutiger 45 Light"/>
        </a:defRPr>
      </a:lvl2pPr>
      <a:lvl3pPr marL="342900" indent="-342900" algn="l" defTabSz="-13873163" rtl="0" eaLnBrk="0" fontAlgn="base" hangingPunct="0">
        <a:spcBef>
          <a:spcPct val="0"/>
        </a:spcBef>
        <a:spcAft>
          <a:spcPct val="0"/>
        </a:spcAft>
        <a:defRPr sz="2800" b="1">
          <a:solidFill>
            <a:srgbClr val="6699CC"/>
          </a:solidFill>
          <a:latin typeface="Frutiger 45 Light"/>
        </a:defRPr>
      </a:lvl3pPr>
      <a:lvl4pPr marL="342900" indent="-342900" algn="l" defTabSz="-13873163" rtl="0" eaLnBrk="0" fontAlgn="base" hangingPunct="0">
        <a:spcBef>
          <a:spcPct val="0"/>
        </a:spcBef>
        <a:spcAft>
          <a:spcPct val="0"/>
        </a:spcAft>
        <a:defRPr sz="2800" b="1">
          <a:solidFill>
            <a:srgbClr val="6699CC"/>
          </a:solidFill>
          <a:latin typeface="Frutiger 45 Light"/>
        </a:defRPr>
      </a:lvl4pPr>
      <a:lvl5pPr marL="342900" indent="-342900" algn="l" defTabSz="-13873163" rtl="0" eaLnBrk="0" fontAlgn="base" hangingPunct="0">
        <a:spcBef>
          <a:spcPct val="0"/>
        </a:spcBef>
        <a:spcAft>
          <a:spcPct val="0"/>
        </a:spcAft>
        <a:defRPr sz="2800" b="1">
          <a:solidFill>
            <a:srgbClr val="6699CC"/>
          </a:solidFill>
          <a:latin typeface="Frutiger 45 Light"/>
        </a:defRPr>
      </a:lvl5pPr>
      <a:lvl6pPr marL="457200" algn="l" fontAlgn="base">
        <a:spcBef>
          <a:spcPct val="0"/>
        </a:spcBef>
        <a:spcAft>
          <a:spcPct val="0"/>
        </a:spcAft>
        <a:defRPr sz="2800" b="1">
          <a:solidFill>
            <a:srgbClr val="336699">
              <a:alpha val="100000"/>
            </a:srgbClr>
          </a:solidFill>
          <a:latin typeface="Frutiger 45 Light"/>
        </a:defRPr>
      </a:lvl6pPr>
      <a:lvl7pPr marL="914400" algn="l" fontAlgn="base">
        <a:spcBef>
          <a:spcPct val="0"/>
        </a:spcBef>
        <a:spcAft>
          <a:spcPct val="0"/>
        </a:spcAft>
        <a:defRPr sz="2800" b="1">
          <a:solidFill>
            <a:srgbClr val="336699">
              <a:alpha val="100000"/>
            </a:srgbClr>
          </a:solidFill>
          <a:latin typeface="Frutiger 45 Light"/>
        </a:defRPr>
      </a:lvl7pPr>
      <a:lvl8pPr marL="1371600" algn="l" fontAlgn="base">
        <a:spcBef>
          <a:spcPct val="0"/>
        </a:spcBef>
        <a:spcAft>
          <a:spcPct val="0"/>
        </a:spcAft>
        <a:defRPr sz="2800" b="1">
          <a:solidFill>
            <a:srgbClr val="336699">
              <a:alpha val="100000"/>
            </a:srgbClr>
          </a:solidFill>
          <a:latin typeface="Frutiger 45 Light"/>
        </a:defRPr>
      </a:lvl8pPr>
      <a:lvl9pPr marL="1828800" algn="l" fontAlgn="base">
        <a:spcBef>
          <a:spcPct val="0"/>
        </a:spcBef>
        <a:spcAft>
          <a:spcPct val="0"/>
        </a:spcAft>
        <a:defRPr sz="2800" b="1">
          <a:solidFill>
            <a:srgbClr val="336699">
              <a:alpha val="100000"/>
            </a:srgbClr>
          </a:solidFill>
          <a:latin typeface="Frutiger 45 Light"/>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rm 2049"/>
          <p:cNvSpPr>
            <a:spLocks noGrp="1" noChangeArrowheads="1"/>
          </p:cNvSpPr>
          <p:nvPr>
            <p:ph type="ctrTitle"/>
          </p:nvPr>
        </p:nvSpPr>
        <p:spPr/>
        <p:txBody>
          <a:bodyPr wrap="square"/>
          <a:lstStyle/>
          <a:p>
            <a:pPr marL="0" indent="0" defTabSz="914400" eaLnBrk="1" hangingPunct="1"/>
            <a:r>
              <a:rPr lang="de-CH" altLang="de-DE" dirty="0">
                <a:latin typeface="Arial" charset="0"/>
              </a:rPr>
              <a:t>„Hauptstrasse der Ernährung“</a:t>
            </a:r>
            <a:endParaRPr lang="de-DE" altLang="de-DE" dirty="0">
              <a:latin typeface="Arial" charset="0"/>
            </a:endParaRPr>
          </a:p>
        </p:txBody>
      </p:sp>
      <p:sp>
        <p:nvSpPr>
          <p:cNvPr id="136195" name="Form 2050"/>
          <p:cNvSpPr>
            <a:spLocks noGrp="1" noChangeArrowheads="1"/>
          </p:cNvSpPr>
          <p:nvPr>
            <p:ph type="subTitle" idx="1"/>
          </p:nvPr>
        </p:nvSpPr>
        <p:spPr>
          <a:xfrm>
            <a:off x="1042988" y="3189288"/>
            <a:ext cx="7850187" cy="2471960"/>
          </a:xfrm>
        </p:spPr>
        <p:txBody>
          <a:bodyPr/>
          <a:lstStyle/>
          <a:p>
            <a:pPr defTabSz="914400" eaLnBrk="1" hangingPunct="1">
              <a:lnSpc>
                <a:spcPct val="90000"/>
              </a:lnSpc>
              <a:spcAft>
                <a:spcPct val="0"/>
              </a:spcAft>
            </a:pPr>
            <a:endParaRPr lang="de-CH" altLang="de-DE" sz="2000" dirty="0">
              <a:latin typeface="Arial" charset="0"/>
            </a:endParaRPr>
          </a:p>
          <a:p>
            <a:pPr>
              <a:lnSpc>
                <a:spcPct val="90000"/>
              </a:lnSpc>
            </a:pPr>
            <a:r>
              <a:rPr lang="de-CH" altLang="de-DE" sz="2000" dirty="0">
                <a:latin typeface="Calibri" panose="020F0502020204030204" pitchFamily="34" charset="0"/>
                <a:cs typeface="Calibri" panose="020F0502020204030204" pitchFamily="34" charset="0"/>
              </a:rPr>
              <a:t>Dr. med. et Dr. scient. med. Jürg Eichhorn</a:t>
            </a:r>
          </a:p>
          <a:p>
            <a:pPr>
              <a:lnSpc>
                <a:spcPct val="90000"/>
              </a:lnSpc>
            </a:pPr>
            <a:endParaRPr lang="de-CH" altLang="de-DE" sz="2000" dirty="0">
              <a:latin typeface="Calibri" panose="020F0502020204030204" pitchFamily="34" charset="0"/>
              <a:cs typeface="Calibri" panose="020F0502020204030204" pitchFamily="34" charset="0"/>
            </a:endParaRPr>
          </a:p>
          <a:p>
            <a:pPr>
              <a:lnSpc>
                <a:spcPct val="90000"/>
              </a:lnSpc>
            </a:pPr>
            <a:r>
              <a:rPr lang="de-CH" altLang="de-DE" sz="2000" dirty="0">
                <a:latin typeface="Calibri" panose="020F0502020204030204" pitchFamily="34" charset="0"/>
                <a:cs typeface="Calibri" panose="020F0502020204030204" pitchFamily="34" charset="0"/>
              </a:rPr>
              <a:t>CH-9100 Herisau</a:t>
            </a:r>
          </a:p>
          <a:p>
            <a:pPr>
              <a:lnSpc>
                <a:spcPct val="90000"/>
              </a:lnSpc>
            </a:pPr>
            <a:r>
              <a:rPr lang="de-CH" altLang="de-DE" sz="2000" dirty="0">
                <a:latin typeface="Calibri" panose="020F0502020204030204" pitchFamily="34" charset="0"/>
                <a:cs typeface="Calibri" panose="020F0502020204030204" pitchFamily="34" charset="0"/>
              </a:rPr>
              <a:t>drje49@gmail.com</a:t>
            </a:r>
          </a:p>
          <a:p>
            <a:pPr>
              <a:lnSpc>
                <a:spcPct val="90000"/>
              </a:lnSpc>
            </a:pPr>
            <a:r>
              <a:rPr lang="de-CH" altLang="de-DE" sz="2000" dirty="0">
                <a:latin typeface="Calibri" panose="020F0502020204030204" pitchFamily="34" charset="0"/>
                <a:cs typeface="Calibri" panose="020F0502020204030204" pitchFamily="34" charset="0"/>
              </a:rPr>
              <a:t>www.ever.ch</a:t>
            </a:r>
          </a:p>
          <a:p>
            <a:pPr defTabSz="914400" eaLnBrk="1" hangingPunct="1">
              <a:lnSpc>
                <a:spcPct val="90000"/>
              </a:lnSpc>
              <a:spcAft>
                <a:spcPct val="0"/>
              </a:spcAft>
            </a:pPr>
            <a:endParaRPr lang="de-CH" altLang="de-DE" sz="2000" dirty="0">
              <a:latin typeface="Arial" charset="0"/>
            </a:endParaRPr>
          </a:p>
        </p:txBody>
      </p:sp>
    </p:spTree>
  </p:cSld>
  <p:clrMapOvr>
    <a:masterClrMapping/>
  </p:clrMapOvr>
  <p:transition spd="slow" advTm="182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Hirn Booster</a:t>
            </a:r>
          </a:p>
        </p:txBody>
      </p:sp>
      <p:sp>
        <p:nvSpPr>
          <p:cNvPr id="145411"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Frühstückverzicht bringt das Hirn in arge Bedrängnis</a:t>
            </a:r>
          </a:p>
          <a:p>
            <a:pPr marL="0" indent="0">
              <a:buFont typeface="Times New Roman" pitchFamily="18" charset="0"/>
              <a:buNone/>
            </a:pPr>
            <a:endParaRPr lang="de-DE" altLang="de-DE" sz="1800" b="1" dirty="0">
              <a:solidFill>
                <a:schemeClr val="bg2"/>
              </a:solidFill>
              <a:latin typeface="Arial" charset="0"/>
            </a:endParaRPr>
          </a:p>
          <a:p>
            <a:pPr marL="0" indent="0"/>
            <a:r>
              <a:rPr lang="de-CH" altLang="de-DE" sz="1600" dirty="0">
                <a:latin typeface="Arial" charset="0"/>
              </a:rPr>
              <a:t>   Ob Nachtende oder Tagesanfang, Tatsache ist dass das Frühstück die längste </a:t>
            </a:r>
            <a:br>
              <a:rPr lang="de-CH" altLang="de-DE" sz="1600" dirty="0">
                <a:latin typeface="Arial" charset="0"/>
              </a:rPr>
            </a:br>
            <a:r>
              <a:rPr lang="de-CH" altLang="de-DE" sz="1600" dirty="0">
                <a:latin typeface="Arial" charset="0"/>
              </a:rPr>
              <a:t>     Fastenperiode beendet, im Regelfall 10 bis 13 Stunden</a:t>
            </a:r>
          </a:p>
          <a:p>
            <a:pPr marL="0" indent="0"/>
            <a:r>
              <a:rPr lang="de-CH" altLang="de-DE" sz="1600" dirty="0">
                <a:latin typeface="Arial" charset="0"/>
              </a:rPr>
              <a:t>   Der Akku ist jetzt fast leer, der Zeiger steht auf Reserve</a:t>
            </a:r>
          </a:p>
          <a:p>
            <a:pPr marL="0" indent="0"/>
            <a:r>
              <a:rPr lang="de-CH" altLang="de-DE" sz="1600" dirty="0">
                <a:latin typeface="Arial" charset="0"/>
              </a:rPr>
              <a:t>   Frühstücksverzicht bedeutet Verlängerung der Fastenperiode um mehrere </a:t>
            </a:r>
            <a:br>
              <a:rPr lang="de-CH" altLang="de-DE" sz="1600" dirty="0">
                <a:latin typeface="Arial" charset="0"/>
              </a:rPr>
            </a:br>
            <a:r>
              <a:rPr lang="de-CH" altLang="de-DE" sz="1600" dirty="0">
                <a:latin typeface="Arial" charset="0"/>
              </a:rPr>
              <a:t>     Stunden und bringt das Hirn in arge Bedrängnis: Die Energiebereitstellung kommt </a:t>
            </a:r>
            <a:br>
              <a:rPr lang="de-CH" altLang="de-DE" sz="1600" dirty="0">
                <a:latin typeface="Arial" charset="0"/>
              </a:rPr>
            </a:br>
            <a:r>
              <a:rPr lang="de-CH" altLang="de-DE" sz="1600" dirty="0">
                <a:latin typeface="Arial" charset="0"/>
              </a:rPr>
              <a:t>     zum Erliegen und der erlahmte Zuckerfluss lässt uns die Folgen der </a:t>
            </a:r>
            <a:br>
              <a:rPr lang="de-CH" altLang="de-DE" sz="1600" dirty="0">
                <a:latin typeface="Arial" charset="0"/>
              </a:rPr>
            </a:br>
            <a:r>
              <a:rPr lang="de-CH" altLang="de-DE" sz="1600" dirty="0">
                <a:latin typeface="Arial" charset="0"/>
              </a:rPr>
              <a:t>     Unterzuckerung leibhaftig spüren: Müdigkeit, Konzentrationsstörungen</a:t>
            </a:r>
            <a:br>
              <a:rPr lang="de-CH" altLang="de-DE" sz="1600" dirty="0">
                <a:latin typeface="Arial" charset="0"/>
              </a:rPr>
            </a:br>
            <a:r>
              <a:rPr lang="de-CH" altLang="de-DE" sz="1600" dirty="0">
                <a:latin typeface="Arial" charset="0"/>
              </a:rPr>
              <a:t>     Unaufmerksamkeit, Zerfahrenheit, schliesslich Unruhe, Nervosität und Erregtheit</a:t>
            </a:r>
          </a:p>
          <a:p>
            <a:pPr marL="0" indent="0"/>
            <a:endParaRPr lang="de-CH" altLang="de-DE" sz="1600" dirty="0">
              <a:solidFill>
                <a:srgbClr val="FF3300"/>
              </a:solidFill>
              <a:latin typeface="Arial" charset="0"/>
            </a:endParaRPr>
          </a:p>
          <a:p>
            <a:pPr marL="0" indent="0"/>
            <a:r>
              <a:rPr lang="de-CH" altLang="de-DE" sz="1600" dirty="0">
                <a:solidFill>
                  <a:srgbClr val="FF3300"/>
                </a:solidFill>
                <a:latin typeface="Arial" charset="0"/>
              </a:rPr>
              <a:t>   Kinder ohne Frühstück sind rascher unterzuckert als Erwachsene und </a:t>
            </a:r>
            <a:br>
              <a:rPr lang="de-CH" altLang="de-DE" sz="1600" dirty="0">
                <a:solidFill>
                  <a:srgbClr val="FF3300"/>
                </a:solidFill>
                <a:latin typeface="Arial" charset="0"/>
              </a:rPr>
            </a:br>
            <a:r>
              <a:rPr lang="de-CH" altLang="de-DE" sz="1600" dirty="0">
                <a:solidFill>
                  <a:srgbClr val="FF3300"/>
                </a:solidFill>
                <a:latin typeface="Arial" charset="0"/>
              </a:rPr>
              <a:t>     Klassenarbeiten fallen aufgrund der Konzentrationsstörung dementsprechend </a:t>
            </a:r>
            <a:br>
              <a:rPr lang="de-CH" altLang="de-DE" sz="1600" dirty="0">
                <a:solidFill>
                  <a:srgbClr val="FF3300"/>
                </a:solidFill>
                <a:latin typeface="Arial" charset="0"/>
              </a:rPr>
            </a:br>
            <a:r>
              <a:rPr lang="de-CH" altLang="de-DE" sz="1600" dirty="0">
                <a:solidFill>
                  <a:srgbClr val="FF3300"/>
                </a:solidFill>
                <a:latin typeface="Arial" charset="0"/>
              </a:rPr>
              <a:t>     schlechter aus</a:t>
            </a:r>
          </a:p>
          <a:p>
            <a:pPr marL="0" indent="0"/>
            <a:r>
              <a:rPr lang="de-CH" altLang="de-DE" sz="1600" dirty="0">
                <a:solidFill>
                  <a:srgbClr val="FF3300"/>
                </a:solidFill>
                <a:latin typeface="Arial" charset="0"/>
              </a:rPr>
              <a:t>   Eine Schauspielerin in einem Rosamunde Pilcher Film:</a:t>
            </a:r>
            <a:br>
              <a:rPr lang="de-CH" altLang="de-DE" sz="1600" b="1" dirty="0">
                <a:solidFill>
                  <a:srgbClr val="FF3300"/>
                </a:solidFill>
                <a:latin typeface="Arial" charset="0"/>
              </a:rPr>
            </a:br>
            <a:r>
              <a:rPr lang="de-CH" altLang="de-DE" sz="1600" b="1" dirty="0">
                <a:solidFill>
                  <a:srgbClr val="FF3300"/>
                </a:solidFill>
                <a:latin typeface="Arial" charset="0"/>
              </a:rPr>
              <a:t>     «Ich esse doch kein Frühstück, bin ja kein Kind mehr»</a:t>
            </a:r>
            <a:endParaRPr lang="de-CH" altLang="de-DE" dirty="0">
              <a:solidFill>
                <a:srgbClr val="FF3300"/>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Abnehmen mit Frühstück – fact or fiction?</a:t>
            </a:r>
          </a:p>
        </p:txBody>
      </p:sp>
      <p:sp>
        <p:nvSpPr>
          <p:cNvPr id="146435"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Frühstückmenschen …. Schlankere Menschen</a:t>
            </a:r>
          </a:p>
          <a:p>
            <a:pPr marL="0" indent="0">
              <a:buFont typeface="Times New Roman" pitchFamily="18" charset="0"/>
              <a:buNone/>
            </a:pPr>
            <a:endParaRPr lang="de-DE" altLang="de-DE" sz="1800" b="1" dirty="0">
              <a:solidFill>
                <a:schemeClr val="bg2"/>
              </a:solidFill>
              <a:latin typeface="Arial" charset="0"/>
            </a:endParaRPr>
          </a:p>
          <a:p>
            <a:pPr marL="0" indent="0"/>
            <a:r>
              <a:rPr lang="de-CH" altLang="de-DE" sz="1600" dirty="0">
                <a:latin typeface="Arial" charset="0"/>
              </a:rPr>
              <a:t>   </a:t>
            </a:r>
            <a:r>
              <a:rPr lang="de-CH" altLang="de-DE" sz="1600" dirty="0">
                <a:solidFill>
                  <a:srgbClr val="FF0000"/>
                </a:solidFill>
                <a:latin typeface="Arial" charset="0"/>
              </a:rPr>
              <a:t>„Frühstücker sind schlankere Menschen als Nicht-Frühstücker“, so die Ergebnisse </a:t>
            </a:r>
            <a:br>
              <a:rPr lang="de-CH" altLang="de-DE" sz="1600" dirty="0">
                <a:solidFill>
                  <a:srgbClr val="FF0000"/>
                </a:solidFill>
                <a:latin typeface="Arial" charset="0"/>
              </a:rPr>
            </a:br>
            <a:r>
              <a:rPr lang="de-CH" altLang="de-DE" sz="1600" dirty="0">
                <a:solidFill>
                  <a:srgbClr val="FF0000"/>
                </a:solidFill>
                <a:latin typeface="Arial" charset="0"/>
              </a:rPr>
              <a:t>     einer Studie (Harvard Men's Health Watch)</a:t>
            </a:r>
          </a:p>
          <a:p>
            <a:pPr marL="0" indent="0"/>
            <a:r>
              <a:rPr lang="de-CH" altLang="de-DE" sz="1600" dirty="0">
                <a:solidFill>
                  <a:srgbClr val="FF0000"/>
                </a:solidFill>
                <a:latin typeface="Arial" charset="0"/>
              </a:rPr>
              <a:t>   Ohne Frühstück steigt die Wahrscheinlichkeit für Übergewicht um den</a:t>
            </a:r>
            <a:br>
              <a:rPr lang="de-CH" altLang="de-DE" sz="1600" dirty="0">
                <a:solidFill>
                  <a:srgbClr val="FF0000"/>
                </a:solidFill>
                <a:latin typeface="Arial" charset="0"/>
              </a:rPr>
            </a:br>
            <a:r>
              <a:rPr lang="de-CH" altLang="de-DE" sz="1600" dirty="0">
                <a:solidFill>
                  <a:srgbClr val="FF0000"/>
                </a:solidFill>
                <a:latin typeface="Arial" charset="0"/>
              </a:rPr>
              <a:t>     Faktor 4</a:t>
            </a:r>
          </a:p>
          <a:p>
            <a:pPr marL="0" indent="0"/>
            <a:r>
              <a:rPr lang="de-CH" altLang="de-DE" sz="1600" dirty="0">
                <a:latin typeface="Arial" charset="0"/>
              </a:rPr>
              <a:t>   Mit dem Verzehr gesunder, faserreicher Kost mit Obst verringerte sich, so die </a:t>
            </a:r>
            <a:br>
              <a:rPr lang="de-CH" altLang="de-DE" sz="1600" dirty="0">
                <a:latin typeface="Arial" charset="0"/>
              </a:rPr>
            </a:br>
            <a:r>
              <a:rPr lang="de-CH" altLang="de-DE" sz="1600" dirty="0">
                <a:latin typeface="Arial" charset="0"/>
              </a:rPr>
              <a:t>     Studie, auch das Risiko für Herzerkrankungen, Schlaganfälle und Diabetes.</a:t>
            </a:r>
          </a:p>
          <a:p>
            <a:pPr marL="0" indent="0"/>
            <a:r>
              <a:rPr lang="de-CH" altLang="de-DE" sz="1600" dirty="0">
                <a:latin typeface="Arial" charset="0"/>
              </a:rPr>
              <a:t>   Wer allerdings kohlenhydrat-, zuckerreich und faserarm frühstückt – Gipfeli, Zopf, </a:t>
            </a:r>
            <a:br>
              <a:rPr lang="de-CH" altLang="de-DE" sz="1600" dirty="0">
                <a:latin typeface="Arial" charset="0"/>
              </a:rPr>
            </a:br>
            <a:r>
              <a:rPr lang="de-CH" altLang="de-DE" sz="1600" dirty="0">
                <a:latin typeface="Arial" charset="0"/>
              </a:rPr>
              <a:t>     Konfitüre, Honig – dem sein Gesundheitsbonus sinkt unter null: Diese </a:t>
            </a:r>
            <a:br>
              <a:rPr lang="de-CH" altLang="de-DE" sz="1600" dirty="0">
                <a:latin typeface="Arial" charset="0"/>
              </a:rPr>
            </a:br>
            <a:r>
              <a:rPr lang="de-CH" altLang="de-DE" sz="1600" dirty="0">
                <a:latin typeface="Arial" charset="0"/>
              </a:rPr>
              <a:t>     Kohlenhydrate gehen auf schnellstem Weg durch die Darmwand und lassen den     </a:t>
            </a:r>
            <a:br>
              <a:rPr lang="de-CH" altLang="de-DE" sz="1600" dirty="0">
                <a:latin typeface="Arial" charset="0"/>
              </a:rPr>
            </a:br>
            <a:r>
              <a:rPr lang="de-CH" altLang="de-DE" sz="1600" dirty="0">
                <a:latin typeface="Arial" charset="0"/>
              </a:rPr>
              <a:t>     Insulinspiegel hoch schnellen. Wer jetzt diese an flutenden Kohlenhydrate nicht </a:t>
            </a:r>
            <a:br>
              <a:rPr lang="de-CH" altLang="de-DE" sz="1600" dirty="0">
                <a:latin typeface="Arial" charset="0"/>
              </a:rPr>
            </a:br>
            <a:r>
              <a:rPr lang="de-CH" altLang="de-DE" sz="1600" dirty="0">
                <a:latin typeface="Arial" charset="0"/>
              </a:rPr>
              <a:t>     schnellstens „verjoggt“, dem sei versichert, dass jedes nicht zur </a:t>
            </a:r>
            <a:br>
              <a:rPr lang="de-CH" altLang="de-DE" sz="1600" dirty="0">
                <a:latin typeface="Arial" charset="0"/>
              </a:rPr>
            </a:br>
            <a:r>
              <a:rPr lang="de-CH" altLang="de-DE" sz="1600" dirty="0">
                <a:latin typeface="Arial" charset="0"/>
              </a:rPr>
              <a:t>     Energiegewinnung herangezogene Kohlenhydratmolekül auf direktem Wege in </a:t>
            </a:r>
            <a:br>
              <a:rPr lang="de-CH" altLang="de-DE" sz="1600" dirty="0">
                <a:latin typeface="Arial" charset="0"/>
              </a:rPr>
            </a:br>
            <a:r>
              <a:rPr lang="de-CH" altLang="de-DE" sz="1600" dirty="0">
                <a:latin typeface="Arial" charset="0"/>
              </a:rPr>
              <a:t>     die Frühlingsröllchen fliesst und sich dort hartnäckig festkrallt. Insulin ist nicht nur </a:t>
            </a:r>
            <a:br>
              <a:rPr lang="de-CH" altLang="de-DE" sz="1600" dirty="0">
                <a:latin typeface="Arial" charset="0"/>
              </a:rPr>
            </a:br>
            <a:r>
              <a:rPr lang="de-CH" altLang="de-DE" sz="1600" dirty="0">
                <a:latin typeface="Arial" charset="0"/>
              </a:rPr>
              <a:t>     verantwortlich für den Fluss des Zuckers in die Zelle, sondern eben auch für die </a:t>
            </a:r>
            <a:br>
              <a:rPr lang="de-CH" altLang="de-DE" sz="1600" dirty="0">
                <a:latin typeface="Arial" charset="0"/>
              </a:rPr>
            </a:br>
            <a:r>
              <a:rPr lang="de-CH" altLang="de-DE" sz="1600" dirty="0">
                <a:latin typeface="Arial" charset="0"/>
              </a:rPr>
              <a:t>     Speicherung von überflüssigem Zucker (Umwandlung von Zuckert in Fett)</a:t>
            </a:r>
            <a:endParaRPr lang="de-CH" altLang="de-DE" dirty="0">
              <a:solidFill>
                <a:srgbClr val="FF3300"/>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Die 4 Philosophien</a:t>
            </a:r>
          </a:p>
        </p:txBody>
      </p:sp>
      <p:sp>
        <p:nvSpPr>
          <p:cNvPr id="147459" name="Form 59394"/>
          <p:cNvSpPr>
            <a:spLocks noGrp="1" noChangeArrowheads="1"/>
          </p:cNvSpPr>
          <p:nvPr>
            <p:ph type="body" idx="1"/>
          </p:nvPr>
        </p:nvSpPr>
        <p:spPr>
          <a:xfrm>
            <a:off x="855663" y="993775"/>
            <a:ext cx="7859712" cy="5257800"/>
          </a:xfrm>
        </p:spPr>
        <p:txBody>
          <a:bodyPr/>
          <a:lstStyle/>
          <a:p>
            <a:pPr marL="0" indent="0">
              <a:buFont typeface="Times New Roman" pitchFamily="18" charset="0"/>
              <a:buNone/>
            </a:pPr>
            <a:r>
              <a:rPr lang="de-CH" altLang="de-DE" sz="1800" b="1" dirty="0">
                <a:solidFill>
                  <a:schemeClr val="bg2"/>
                </a:solidFill>
                <a:latin typeface="Arial" charset="0"/>
              </a:rPr>
              <a:t>Mit Frische in den Tag</a:t>
            </a:r>
          </a:p>
          <a:p>
            <a:pPr marL="0" indent="0">
              <a:buFont typeface="Times New Roman" pitchFamily="18" charset="0"/>
              <a:buNone/>
            </a:pPr>
            <a:endParaRPr lang="de-DE" altLang="de-DE" sz="1800" b="1" dirty="0">
              <a:solidFill>
                <a:schemeClr val="bg2"/>
              </a:solidFill>
              <a:latin typeface="Arial" charset="0"/>
            </a:endParaRPr>
          </a:p>
          <a:p>
            <a:pPr marL="0" indent="0"/>
            <a:r>
              <a:rPr lang="de-CH" altLang="de-DE" sz="1600" dirty="0">
                <a:solidFill>
                  <a:schemeClr val="bg2"/>
                </a:solidFill>
                <a:latin typeface="Arial" charset="0"/>
              </a:rPr>
              <a:t>   </a:t>
            </a:r>
            <a:r>
              <a:rPr lang="de-CH" altLang="de-DE" sz="1600" b="1" dirty="0">
                <a:solidFill>
                  <a:schemeClr val="bg2"/>
                </a:solidFill>
                <a:latin typeface="Arial" charset="0"/>
              </a:rPr>
              <a:t>Philosophie Nr. 1</a:t>
            </a:r>
            <a:br>
              <a:rPr lang="de-CH" altLang="de-DE" sz="1600" dirty="0">
                <a:solidFill>
                  <a:schemeClr val="bg2"/>
                </a:solidFill>
                <a:latin typeface="Arial" charset="0"/>
              </a:rPr>
            </a:br>
            <a:r>
              <a:rPr lang="de-CH" altLang="de-DE" sz="1600" dirty="0">
                <a:solidFill>
                  <a:schemeClr val="bg2"/>
                </a:solidFill>
                <a:latin typeface="Arial" charset="0"/>
              </a:rPr>
              <a:t>     Den Tag beginnen mit einer "ausgebauten Verteidigungsstellung" gegen Freie   </a:t>
            </a:r>
            <a:br>
              <a:rPr lang="de-CH" altLang="de-DE" sz="1600" dirty="0">
                <a:solidFill>
                  <a:schemeClr val="bg2"/>
                </a:solidFill>
                <a:latin typeface="Arial" charset="0"/>
              </a:rPr>
            </a:br>
            <a:r>
              <a:rPr lang="de-CH" altLang="de-DE" sz="1600" dirty="0">
                <a:solidFill>
                  <a:schemeClr val="bg2"/>
                </a:solidFill>
                <a:latin typeface="Arial" charset="0"/>
              </a:rPr>
              <a:t>     Radikale (Gemüse, Antioxidantien) und Nahrung für das Hirn (Sprossen) </a:t>
            </a:r>
          </a:p>
          <a:p>
            <a:pPr marL="0" indent="0"/>
            <a:r>
              <a:rPr lang="de-CH" altLang="de-DE" sz="1600" dirty="0">
                <a:solidFill>
                  <a:schemeClr val="bg2"/>
                </a:solidFill>
                <a:latin typeface="Arial" charset="0"/>
              </a:rPr>
              <a:t>   </a:t>
            </a:r>
            <a:r>
              <a:rPr lang="de-CH" altLang="de-DE" sz="1600" b="1" dirty="0">
                <a:solidFill>
                  <a:schemeClr val="bg2"/>
                </a:solidFill>
                <a:latin typeface="Arial" charset="0"/>
              </a:rPr>
              <a:t>Philosophie Nr. 2</a:t>
            </a:r>
            <a:br>
              <a:rPr lang="de-CH" altLang="de-DE" sz="1600" dirty="0">
                <a:solidFill>
                  <a:schemeClr val="bg2"/>
                </a:solidFill>
                <a:latin typeface="Arial" charset="0"/>
              </a:rPr>
            </a:br>
            <a:r>
              <a:rPr lang="de-CH" altLang="de-DE" sz="1600" dirty="0">
                <a:solidFill>
                  <a:schemeClr val="bg2"/>
                </a:solidFill>
                <a:latin typeface="Arial" charset="0"/>
              </a:rPr>
              <a:t>     Den Tag beginnen mit einem reichhaltigen Plateau an Nahrungsfasern, </a:t>
            </a:r>
            <a:br>
              <a:rPr lang="de-CH" altLang="de-DE" sz="1600" dirty="0">
                <a:solidFill>
                  <a:schemeClr val="bg2"/>
                </a:solidFill>
                <a:latin typeface="Arial" charset="0"/>
              </a:rPr>
            </a:br>
            <a:r>
              <a:rPr lang="de-CH" altLang="de-DE" sz="1600" dirty="0">
                <a:solidFill>
                  <a:schemeClr val="bg2"/>
                </a:solidFill>
                <a:latin typeface="Arial" charset="0"/>
              </a:rPr>
              <a:t>     Vitaminen, Mineralien und Spurenelementen, mit lebendiger Nahrung, mit </a:t>
            </a:r>
            <a:br>
              <a:rPr lang="de-CH" altLang="de-DE" sz="1600" dirty="0">
                <a:solidFill>
                  <a:schemeClr val="bg2"/>
                </a:solidFill>
                <a:latin typeface="Arial" charset="0"/>
              </a:rPr>
            </a:br>
            <a:r>
              <a:rPr lang="de-CH" altLang="de-DE" sz="1600" dirty="0">
                <a:solidFill>
                  <a:schemeClr val="bg2"/>
                </a:solidFill>
                <a:latin typeface="Arial" charset="0"/>
              </a:rPr>
              <a:t>     Nahrungsfasern und basischen Mineralien (Gemüse) </a:t>
            </a:r>
          </a:p>
          <a:p>
            <a:pPr marL="0" indent="0"/>
            <a:r>
              <a:rPr lang="de-CH" altLang="de-DE" sz="1600" dirty="0">
                <a:solidFill>
                  <a:schemeClr val="bg2"/>
                </a:solidFill>
                <a:latin typeface="Arial" charset="0"/>
              </a:rPr>
              <a:t>   </a:t>
            </a:r>
            <a:r>
              <a:rPr lang="de-CH" altLang="de-DE" sz="1600" b="1" dirty="0">
                <a:solidFill>
                  <a:schemeClr val="bg2"/>
                </a:solidFill>
                <a:latin typeface="Arial" charset="0"/>
              </a:rPr>
              <a:t>Philosophie Nr. 3</a:t>
            </a:r>
            <a:br>
              <a:rPr lang="de-CH" altLang="de-DE" sz="1600" dirty="0">
                <a:solidFill>
                  <a:schemeClr val="bg2"/>
                </a:solidFill>
                <a:latin typeface="Arial" charset="0"/>
              </a:rPr>
            </a:br>
            <a:r>
              <a:rPr lang="de-CH" altLang="de-DE" sz="1600" dirty="0">
                <a:solidFill>
                  <a:schemeClr val="bg2"/>
                </a:solidFill>
                <a:latin typeface="Arial" charset="0"/>
              </a:rPr>
              <a:t>     Den Tag mental ruhig und gelassen beginnen. Was auch der Tag bringen wird, </a:t>
            </a:r>
            <a:br>
              <a:rPr lang="de-CH" altLang="de-DE" sz="1600" dirty="0">
                <a:solidFill>
                  <a:schemeClr val="bg2"/>
                </a:solidFill>
                <a:latin typeface="Arial" charset="0"/>
              </a:rPr>
            </a:br>
            <a:r>
              <a:rPr lang="de-CH" altLang="de-DE" sz="1600" dirty="0">
                <a:solidFill>
                  <a:schemeClr val="bg2"/>
                </a:solidFill>
                <a:latin typeface="Arial" charset="0"/>
              </a:rPr>
              <a:t>     Sie kämpfen nicht gegen den Tag, sondern gleiten wie auf einer "Rutschbahn„</a:t>
            </a:r>
            <a:br>
              <a:rPr lang="de-CH" altLang="de-DE" sz="1600" dirty="0">
                <a:solidFill>
                  <a:schemeClr val="bg2"/>
                </a:solidFill>
                <a:latin typeface="Arial" charset="0"/>
              </a:rPr>
            </a:br>
            <a:r>
              <a:rPr lang="de-CH" altLang="de-DE" sz="1600" dirty="0">
                <a:solidFill>
                  <a:schemeClr val="bg2"/>
                </a:solidFill>
                <a:latin typeface="Arial" charset="0"/>
              </a:rPr>
              <a:t>     von oben - Morgen, nach unten - Abend </a:t>
            </a:r>
          </a:p>
          <a:p>
            <a:pPr marL="0" indent="0"/>
            <a:r>
              <a:rPr lang="de-CH" altLang="de-DE" sz="1600" dirty="0">
                <a:solidFill>
                  <a:schemeClr val="bg2"/>
                </a:solidFill>
                <a:latin typeface="Arial" charset="0"/>
              </a:rPr>
              <a:t>   </a:t>
            </a:r>
            <a:r>
              <a:rPr lang="de-CH" altLang="de-DE" sz="1600" b="1" dirty="0">
                <a:solidFill>
                  <a:schemeClr val="bg2"/>
                </a:solidFill>
                <a:latin typeface="Arial" charset="0"/>
              </a:rPr>
              <a:t>Philosophie Nr. 4</a:t>
            </a:r>
            <a:br>
              <a:rPr lang="de-CH" altLang="de-DE" sz="1600" dirty="0">
                <a:solidFill>
                  <a:schemeClr val="bg2"/>
                </a:solidFill>
                <a:latin typeface="Arial" charset="0"/>
              </a:rPr>
            </a:br>
            <a:r>
              <a:rPr lang="de-CH" altLang="de-DE" sz="1600" dirty="0">
                <a:solidFill>
                  <a:schemeClr val="bg2"/>
                </a:solidFill>
                <a:latin typeface="Arial" charset="0"/>
              </a:rPr>
              <a:t>     Den Tag beginnen mit einer "Anti-Krebs-Nahrung": Epidemiologische Studien   </a:t>
            </a:r>
            <a:br>
              <a:rPr lang="de-CH" altLang="de-DE" sz="1600" dirty="0">
                <a:solidFill>
                  <a:schemeClr val="bg2"/>
                </a:solidFill>
                <a:latin typeface="Arial" charset="0"/>
              </a:rPr>
            </a:br>
            <a:r>
              <a:rPr lang="de-CH" altLang="de-DE" sz="1600" dirty="0">
                <a:solidFill>
                  <a:schemeClr val="bg2"/>
                </a:solidFill>
                <a:latin typeface="Arial" charset="0"/>
              </a:rPr>
              <a:t>     zeigen, dass nicht erhitztes Gemüse eine stärkere "Anti-Krebswirkung" aufweist – </a:t>
            </a:r>
            <a:br>
              <a:rPr lang="de-CH" altLang="de-DE" sz="1600" dirty="0">
                <a:solidFill>
                  <a:schemeClr val="bg2"/>
                </a:solidFill>
                <a:latin typeface="Arial" charset="0"/>
              </a:rPr>
            </a:br>
            <a:r>
              <a:rPr lang="de-CH" altLang="de-DE" sz="1600" dirty="0">
                <a:solidFill>
                  <a:schemeClr val="bg2"/>
                </a:solidFill>
                <a:latin typeface="Arial" charset="0"/>
              </a:rPr>
              <a:t>     ein Hinweis auf die besondere Funktion der hitzeempfindlichen Xanthophylle in </a:t>
            </a:r>
            <a:br>
              <a:rPr lang="de-CH" altLang="de-DE" sz="1600" dirty="0">
                <a:solidFill>
                  <a:schemeClr val="bg2"/>
                </a:solidFill>
                <a:latin typeface="Arial" charset="0"/>
              </a:rPr>
            </a:br>
            <a:r>
              <a:rPr lang="de-CH" altLang="de-DE" sz="1600" dirty="0">
                <a:solidFill>
                  <a:schemeClr val="bg2"/>
                </a:solidFill>
                <a:latin typeface="Arial" charset="0"/>
              </a:rPr>
              <a:t>     der Krebsvorsorge</a:t>
            </a:r>
          </a:p>
          <a:p>
            <a:pPr marL="0" indent="0"/>
            <a:endParaRPr lang="de-DE" altLang="de-DE" sz="1600" dirty="0">
              <a:latin typeface="Arial" charset="0"/>
            </a:endParaRPr>
          </a:p>
          <a:p>
            <a:pPr marL="0" indent="0">
              <a:buFont typeface="Times New Roman" pitchFamily="18" charset="0"/>
              <a:buNone/>
            </a:pPr>
            <a:endParaRPr lang="de-CH" altLang="de-DE" dirty="0">
              <a:solidFill>
                <a:srgbClr val="FF3300"/>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Wissenswertes</a:t>
            </a:r>
          </a:p>
        </p:txBody>
      </p:sp>
      <p:sp>
        <p:nvSpPr>
          <p:cNvPr id="148483" name="Form 59394"/>
          <p:cNvSpPr>
            <a:spLocks noGrp="1" noChangeArrowheads="1"/>
          </p:cNvSpPr>
          <p:nvPr>
            <p:ph type="body" idx="1"/>
          </p:nvPr>
        </p:nvSpPr>
        <p:spPr>
          <a:xfrm>
            <a:off x="855663" y="993775"/>
            <a:ext cx="8074025" cy="5435600"/>
          </a:xfrm>
        </p:spPr>
        <p:txBody>
          <a:bodyPr/>
          <a:lstStyle/>
          <a:p>
            <a:pPr marL="0" indent="0">
              <a:buFont typeface="Times New Roman" pitchFamily="18" charset="0"/>
              <a:buNone/>
            </a:pPr>
            <a:r>
              <a:rPr lang="de-CH" altLang="de-DE" sz="1800" b="1" dirty="0">
                <a:solidFill>
                  <a:schemeClr val="bg2"/>
                </a:solidFill>
                <a:latin typeface="Arial" charset="0"/>
              </a:rPr>
              <a:t>Erst Volltanken – dann erst Losfahren</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a:t>
            </a:r>
            <a:r>
              <a:rPr lang="de-CH" altLang="de-DE" sz="1600" b="1" dirty="0">
                <a:latin typeface="Arial" charset="0"/>
              </a:rPr>
              <a:t>Das 3-Minuten Ei</a:t>
            </a:r>
            <a:br>
              <a:rPr lang="de-CH" altLang="de-DE" sz="1600" dirty="0">
                <a:latin typeface="Arial" charset="0"/>
              </a:rPr>
            </a:br>
            <a:r>
              <a:rPr lang="de-CH" altLang="de-DE" sz="1600" dirty="0">
                <a:latin typeface="Arial" charset="0"/>
              </a:rPr>
              <a:t>     Höchste Eiweisswertigkeit. Enthält alle 8 Aminosäuren, die unser Körper selbst </a:t>
            </a:r>
            <a:br>
              <a:rPr lang="de-CH" altLang="de-DE" sz="1600" dirty="0">
                <a:latin typeface="Arial" charset="0"/>
              </a:rPr>
            </a:br>
            <a:r>
              <a:rPr lang="de-CH" altLang="de-DE" sz="1600" dirty="0">
                <a:latin typeface="Arial" charset="0"/>
              </a:rPr>
              <a:t>     nicht herstellen kann. Im 3-Minuten Ei ist das Cholesterin noch nicht oxidiert.</a:t>
            </a:r>
            <a:br>
              <a:rPr lang="de-CH" altLang="de-DE" sz="1600" dirty="0">
                <a:latin typeface="Arial" charset="0"/>
              </a:rPr>
            </a:br>
            <a:r>
              <a:rPr lang="de-CH" altLang="de-DE" sz="1600" dirty="0">
                <a:latin typeface="Arial" charset="0"/>
              </a:rPr>
              <a:t>     Oxidiertes Cholesterin (6-Minuten Ei) ist schädlich. </a:t>
            </a:r>
            <a:br>
              <a:rPr lang="de-CH" altLang="de-DE" sz="1600" dirty="0">
                <a:latin typeface="Arial" charset="0"/>
              </a:rPr>
            </a:br>
            <a:r>
              <a:rPr lang="de-CH" altLang="de-DE" sz="1600" dirty="0">
                <a:latin typeface="Arial" charset="0"/>
              </a:rPr>
              <a:t>     Eier enthalten Lezithin=Hirnfutter!</a:t>
            </a:r>
          </a:p>
          <a:p>
            <a:pPr marL="0" indent="0"/>
            <a:r>
              <a:rPr lang="de-CH" altLang="de-DE" sz="1600" dirty="0">
                <a:latin typeface="Arial" charset="0"/>
              </a:rPr>
              <a:t>   </a:t>
            </a:r>
            <a:r>
              <a:rPr lang="de-CH" altLang="de-DE" sz="1600" b="1" dirty="0">
                <a:latin typeface="Arial" charset="0"/>
              </a:rPr>
              <a:t>Kombination „3-Minuten Ei + Kartoffeln“</a:t>
            </a:r>
            <a:br>
              <a:rPr lang="de-CH" altLang="de-DE" sz="1600" dirty="0">
                <a:latin typeface="Arial" charset="0"/>
              </a:rPr>
            </a:br>
            <a:r>
              <a:rPr lang="de-CH" altLang="de-DE" sz="1600" dirty="0">
                <a:latin typeface="Arial" charset="0"/>
              </a:rPr>
              <a:t>     Kartoffeln erhöhen die Eiweisswertigkeit im Ei (=100) auf 136!!</a:t>
            </a:r>
          </a:p>
          <a:p>
            <a:pPr marL="0" indent="0"/>
            <a:r>
              <a:rPr lang="de-CH" altLang="de-DE" sz="1600" dirty="0">
                <a:latin typeface="Arial" charset="0"/>
              </a:rPr>
              <a:t>   </a:t>
            </a:r>
            <a:r>
              <a:rPr lang="de-CH" altLang="de-DE" sz="1600" b="1" dirty="0">
                <a:latin typeface="Arial" charset="0"/>
              </a:rPr>
              <a:t>Kombination „Hülsenfrüchte + Mais“</a:t>
            </a:r>
            <a:br>
              <a:rPr lang="de-CH" altLang="de-DE" sz="1600" dirty="0">
                <a:latin typeface="Arial" charset="0"/>
              </a:rPr>
            </a:br>
            <a:r>
              <a:rPr lang="de-CH" altLang="de-DE" sz="1600" dirty="0">
                <a:latin typeface="Arial" charset="0"/>
              </a:rPr>
              <a:t>     Die Kombination „Hülsenfrüchte + Mais“ weist unter den pflanzlichen </a:t>
            </a:r>
            <a:br>
              <a:rPr lang="de-CH" altLang="de-DE" sz="1600" dirty="0">
                <a:latin typeface="Arial" charset="0"/>
              </a:rPr>
            </a:br>
            <a:r>
              <a:rPr lang="de-CH" altLang="de-DE" sz="1600" dirty="0">
                <a:latin typeface="Arial" charset="0"/>
              </a:rPr>
              <a:t>     Nahrungsmitteln die höchste Eiweisswertigkeit auf.</a:t>
            </a:r>
            <a:endParaRPr lang="de-CH" altLang="de-DE" sz="1600" dirty="0">
              <a:solidFill>
                <a:schemeClr val="bg2"/>
              </a:solidFill>
              <a:latin typeface="Arial" charset="0"/>
            </a:endParaRPr>
          </a:p>
          <a:p>
            <a:pPr marL="0" indent="0"/>
            <a:r>
              <a:rPr lang="de-CH" altLang="de-DE" sz="1600" dirty="0">
                <a:latin typeface="Arial" charset="0"/>
              </a:rPr>
              <a:t>   </a:t>
            </a:r>
            <a:r>
              <a:rPr lang="de-CH" altLang="de-DE" sz="1600" b="1" dirty="0">
                <a:latin typeface="Arial" charset="0"/>
              </a:rPr>
              <a:t>St.Galler Rapsöl</a:t>
            </a:r>
            <a:br>
              <a:rPr lang="de-CH" altLang="de-DE" sz="1600" dirty="0">
                <a:latin typeface="Arial" charset="0"/>
              </a:rPr>
            </a:br>
            <a:r>
              <a:rPr lang="de-CH" altLang="de-DE" sz="1600" dirty="0">
                <a:latin typeface="Arial" charset="0"/>
              </a:rPr>
              <a:t>     Zum 4. mal als bestes Rapsöl ausgezeichnet. Rapsöl weist das ausgewogenste </a:t>
            </a:r>
            <a:br>
              <a:rPr lang="de-CH" altLang="de-DE" sz="1600" dirty="0">
                <a:latin typeface="Arial" charset="0"/>
              </a:rPr>
            </a:br>
            <a:r>
              <a:rPr lang="de-CH" altLang="de-DE" sz="1600" dirty="0">
                <a:latin typeface="Arial" charset="0"/>
              </a:rPr>
              <a:t>     Verhältnis Omega-6 zu Omega-3 Fettsäuren auf. Enthält (im Gegensatz zum </a:t>
            </a:r>
            <a:br>
              <a:rPr lang="de-CH" altLang="de-DE" sz="1600" dirty="0">
                <a:latin typeface="Arial" charset="0"/>
              </a:rPr>
            </a:br>
            <a:r>
              <a:rPr lang="de-CH" altLang="de-DE" sz="1600" dirty="0">
                <a:latin typeface="Arial" charset="0"/>
              </a:rPr>
              <a:t>     Olivenöl) sehr viel gamma-Vitamin-E, welches stark entzündungshemmende und </a:t>
            </a:r>
            <a:br>
              <a:rPr lang="de-CH" altLang="de-DE" sz="1600" dirty="0">
                <a:latin typeface="Arial" charset="0"/>
              </a:rPr>
            </a:br>
            <a:r>
              <a:rPr lang="de-CH" altLang="de-DE" sz="1600" dirty="0">
                <a:latin typeface="Arial" charset="0"/>
              </a:rPr>
              <a:t>     auch krebshemmende Eigenschaften aufweist.</a:t>
            </a:r>
          </a:p>
          <a:p>
            <a:pPr marL="0" indent="0"/>
            <a:r>
              <a:rPr lang="de-CH" altLang="de-DE" sz="1600" dirty="0">
                <a:latin typeface="Arial" charset="0"/>
              </a:rPr>
              <a:t>   </a:t>
            </a:r>
            <a:r>
              <a:rPr lang="de-CH" altLang="de-DE" sz="1600" b="1" dirty="0">
                <a:latin typeface="Arial" charset="0"/>
              </a:rPr>
              <a:t>Kartoffeln (Kohlenhydrate) + Rapsöl</a:t>
            </a:r>
            <a:br>
              <a:rPr lang="de-CH" altLang="de-DE" sz="1600" dirty="0">
                <a:latin typeface="Arial" charset="0"/>
              </a:rPr>
            </a:br>
            <a:r>
              <a:rPr lang="de-CH" altLang="de-DE" sz="1600" dirty="0">
                <a:latin typeface="Arial" charset="0"/>
              </a:rPr>
              <a:t>     Öl verzögert die Kohlenhydrataufnahme im Darm, so dass dem Hirn über eine viel </a:t>
            </a:r>
            <a:br>
              <a:rPr lang="de-CH" altLang="de-DE" sz="1600" dirty="0">
                <a:latin typeface="Arial" charset="0"/>
              </a:rPr>
            </a:br>
            <a:r>
              <a:rPr lang="de-CH" altLang="de-DE" sz="1600" dirty="0">
                <a:latin typeface="Arial" charset="0"/>
              </a:rPr>
              <a:t>     längere Zeit stetig Glucose nach geliefert werden kann: Geistige Frische den </a:t>
            </a:r>
            <a:br>
              <a:rPr lang="de-CH" altLang="de-DE" sz="1600" dirty="0">
                <a:latin typeface="Arial" charset="0"/>
              </a:rPr>
            </a:br>
            <a:r>
              <a:rPr lang="de-CH" altLang="de-DE" sz="1600" dirty="0">
                <a:latin typeface="Arial" charset="0"/>
              </a:rPr>
              <a:t>     ganzen Tag, weniger Leistungsabfall, weniger Müdigkeit, weniger Heisshunger.</a:t>
            </a:r>
            <a:endParaRPr lang="de-CH" altLang="de-DE" dirty="0">
              <a:solidFill>
                <a:srgbClr val="FF3300"/>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rm 59393"/>
          <p:cNvSpPr>
            <a:spLocks noGrp="1" noChangeArrowheads="1"/>
          </p:cNvSpPr>
          <p:nvPr>
            <p:ph type="title"/>
          </p:nvPr>
        </p:nvSpPr>
        <p:spPr>
          <a:xfrm>
            <a:off x="865188" y="44450"/>
            <a:ext cx="6010275" cy="457200"/>
          </a:xfrm>
        </p:spPr>
        <p:txBody>
          <a:bodyPr wrap="square"/>
          <a:lstStyle/>
          <a:p>
            <a:r>
              <a:rPr lang="de-CH" altLang="de-DE" dirty="0">
                <a:latin typeface="Arial" charset="0"/>
              </a:rPr>
              <a:t>Frühstücksmuffelkinder - Schlechtere Schüler?</a:t>
            </a:r>
          </a:p>
        </p:txBody>
      </p:sp>
      <p:sp>
        <p:nvSpPr>
          <p:cNvPr id="149507" name="Form 59394"/>
          <p:cNvSpPr>
            <a:spLocks noGrp="1" noChangeArrowheads="1"/>
          </p:cNvSpPr>
          <p:nvPr>
            <p:ph type="body" idx="1"/>
          </p:nvPr>
        </p:nvSpPr>
        <p:spPr>
          <a:xfrm>
            <a:off x="855663" y="993775"/>
            <a:ext cx="8074025" cy="5435600"/>
          </a:xfrm>
        </p:spPr>
        <p:txBody>
          <a:bodyPr/>
          <a:lstStyle/>
          <a:p>
            <a:pPr marL="0" indent="0">
              <a:buFont typeface="Times New Roman" pitchFamily="18" charset="0"/>
              <a:buNone/>
            </a:pPr>
            <a:r>
              <a:rPr lang="de-CH" altLang="de-DE" sz="1800" b="1" dirty="0">
                <a:solidFill>
                  <a:schemeClr val="bg2"/>
                </a:solidFill>
                <a:latin typeface="Arial" charset="0"/>
              </a:rPr>
              <a:t>Das Gehirn macht nur 2% der Körpermasse aus, verbraucht aber – man glaubt es kaum – 20% der gesamten Energie</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„Glucose“ heisst der Brennstoff, von dem über 50% ins Gehirn fliesst und dort in den </a:t>
            </a:r>
            <a:br>
              <a:rPr lang="de-CH" altLang="de-DE" sz="1600" dirty="0">
                <a:latin typeface="Arial" charset="0"/>
              </a:rPr>
            </a:br>
            <a:r>
              <a:rPr lang="de-CH" altLang="de-DE" sz="1600" dirty="0">
                <a:latin typeface="Arial" charset="0"/>
              </a:rPr>
              <a:t>     Zellen des zentralen Nervensystems die Denkvorgänge ankurbelt, konzentriertes </a:t>
            </a:r>
            <a:br>
              <a:rPr lang="de-CH" altLang="de-DE" sz="1600" dirty="0">
                <a:latin typeface="Arial" charset="0"/>
              </a:rPr>
            </a:br>
            <a:r>
              <a:rPr lang="de-CH" altLang="de-DE" sz="1600" dirty="0">
                <a:latin typeface="Arial" charset="0"/>
              </a:rPr>
              <a:t>     Denken erst ermöglicht</a:t>
            </a:r>
          </a:p>
          <a:p>
            <a:pPr marL="0" indent="0"/>
            <a:r>
              <a:rPr lang="de-CH" altLang="de-DE" sz="1600" dirty="0">
                <a:latin typeface="Arial" charset="0"/>
              </a:rPr>
              <a:t>   Ohne Zucker keine geistige Leistungsfähigkeit</a:t>
            </a:r>
          </a:p>
          <a:p>
            <a:pPr marL="0" indent="0"/>
            <a:r>
              <a:rPr lang="de-CH" altLang="de-DE" sz="1600" dirty="0">
                <a:solidFill>
                  <a:srgbClr val="FF3300"/>
                </a:solidFill>
                <a:latin typeface="Arial" charset="0"/>
              </a:rPr>
              <a:t>   Jedes dritte Kind verzichtet auf das Frühstück</a:t>
            </a:r>
          </a:p>
          <a:p>
            <a:pPr marL="0" indent="0"/>
            <a:r>
              <a:rPr lang="de-CH" altLang="de-DE" sz="1600" dirty="0">
                <a:solidFill>
                  <a:schemeClr val="bg2"/>
                </a:solidFill>
                <a:latin typeface="Arial" charset="0"/>
              </a:rPr>
              <a:t>   Die Nacht ist gleichsam eine Fastenzeit: Die Zuckerspeicher werden mehr oder </a:t>
            </a:r>
            <a:br>
              <a:rPr lang="de-CH" altLang="de-DE" sz="1600" dirty="0">
                <a:solidFill>
                  <a:schemeClr val="bg2"/>
                </a:solidFill>
                <a:latin typeface="Arial" charset="0"/>
              </a:rPr>
            </a:br>
            <a:r>
              <a:rPr lang="de-CH" altLang="de-DE" sz="1600" dirty="0">
                <a:solidFill>
                  <a:schemeClr val="bg2"/>
                </a:solidFill>
                <a:latin typeface="Arial" charset="0"/>
              </a:rPr>
              <a:t>     weniger geleert</a:t>
            </a:r>
          </a:p>
          <a:p>
            <a:pPr marL="0" indent="0"/>
            <a:r>
              <a:rPr lang="de-CH" altLang="de-DE" sz="1600" dirty="0">
                <a:solidFill>
                  <a:schemeClr val="bg2"/>
                </a:solidFill>
                <a:latin typeface="Arial" charset="0"/>
              </a:rPr>
              <a:t>   Ein Frühstück soll aber nicht nur die Zuckervorräte wieder auffüllen, nicht nur </a:t>
            </a:r>
            <a:br>
              <a:rPr lang="de-CH" altLang="de-DE" sz="1600" dirty="0">
                <a:solidFill>
                  <a:schemeClr val="bg2"/>
                </a:solidFill>
                <a:latin typeface="Arial" charset="0"/>
              </a:rPr>
            </a:br>
            <a:r>
              <a:rPr lang="de-CH" altLang="de-DE" sz="1600" dirty="0">
                <a:solidFill>
                  <a:schemeClr val="bg2"/>
                </a:solidFill>
                <a:latin typeface="Arial" charset="0"/>
              </a:rPr>
              <a:t>     Kalorien geben, sondern dem Körper nach der Ruhe der Nacht wieder Leben </a:t>
            </a:r>
            <a:br>
              <a:rPr lang="de-CH" altLang="de-DE" sz="1600" dirty="0">
                <a:solidFill>
                  <a:schemeClr val="bg2"/>
                </a:solidFill>
                <a:latin typeface="Arial" charset="0"/>
              </a:rPr>
            </a:br>
            <a:r>
              <a:rPr lang="de-CH" altLang="de-DE" sz="1600" dirty="0">
                <a:solidFill>
                  <a:schemeClr val="bg2"/>
                </a:solidFill>
                <a:latin typeface="Arial" charset="0"/>
              </a:rPr>
              <a:t>     schenken. Butterbrot und Konfitüre vermitteln in allererster Linie Kalorien und nicht  </a:t>
            </a:r>
            <a:br>
              <a:rPr lang="de-CH" altLang="de-DE" sz="1600" dirty="0">
                <a:solidFill>
                  <a:schemeClr val="bg2"/>
                </a:solidFill>
                <a:latin typeface="Arial" charset="0"/>
              </a:rPr>
            </a:br>
            <a:r>
              <a:rPr lang="de-CH" altLang="de-DE" sz="1600" dirty="0">
                <a:solidFill>
                  <a:schemeClr val="bg2"/>
                </a:solidFill>
                <a:latin typeface="Arial" charset="0"/>
              </a:rPr>
              <a:t>     Lebendigkeit</a:t>
            </a:r>
          </a:p>
          <a:p>
            <a:pPr marL="0" indent="0"/>
            <a:r>
              <a:rPr lang="de-CH" altLang="de-DE" sz="1600" dirty="0">
                <a:solidFill>
                  <a:schemeClr val="bg2"/>
                </a:solidFill>
                <a:latin typeface="Arial" charset="0"/>
              </a:rPr>
              <a:t>   Bereits in den neunziger Jahren wurden wissenschaftliche Tests mit frühstückenden </a:t>
            </a:r>
            <a:br>
              <a:rPr lang="de-CH" altLang="de-DE" sz="1600" dirty="0">
                <a:solidFill>
                  <a:schemeClr val="bg2"/>
                </a:solidFill>
                <a:latin typeface="Arial" charset="0"/>
              </a:rPr>
            </a:br>
            <a:r>
              <a:rPr lang="de-CH" altLang="de-DE" sz="1600" dirty="0">
                <a:solidFill>
                  <a:schemeClr val="bg2"/>
                </a:solidFill>
                <a:latin typeface="Arial" charset="0"/>
              </a:rPr>
              <a:t>     und nicht frühstückenden Kindern durchgeführt: Schlechteres Kurzzeitgedächtnis, </a:t>
            </a:r>
            <a:br>
              <a:rPr lang="de-CH" altLang="de-DE" sz="1600" dirty="0">
                <a:solidFill>
                  <a:schemeClr val="bg2"/>
                </a:solidFill>
                <a:latin typeface="Arial" charset="0"/>
              </a:rPr>
            </a:br>
            <a:r>
              <a:rPr lang="de-CH" altLang="de-DE" sz="1600" dirty="0">
                <a:solidFill>
                  <a:schemeClr val="bg2"/>
                </a:solidFill>
                <a:latin typeface="Arial" charset="0"/>
              </a:rPr>
              <a:t>     mehr Schreib- und Rechenfehlern bei den Letzteren</a:t>
            </a:r>
            <a:br>
              <a:rPr lang="de-CH" altLang="de-DE" sz="1600" dirty="0">
                <a:solidFill>
                  <a:srgbClr val="FF3300"/>
                </a:solidFill>
                <a:latin typeface="Arial" charset="0"/>
              </a:rPr>
            </a:br>
            <a:r>
              <a:rPr lang="de-CH" altLang="de-DE" sz="1600" dirty="0">
                <a:solidFill>
                  <a:srgbClr val="FF3300"/>
                </a:solidFill>
                <a:latin typeface="Arial" charset="0"/>
              </a:rPr>
              <a:t>   </a:t>
            </a:r>
            <a:endParaRPr lang="de-CH" altLang="de-DE" dirty="0">
              <a:solidFill>
                <a:srgbClr val="FF3300"/>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kühlend – für heisse Typen</a:t>
            </a:r>
          </a:p>
        </p:txBody>
      </p:sp>
      <p:sp>
        <p:nvSpPr>
          <p:cNvPr id="150531"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Mit Frische in den Tag,  mit möglichst vielen Farben</a:t>
            </a:r>
          </a:p>
          <a:p>
            <a:pPr marL="0" indent="0">
              <a:buFont typeface="Times New Roman" pitchFamily="18" charset="0"/>
              <a:buNone/>
            </a:pPr>
            <a:endParaRPr lang="de-DE" altLang="de-DE" sz="1800" b="1" dirty="0">
              <a:solidFill>
                <a:schemeClr val="bg2"/>
              </a:solidFill>
              <a:latin typeface="Arial" charset="0"/>
            </a:endParaRPr>
          </a:p>
          <a:p>
            <a:pPr marL="0" indent="0"/>
            <a:r>
              <a:rPr lang="de-CH" altLang="de-DE" sz="1600" dirty="0">
                <a:latin typeface="Arial" charset="0"/>
              </a:rPr>
              <a:t>   Unsere Zellen brauchen die Farben als Nahrung für unsere Zellen</a:t>
            </a:r>
            <a:endParaRPr lang="de-CH" altLang="de-DE" dirty="0">
              <a:solidFill>
                <a:srgbClr val="FF3300"/>
              </a:solidFill>
              <a:latin typeface="Arial" charset="0"/>
            </a:endParaRPr>
          </a:p>
        </p:txBody>
      </p:sp>
      <p:sp>
        <p:nvSpPr>
          <p:cNvPr id="150532"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pic>
        <p:nvPicPr>
          <p:cNvPr id="150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276475"/>
            <a:ext cx="4267200" cy="3609975"/>
          </a:xfrm>
          <a:prstGeom prst="rect">
            <a:avLst/>
          </a:prstGeom>
          <a:noFill/>
          <a:ln w="9525">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kühlend – für heisse Typen</a:t>
            </a:r>
          </a:p>
        </p:txBody>
      </p:sp>
      <p:sp>
        <p:nvSpPr>
          <p:cNvPr id="151555" name="Form 59394"/>
          <p:cNvSpPr>
            <a:spLocks noGrp="1" noChangeArrowheads="1"/>
          </p:cNvSpPr>
          <p:nvPr>
            <p:ph type="body" idx="1"/>
          </p:nvPr>
        </p:nvSpPr>
        <p:spPr>
          <a:xfrm>
            <a:off x="828675" y="966788"/>
            <a:ext cx="7859713" cy="5257800"/>
          </a:xfrm>
        </p:spPr>
        <p:txBody>
          <a:bodyPr/>
          <a:lstStyle/>
          <a:p>
            <a:pPr marL="0" indent="0">
              <a:buFont typeface="Times New Roman" pitchFamily="18" charset="0"/>
              <a:buNone/>
            </a:pPr>
            <a:r>
              <a:rPr lang="de-CH" altLang="de-DE" sz="1800" b="1" dirty="0">
                <a:solidFill>
                  <a:schemeClr val="bg2"/>
                </a:solidFill>
                <a:latin typeface="Arial" charset="0"/>
              </a:rPr>
              <a:t>Die Zutaten</a:t>
            </a:r>
          </a:p>
        </p:txBody>
      </p:sp>
      <p:sp>
        <p:nvSpPr>
          <p:cNvPr id="151556"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pic>
        <p:nvPicPr>
          <p:cNvPr id="151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949450"/>
            <a:ext cx="1897063" cy="4071938"/>
          </a:xfrm>
          <a:prstGeom prst="rect">
            <a:avLst/>
          </a:prstGeom>
          <a:noFill/>
          <a:ln w="9525">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1909763"/>
            <a:ext cx="2844800" cy="2127250"/>
          </a:xfrm>
          <a:prstGeom prst="rect">
            <a:avLst/>
          </a:prstGeom>
          <a:noFill/>
          <a:ln w="9525">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4111625"/>
            <a:ext cx="2860675"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60" name="Picture 9" descr="G:\Fotos (Server)\JPG Praxis\Ernährung\Nahrungsmittel\Gerichte Essen\Blumenau\Käsetürmchen1_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688" y="4111625"/>
            <a:ext cx="2860675" cy="1901825"/>
          </a:xfrm>
          <a:prstGeom prst="rect">
            <a:avLst/>
          </a:prstGeom>
          <a:noFill/>
          <a:ln w="9525">
            <a:solidFill>
              <a:srgbClr val="3366CC"/>
            </a:solidFill>
            <a:miter lim="800000"/>
            <a:headEnd/>
            <a:tailEnd/>
          </a:ln>
          <a:extLst>
            <a:ext uri="{909E8E84-426E-40DD-AFC4-6F175D3DCCD1}">
              <a14:hiddenFill xmlns:a14="http://schemas.microsoft.com/office/drawing/2010/main">
                <a:solidFill>
                  <a:srgbClr val="FFFFFF"/>
                </a:solidFill>
              </a14:hiddenFill>
            </a:ext>
          </a:extLst>
        </p:spPr>
      </p:pic>
      <p:pic>
        <p:nvPicPr>
          <p:cNvPr id="151561" name="Picture 10" descr="\\Server\Fotos\JPG Praxis\Ernährung\Nahrungsmittel\Milchprodukte Eier\Spiegelei4_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2750" y="877888"/>
            <a:ext cx="2841625" cy="3160712"/>
          </a:xfrm>
          <a:prstGeom prst="rect">
            <a:avLst/>
          </a:prstGeom>
          <a:noFill/>
          <a:ln w="9525">
            <a:solidFill>
              <a:srgbClr val="66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wärmend – für coole Typen</a:t>
            </a:r>
          </a:p>
        </p:txBody>
      </p:sp>
      <p:sp>
        <p:nvSpPr>
          <p:cNvPr id="152579"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Hinter diesem Frühstück steckt viel Wissen und Philosophie</a:t>
            </a:r>
            <a:endParaRPr lang="de-CH" altLang="de-DE" dirty="0">
              <a:solidFill>
                <a:srgbClr val="FF3300"/>
              </a:solidFill>
              <a:latin typeface="Arial" charset="0"/>
            </a:endParaRPr>
          </a:p>
        </p:txBody>
      </p:sp>
      <p:sp>
        <p:nvSpPr>
          <p:cNvPr id="152580"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pic>
        <p:nvPicPr>
          <p:cNvPr id="152581" name="Picture 6" descr="H:\Fotos (Server)\JPG Praxis\Ernährung\Nahrungsmittel\Frühstück\Frühstück warm3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717675"/>
            <a:ext cx="6184900" cy="4506913"/>
          </a:xfrm>
          <a:prstGeom prst="rect">
            <a:avLst/>
          </a:prstGeom>
          <a:noFill/>
          <a:ln w="9525">
            <a:solidFill>
              <a:srgbClr val="33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Für Schwerarbeiter</a:t>
            </a:r>
          </a:p>
        </p:txBody>
      </p:sp>
      <p:sp>
        <p:nvSpPr>
          <p:cNvPr id="153603"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Ein deftiges Bauernfrühstück – warum nicht</a:t>
            </a:r>
            <a:br>
              <a:rPr lang="de-CH" altLang="de-DE" sz="1800" b="1" dirty="0">
                <a:solidFill>
                  <a:schemeClr val="bg2"/>
                </a:solidFill>
                <a:latin typeface="Arial" charset="0"/>
              </a:rPr>
            </a:br>
            <a:r>
              <a:rPr lang="de-CH" altLang="de-DE" sz="1800" b="1" dirty="0">
                <a:solidFill>
                  <a:schemeClr val="bg2"/>
                </a:solidFill>
                <a:latin typeface="Arial" charset="0"/>
              </a:rPr>
              <a:t>Speck und Eier auf Käseschnitte (oder besser auf Rösti)</a:t>
            </a:r>
            <a:endParaRPr lang="de-CH" altLang="de-DE" dirty="0">
              <a:solidFill>
                <a:srgbClr val="FF3300"/>
              </a:solidFill>
              <a:latin typeface="Arial" charset="0"/>
            </a:endParaRPr>
          </a:p>
        </p:txBody>
      </p:sp>
      <p:sp>
        <p:nvSpPr>
          <p:cNvPr id="153604"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pic>
        <p:nvPicPr>
          <p:cNvPr id="153605" name="Picture 2" descr="H:\Fotos (Server)\JPG Praxis\Ernährung\Nahrungsmittel\Gerichte Essen\Hüsliberg\Hüsliberg Chässchnitte Speck und Eier3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44675"/>
            <a:ext cx="631666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Das 3-Minuten Ei:</a:t>
            </a:r>
          </a:p>
        </p:txBody>
      </p:sp>
      <p:sp>
        <p:nvSpPr>
          <p:cNvPr id="154627"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Beste Lezithin Quelle – für eine anhaltend gute Hirnleistung</a:t>
            </a:r>
          </a:p>
          <a:p>
            <a:pPr marL="0" indent="0">
              <a:buFont typeface="Times New Roman" pitchFamily="18" charset="0"/>
              <a:buNone/>
            </a:pPr>
            <a:endParaRPr lang="de-DE" altLang="de-DE" sz="1800" b="1" dirty="0">
              <a:solidFill>
                <a:schemeClr val="bg2"/>
              </a:solidFill>
              <a:latin typeface="Arial" charset="0"/>
            </a:endParaRPr>
          </a:p>
          <a:p>
            <a:pPr marL="0" indent="0"/>
            <a:r>
              <a:rPr lang="de-CH" altLang="de-DE" sz="1600" dirty="0">
                <a:latin typeface="Arial" charset="0"/>
              </a:rPr>
              <a:t>   Sehr hohe biologische Eiweisswertigkeit</a:t>
            </a:r>
          </a:p>
          <a:p>
            <a:pPr marL="0" indent="0"/>
            <a:r>
              <a:rPr lang="de-CH" altLang="de-DE" sz="1600" dirty="0">
                <a:latin typeface="Arial" charset="0"/>
              </a:rPr>
              <a:t>   Enthält alle 8 Aminosäuren, die unser Körper selbst nicht herstellen kann</a:t>
            </a:r>
          </a:p>
          <a:p>
            <a:pPr marL="0" indent="0"/>
            <a:r>
              <a:rPr lang="de-CH" altLang="de-DE" sz="1600" dirty="0">
                <a:latin typeface="Arial" charset="0"/>
              </a:rPr>
              <a:t>   Eier sind wohl die beste Quelle für Phosphatidylcholin – Hirnfutter pur</a:t>
            </a:r>
          </a:p>
          <a:p>
            <a:pPr marL="0" indent="0"/>
            <a:r>
              <a:rPr lang="de-CH" altLang="de-DE" sz="1600" dirty="0">
                <a:latin typeface="Arial" charset="0"/>
              </a:rPr>
              <a:t>   Im 3-Minuten Ei ist das Cholesterin noch nicht oxidiert. </a:t>
            </a:r>
            <a:br>
              <a:rPr lang="de-CH" altLang="de-DE" sz="1600" dirty="0">
                <a:latin typeface="Arial" charset="0"/>
              </a:rPr>
            </a:br>
            <a:r>
              <a:rPr lang="de-CH" altLang="de-DE" sz="1600" dirty="0">
                <a:latin typeface="Arial" charset="0"/>
              </a:rPr>
              <a:t>     Im hartgesottenen Ei oder in beidseitig angebratenen Spiegeleiern ist das </a:t>
            </a:r>
            <a:br>
              <a:rPr lang="de-CH" altLang="de-DE" sz="1600" dirty="0">
                <a:latin typeface="Arial" charset="0"/>
              </a:rPr>
            </a:br>
            <a:r>
              <a:rPr lang="de-CH" altLang="de-DE" sz="1600" dirty="0">
                <a:latin typeface="Arial" charset="0"/>
              </a:rPr>
              <a:t>     Cholesterin teilweise oder weitgehend oxidiert und somit schädlich</a:t>
            </a:r>
            <a:endParaRPr lang="de-CH" altLang="de-DE" dirty="0">
              <a:solidFill>
                <a:srgbClr val="FF3300"/>
              </a:solidFill>
              <a:latin typeface="Arial" charset="0"/>
            </a:endParaRPr>
          </a:p>
        </p:txBody>
      </p:sp>
      <p:sp>
        <p:nvSpPr>
          <p:cNvPr id="154628"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pic>
        <p:nvPicPr>
          <p:cNvPr id="154629" name="Picture 3" descr="G:\Fotos (Server)\JPG Praxis\Ernährung\Nahrungsmittel\Milchprodukte Eier\Hüsliberg\Hüsliberg Eier im Stroh mit Küken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614738"/>
            <a:ext cx="37433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rm 61441"/>
          <p:cNvSpPr>
            <a:spLocks noGrp="1" noChangeArrowheads="1"/>
          </p:cNvSpPr>
          <p:nvPr>
            <p:ph type="title"/>
          </p:nvPr>
        </p:nvSpPr>
        <p:spPr>
          <a:xfrm>
            <a:off x="865188" y="-26988"/>
            <a:ext cx="5867400" cy="601663"/>
          </a:xfrm>
        </p:spPr>
        <p:txBody>
          <a:bodyPr wrap="square"/>
          <a:lstStyle/>
          <a:p>
            <a:r>
              <a:rPr lang="de-CH" altLang="de-DE" dirty="0">
                <a:latin typeface="Arial" charset="0"/>
              </a:rPr>
              <a:t>Agenda</a:t>
            </a:r>
          </a:p>
        </p:txBody>
      </p:sp>
      <p:sp>
        <p:nvSpPr>
          <p:cNvPr id="137219" name="Form 61442"/>
          <p:cNvSpPr>
            <a:spLocks noGrp="1" noChangeArrowheads="1"/>
          </p:cNvSpPr>
          <p:nvPr>
            <p:ph type="body" idx="1"/>
          </p:nvPr>
        </p:nvSpPr>
        <p:spPr>
          <a:xfrm>
            <a:off x="855663" y="1003300"/>
            <a:ext cx="7859712" cy="5065713"/>
          </a:xfrm>
        </p:spPr>
        <p:txBody>
          <a:bodyPr/>
          <a:lstStyle/>
          <a:p>
            <a:pPr marL="419100" indent="-419100">
              <a:buFont typeface="Times New Roman" pitchFamily="18" charset="0"/>
              <a:buAutoNum type="arabicPlain"/>
            </a:pPr>
            <a:r>
              <a:rPr lang="de-CH" altLang="de-DE" sz="1800" dirty="0">
                <a:latin typeface="Arial" charset="0"/>
              </a:rPr>
              <a:t>Das magische Dreieck</a:t>
            </a:r>
            <a:endParaRPr lang="de-DE" altLang="de-DE" sz="1800" dirty="0">
              <a:latin typeface="Arial" charset="0"/>
            </a:endParaRPr>
          </a:p>
          <a:p>
            <a:pPr marL="419100" indent="-419100">
              <a:buFont typeface="Times New Roman" pitchFamily="18" charset="0"/>
              <a:buAutoNum type="arabicPlain"/>
            </a:pPr>
            <a:r>
              <a:rPr lang="de-CH" altLang="de-DE" sz="1800" dirty="0">
                <a:latin typeface="Arial" charset="0"/>
              </a:rPr>
              <a:t>Frühstück – kühlen für heisse Typen</a:t>
            </a:r>
          </a:p>
          <a:p>
            <a:pPr marL="419100" indent="-419100">
              <a:buFont typeface="Times New Roman" pitchFamily="18" charset="0"/>
              <a:buAutoNum type="arabicPlain"/>
            </a:pPr>
            <a:r>
              <a:rPr lang="de-CH" altLang="de-DE" sz="1800" dirty="0">
                <a:latin typeface="Arial" charset="0"/>
              </a:rPr>
              <a:t>Frühstück – wärmend für coole Typen</a:t>
            </a:r>
          </a:p>
          <a:p>
            <a:pPr marL="419100" indent="-419100">
              <a:buFont typeface="Times New Roman" pitchFamily="18" charset="0"/>
              <a:buAutoNum type="arabicPlain"/>
            </a:pPr>
            <a:r>
              <a:rPr lang="de-CH" altLang="de-DE" sz="1800" dirty="0">
                <a:latin typeface="Arial" charset="0"/>
              </a:rPr>
              <a:t>Frühstück – die 4 Philosophien</a:t>
            </a:r>
          </a:p>
          <a:p>
            <a:pPr marL="419100" indent="-419100">
              <a:buFont typeface="Times New Roman" pitchFamily="18" charset="0"/>
              <a:buAutoNum type="arabicPlain"/>
            </a:pPr>
            <a:r>
              <a:rPr lang="de-CH" altLang="de-DE" sz="1800" dirty="0">
                <a:latin typeface="Arial" charset="0"/>
              </a:rPr>
              <a:t>Frühstück – Wissenswertes</a:t>
            </a:r>
          </a:p>
          <a:p>
            <a:pPr marL="419100" indent="-419100">
              <a:buFont typeface="Times New Roman" pitchFamily="18" charset="0"/>
              <a:buAutoNum type="arabicPlain"/>
            </a:pPr>
            <a:r>
              <a:rPr lang="de-CH" altLang="de-DE" sz="1800" dirty="0">
                <a:latin typeface="Arial" charset="0"/>
              </a:rPr>
              <a:t>Mittag – Gemüse ist Hauptspeise, nicht Beilage</a:t>
            </a:r>
          </a:p>
          <a:p>
            <a:pPr marL="419100" indent="-419100">
              <a:buFont typeface="Times New Roman" pitchFamily="18" charset="0"/>
              <a:buAutoNum type="arabicPlain"/>
            </a:pPr>
            <a:r>
              <a:rPr lang="de-CH" altLang="de-DE" sz="1800" dirty="0">
                <a:latin typeface="Arial" charset="0"/>
              </a:rPr>
              <a:t>Abend – leicht, keine Kalorien!</a:t>
            </a:r>
          </a:p>
          <a:p>
            <a:pPr marL="419100" indent="-419100">
              <a:buFont typeface="Times New Roman" pitchFamily="18" charset="0"/>
              <a:buAutoNum type="arabicPlain"/>
            </a:pPr>
            <a:r>
              <a:rPr lang="de-CH" altLang="de-DE" sz="1800" dirty="0">
                <a:latin typeface="Arial" charset="0"/>
              </a:rPr>
              <a:t>Tatort: „Abendessen“</a:t>
            </a:r>
          </a:p>
          <a:p>
            <a:pPr marL="419100" indent="-419100">
              <a:buFont typeface="Times New Roman" pitchFamily="18" charset="0"/>
              <a:buAutoNum type="arabicPlain"/>
            </a:pPr>
            <a:r>
              <a:rPr lang="de-CH" altLang="de-DE" sz="1800" dirty="0">
                <a:latin typeface="Arial" charset="0"/>
              </a:rPr>
              <a:t>Abendessen: Problemzone „Kalorien“</a:t>
            </a:r>
          </a:p>
          <a:p>
            <a:pPr marL="419100" indent="-419100">
              <a:buFont typeface="Times New Roman" pitchFamily="18" charset="0"/>
              <a:buAutoNum type="arabicPlain"/>
            </a:pPr>
            <a:r>
              <a:rPr lang="de-CH" altLang="de-DE" sz="1800" dirty="0">
                <a:latin typeface="Arial" charset="0"/>
              </a:rPr>
              <a:t>TopMix-Lebenselixiere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 Das Spiegelei</a:t>
            </a:r>
          </a:p>
        </p:txBody>
      </p:sp>
      <p:sp>
        <p:nvSpPr>
          <p:cNvPr id="155651"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Beste Lezithin Quelle – für eine anhaltend gute Hirnleistung</a:t>
            </a:r>
          </a:p>
          <a:p>
            <a:pPr marL="0" indent="0">
              <a:buFont typeface="Times New Roman" pitchFamily="18" charset="0"/>
              <a:buNone/>
            </a:pPr>
            <a:endParaRPr lang="de-DE" altLang="de-DE" sz="1800" b="1" dirty="0">
              <a:solidFill>
                <a:schemeClr val="bg2"/>
              </a:solidFill>
              <a:latin typeface="Arial" charset="0"/>
            </a:endParaRPr>
          </a:p>
          <a:p>
            <a:pPr marL="0" indent="0"/>
            <a:r>
              <a:rPr lang="de-CH" altLang="de-DE" sz="1600" dirty="0">
                <a:latin typeface="Arial" charset="0"/>
              </a:rPr>
              <a:t>   Schonende Zubereitung, immer einseitig angebraten</a:t>
            </a:r>
            <a:endParaRPr lang="de-CH" altLang="de-DE" dirty="0">
              <a:solidFill>
                <a:srgbClr val="FF3300"/>
              </a:solidFill>
              <a:latin typeface="Arial" charset="0"/>
            </a:endParaRPr>
          </a:p>
        </p:txBody>
      </p:sp>
      <p:sp>
        <p:nvSpPr>
          <p:cNvPr id="155652"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 – Frühstück am Reisfeld, Chedi, Bali, März 2012</a:t>
            </a:r>
          </a:p>
        </p:txBody>
      </p:sp>
      <p:pic>
        <p:nvPicPr>
          <p:cNvPr id="155653" name="Picture 6" descr="\\Server\Fotos\JPG Praxis\Ernährung\Nahrungsmittel\Milchprodukte Eier\Spiegelei4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316163"/>
            <a:ext cx="3311525" cy="3687762"/>
          </a:xfrm>
          <a:prstGeom prst="rect">
            <a:avLst/>
          </a:prstGeom>
          <a:noFill/>
          <a:ln w="9525">
            <a:solidFill>
              <a:srgbClr val="33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Gemüse ist Hauptspeise, nicht Beilage!</a:t>
            </a:r>
            <a:endParaRPr lang="de-DE" altLang="de-DE" sz="1800" b="1" dirty="0">
              <a:solidFill>
                <a:schemeClr val="bg2"/>
              </a:solidFill>
              <a:latin typeface="Arial" charset="0"/>
            </a:endParaRPr>
          </a:p>
        </p:txBody>
      </p:sp>
      <p:sp>
        <p:nvSpPr>
          <p:cNvPr id="156675"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Mittagessen</a:t>
            </a:r>
          </a:p>
        </p:txBody>
      </p:sp>
      <p:sp>
        <p:nvSpPr>
          <p:cNvPr id="156676" name="Textfeld 18"/>
          <p:cNvSpPr txBox="1">
            <a:spLocks noChangeArrowheads="1"/>
          </p:cNvSpPr>
          <p:nvPr/>
        </p:nvSpPr>
        <p:spPr bwMode="auto">
          <a:xfrm>
            <a:off x="3246438" y="5543550"/>
            <a:ext cx="26463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100" dirty="0">
                <a:solidFill>
                  <a:schemeClr val="bg2"/>
                </a:solidFill>
              </a:rPr>
              <a:t>Über das Gemüse etwas Rapsöl geben</a:t>
            </a:r>
          </a:p>
        </p:txBody>
      </p:sp>
      <p:pic>
        <p:nvPicPr>
          <p:cNvPr id="156677" name="Picture 16" descr="D:\Daten\JPG Praxis\Ernährung\Gemüseschnitzereien\Schnitzerei Teller daussen 5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1824038"/>
            <a:ext cx="485775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Fleisch (Rindsfilet, Lammfilet, Hühnerbrust)</a:t>
            </a:r>
          </a:p>
          <a:p>
            <a:pPr marL="0" indent="0">
              <a:buFont typeface="Times New Roman" pitchFamily="18" charset="0"/>
              <a:buNone/>
            </a:pPr>
            <a:r>
              <a:rPr lang="de-CH" altLang="de-DE" sz="1800" b="1" dirty="0">
                <a:solidFill>
                  <a:schemeClr val="bg2"/>
                </a:solidFill>
                <a:latin typeface="Arial" charset="0"/>
              </a:rPr>
              <a:t>Fisch (Süsswasserfische wegen Reinheit bevorzugen)</a:t>
            </a:r>
          </a:p>
          <a:p>
            <a:pPr marL="0" indent="0">
              <a:buFont typeface="Times New Roman" pitchFamily="18" charset="0"/>
              <a:buNone/>
            </a:pPr>
            <a:r>
              <a:rPr lang="de-CH" altLang="de-DE" sz="1800" b="1" dirty="0">
                <a:solidFill>
                  <a:schemeClr val="bg2"/>
                </a:solidFill>
                <a:latin typeface="Arial" charset="0"/>
              </a:rPr>
              <a:t>Dinkelteigwaren – Kartoffeln – Wildreis </a:t>
            </a:r>
          </a:p>
        </p:txBody>
      </p:sp>
      <p:sp>
        <p:nvSpPr>
          <p:cNvPr id="157699"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Mittagessen – Die „kleinen Beilagen“</a:t>
            </a:r>
          </a:p>
        </p:txBody>
      </p:sp>
      <p:sp>
        <p:nvSpPr>
          <p:cNvPr id="157700"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pic>
        <p:nvPicPr>
          <p:cNvPr id="157701" name="Grafik 480259" descr="Beschreibung: \\Server\Fotos\JPG Praxis\Ernährung\Nahrungsmittel\Gerichte Essen\Lenkerhof\Fleisch Kartoffel Karotte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692400"/>
            <a:ext cx="2587625" cy="19431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57702" name="Grafik 480261" descr="Beschreibung: \\Server\Fotos\JPG Praxis\Ernährung\Nahrungsmittel\Gerichte Essen\Lenkerhof\Lenkerhof Nudeln Pilze2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692400"/>
            <a:ext cx="2586038" cy="19431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57703" name="Grafik 6" descr="Beschreibung: \\Server\Fotos\JPG Praxis\Ernährung\Nahrungsmittel\Fischteller Most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388" y="2692400"/>
            <a:ext cx="2589212" cy="19431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57704" name="Textfeld 1"/>
          <p:cNvSpPr txBox="1">
            <a:spLocks noChangeArrowheads="1"/>
          </p:cNvSpPr>
          <p:nvPr/>
        </p:nvSpPr>
        <p:spPr bwMode="auto">
          <a:xfrm>
            <a:off x="6372225" y="4972050"/>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Kreation Restaurant Punaquelle, Mostar</a:t>
            </a:r>
          </a:p>
        </p:txBody>
      </p:sp>
      <p:sp>
        <p:nvSpPr>
          <p:cNvPr id="157705" name="Textfeld 10"/>
          <p:cNvSpPr txBox="1">
            <a:spLocks noChangeArrowheads="1"/>
          </p:cNvSpPr>
          <p:nvPr/>
        </p:nvSpPr>
        <p:spPr bwMode="auto">
          <a:xfrm>
            <a:off x="3887788" y="4973638"/>
            <a:ext cx="212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Kreation Jan Leimbach, Lenkerhof</a:t>
            </a:r>
            <a:br>
              <a:rPr lang="de-CH" altLang="de-DE" sz="1000" dirty="0"/>
            </a:br>
            <a:r>
              <a:rPr lang="de-CH" altLang="de-DE" sz="1000" dirty="0"/>
              <a:t>16 Gault Millau Punkte</a:t>
            </a:r>
          </a:p>
        </p:txBody>
      </p:sp>
      <p:sp>
        <p:nvSpPr>
          <p:cNvPr id="157706" name="Textfeld 13"/>
          <p:cNvSpPr txBox="1">
            <a:spLocks noChangeArrowheads="1"/>
          </p:cNvSpPr>
          <p:nvPr/>
        </p:nvSpPr>
        <p:spPr bwMode="auto">
          <a:xfrm>
            <a:off x="1331913" y="4965700"/>
            <a:ext cx="212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Kreation Jan Leimbach, Lenkerhof</a:t>
            </a:r>
            <a:br>
              <a:rPr lang="de-CH" altLang="de-DE" sz="1000" dirty="0"/>
            </a:br>
            <a:r>
              <a:rPr lang="de-CH" altLang="de-DE" sz="1000" dirty="0"/>
              <a:t>16 Gault Millau Punkte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Gemüse: Als Suppe, gedünstet oder im Wok, wie es beliebt</a:t>
            </a:r>
            <a:endParaRPr lang="de-DE" altLang="de-DE" sz="1800" b="1" dirty="0">
              <a:solidFill>
                <a:schemeClr val="bg2"/>
              </a:solidFill>
              <a:latin typeface="Arial" charset="0"/>
            </a:endParaRPr>
          </a:p>
        </p:txBody>
      </p:sp>
      <p:sp>
        <p:nvSpPr>
          <p:cNvPr id="158723"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Abendessen</a:t>
            </a:r>
          </a:p>
        </p:txBody>
      </p:sp>
      <p:sp>
        <p:nvSpPr>
          <p:cNvPr id="158724" name="Textfeld 18"/>
          <p:cNvSpPr txBox="1">
            <a:spLocks noChangeArrowheads="1"/>
          </p:cNvSpPr>
          <p:nvPr/>
        </p:nvSpPr>
        <p:spPr bwMode="auto">
          <a:xfrm>
            <a:off x="3246438" y="5543550"/>
            <a:ext cx="26463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100" dirty="0">
                <a:solidFill>
                  <a:schemeClr val="bg2"/>
                </a:solidFill>
              </a:rPr>
              <a:t>Über das Gemüse etwas Rapsöl geben</a:t>
            </a:r>
          </a:p>
        </p:txBody>
      </p:sp>
      <p:sp>
        <p:nvSpPr>
          <p:cNvPr id="158725"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pic>
        <p:nvPicPr>
          <p:cNvPr id="158726" name="Picture 2" descr="\\Server\Fotos\JPG Praxis\Ernährung\Nahrungsmittel\Gemüse Salate Gewürze\Gemüsekorb\Gemüsekorb2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844675"/>
            <a:ext cx="4805362"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Gemüse: Aus dem Steamer</a:t>
            </a:r>
            <a:endParaRPr lang="de-DE" altLang="de-DE" sz="1800" b="1" dirty="0">
              <a:solidFill>
                <a:schemeClr val="bg2"/>
              </a:solidFill>
              <a:latin typeface="Arial" charset="0"/>
            </a:endParaRPr>
          </a:p>
        </p:txBody>
      </p:sp>
      <p:sp>
        <p:nvSpPr>
          <p:cNvPr id="159747"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Abendessen</a:t>
            </a:r>
          </a:p>
        </p:txBody>
      </p:sp>
      <p:sp>
        <p:nvSpPr>
          <p:cNvPr id="159748" name="Textfeld 18"/>
          <p:cNvSpPr txBox="1">
            <a:spLocks noChangeArrowheads="1"/>
          </p:cNvSpPr>
          <p:nvPr/>
        </p:nvSpPr>
        <p:spPr bwMode="auto">
          <a:xfrm>
            <a:off x="3246438" y="5543550"/>
            <a:ext cx="26463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100" dirty="0">
                <a:solidFill>
                  <a:schemeClr val="bg2"/>
                </a:solidFill>
              </a:rPr>
              <a:t>Über das Gemüse etwas Rapsöl geben</a:t>
            </a:r>
          </a:p>
        </p:txBody>
      </p:sp>
      <p:sp>
        <p:nvSpPr>
          <p:cNvPr id="159749"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  /  Kreation Alexander Eichhorn</a:t>
            </a:r>
          </a:p>
        </p:txBody>
      </p:sp>
      <p:pic>
        <p:nvPicPr>
          <p:cNvPr id="159750" name="Picture 2" descr="\\Server\Fotos\JPG Praxis\Ernährung\Nahrungsmittel\Gerichte Essen\Steamer Gemüse180212\Steamer Gemüse 2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1844675"/>
            <a:ext cx="484822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Rohkost abends? Ja  -  sofern gut gekaut!</a:t>
            </a:r>
            <a:endParaRPr lang="de-DE" altLang="de-DE" sz="1800" b="1" dirty="0">
              <a:solidFill>
                <a:schemeClr val="bg2"/>
              </a:solidFill>
              <a:latin typeface="Arial" charset="0"/>
            </a:endParaRPr>
          </a:p>
        </p:txBody>
      </p:sp>
      <p:sp>
        <p:nvSpPr>
          <p:cNvPr id="160771"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Abendessen</a:t>
            </a:r>
          </a:p>
        </p:txBody>
      </p:sp>
      <p:sp>
        <p:nvSpPr>
          <p:cNvPr id="160772" name="Textfeld 18"/>
          <p:cNvSpPr txBox="1">
            <a:spLocks noChangeArrowheads="1"/>
          </p:cNvSpPr>
          <p:nvPr/>
        </p:nvSpPr>
        <p:spPr bwMode="auto">
          <a:xfrm>
            <a:off x="2700338" y="5543550"/>
            <a:ext cx="3736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100" dirty="0">
                <a:solidFill>
                  <a:schemeClr val="bg2"/>
                </a:solidFill>
              </a:rPr>
              <a:t>Nüsslisalat Mit Croutons, Speckwürfel und Lachsröllchen</a:t>
            </a:r>
          </a:p>
        </p:txBody>
      </p:sp>
      <p:sp>
        <p:nvSpPr>
          <p:cNvPr id="160773"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  /  Kreation Alexander Eichhorn</a:t>
            </a:r>
          </a:p>
        </p:txBody>
      </p:sp>
      <p:pic>
        <p:nvPicPr>
          <p:cNvPr id="160774" name="Picture 2" descr="\\Server\Fotos\JPG Praxis\Ernährung\Nahrungsmittel\Gerichte Essen\Nüsslisalat\Nüslisalat Lachsröllchen2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75" y="1844675"/>
            <a:ext cx="4411663"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rm 59394"/>
          <p:cNvSpPr>
            <a:spLocks noGrp="1" noChangeArrowheads="1"/>
          </p:cNvSpPr>
          <p:nvPr>
            <p:ph type="body" idx="1"/>
          </p:nvPr>
        </p:nvSpPr>
        <p:spPr>
          <a:xfrm>
            <a:off x="827088" y="1035050"/>
            <a:ext cx="7859712" cy="5257800"/>
          </a:xfrm>
        </p:spPr>
        <p:txBody>
          <a:bodyPr/>
          <a:lstStyle/>
          <a:p>
            <a:pPr marL="0" indent="0">
              <a:buFont typeface="Times New Roman" pitchFamily="18" charset="0"/>
              <a:buNone/>
            </a:pPr>
            <a:r>
              <a:rPr lang="de-CH" altLang="de-DE" sz="1800" b="1" dirty="0">
                <a:solidFill>
                  <a:schemeClr val="bg2"/>
                </a:solidFill>
                <a:latin typeface="Arial" charset="0"/>
              </a:rPr>
              <a:t>Fleisch (Rindsfilet, Lammfilet, Hühnerbrust)</a:t>
            </a:r>
          </a:p>
          <a:p>
            <a:pPr marL="0" indent="0">
              <a:buFont typeface="Times New Roman" pitchFamily="18" charset="0"/>
              <a:buNone/>
            </a:pPr>
            <a:r>
              <a:rPr lang="de-CH" altLang="de-DE" sz="1800" b="1" dirty="0">
                <a:solidFill>
                  <a:schemeClr val="bg2"/>
                </a:solidFill>
                <a:latin typeface="Arial" charset="0"/>
              </a:rPr>
              <a:t>Fisch (Süsswasserfische wegen Reinheit bevorzugen)</a:t>
            </a:r>
          </a:p>
        </p:txBody>
      </p:sp>
      <p:sp>
        <p:nvSpPr>
          <p:cNvPr id="161795"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Abendessen – Die „kleinen Beilagen“</a:t>
            </a:r>
          </a:p>
        </p:txBody>
      </p:sp>
      <p:sp>
        <p:nvSpPr>
          <p:cNvPr id="161796"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sp>
        <p:nvSpPr>
          <p:cNvPr id="161797" name="Textfeld 1"/>
          <p:cNvSpPr txBox="1">
            <a:spLocks noChangeArrowheads="1"/>
          </p:cNvSpPr>
          <p:nvPr/>
        </p:nvSpPr>
        <p:spPr bwMode="auto">
          <a:xfrm>
            <a:off x="6372225" y="4659313"/>
            <a:ext cx="2455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Frischer Fisch vom Markt auf Linsenbett</a:t>
            </a:r>
            <a:br>
              <a:rPr lang="de-CH" altLang="de-DE" sz="1000" dirty="0"/>
            </a:br>
            <a:r>
              <a:rPr lang="de-CH" altLang="de-DE" sz="1000" dirty="0"/>
              <a:t>mit Romanesco</a:t>
            </a:r>
          </a:p>
          <a:p>
            <a:pPr eaLnBrk="1" hangingPunct="1"/>
            <a:r>
              <a:rPr lang="de-CH" altLang="de-DE" sz="1000" dirty="0"/>
              <a:t>Kreation Jan Leimbach, Lenkerhof</a:t>
            </a:r>
          </a:p>
          <a:p>
            <a:pPr eaLnBrk="1" hangingPunct="1"/>
            <a:r>
              <a:rPr lang="de-CH" altLang="de-DE" sz="1000" dirty="0"/>
              <a:t>16 Gault Millau Punkte</a:t>
            </a:r>
          </a:p>
        </p:txBody>
      </p:sp>
      <p:sp>
        <p:nvSpPr>
          <p:cNvPr id="161798" name="Textfeld 10"/>
          <p:cNvSpPr txBox="1">
            <a:spLocks noChangeArrowheads="1"/>
          </p:cNvSpPr>
          <p:nvPr/>
        </p:nvSpPr>
        <p:spPr bwMode="auto">
          <a:xfrm>
            <a:off x="3887788" y="4659313"/>
            <a:ext cx="2124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Rücken vom Salzgraslamm</a:t>
            </a:r>
            <a:br>
              <a:rPr lang="de-CH" altLang="de-DE" sz="1000" dirty="0"/>
            </a:br>
            <a:r>
              <a:rPr lang="de-CH" altLang="de-DE" sz="1000" dirty="0"/>
              <a:t>Tandoori Kartoffeln</a:t>
            </a:r>
            <a:br>
              <a:rPr lang="de-CH" altLang="de-DE" sz="1000" dirty="0"/>
            </a:br>
            <a:r>
              <a:rPr lang="de-CH" altLang="de-DE" sz="1000" dirty="0"/>
              <a:t>Mumbai Linsen</a:t>
            </a:r>
          </a:p>
          <a:p>
            <a:pPr eaLnBrk="1" hangingPunct="1"/>
            <a:r>
              <a:rPr lang="de-CH" altLang="de-DE" sz="1000" dirty="0"/>
              <a:t>Kreation Jan Leimbach, Lenkerhof</a:t>
            </a:r>
            <a:br>
              <a:rPr lang="de-CH" altLang="de-DE" sz="1000" dirty="0"/>
            </a:br>
            <a:r>
              <a:rPr lang="de-CH" altLang="de-DE" sz="1000" dirty="0"/>
              <a:t>16 Gault Millau Punkte</a:t>
            </a:r>
          </a:p>
        </p:txBody>
      </p:sp>
      <p:sp>
        <p:nvSpPr>
          <p:cNvPr id="161799" name="Textfeld 13"/>
          <p:cNvSpPr txBox="1">
            <a:spLocks noChangeArrowheads="1"/>
          </p:cNvSpPr>
          <p:nvPr/>
        </p:nvSpPr>
        <p:spPr bwMode="auto">
          <a:xfrm>
            <a:off x="1331913" y="4652963"/>
            <a:ext cx="2005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Reykjavik, Island. Lachs </a:t>
            </a:r>
            <a:br>
              <a:rPr lang="de-CH" altLang="de-DE" sz="1000" dirty="0"/>
            </a:br>
            <a:r>
              <a:rPr lang="de-CH" altLang="de-DE" sz="1000" dirty="0"/>
              <a:t>mit Gurken, Kresse und Randen</a:t>
            </a:r>
          </a:p>
        </p:txBody>
      </p:sp>
      <p:pic>
        <p:nvPicPr>
          <p:cNvPr id="161800" name="Grafik 480272" descr="Beschreibung: \\Server\Fotos\JPG Praxis\Ernährung\Nahrungsmittel\Gerichte Essen\Island\Lachs Gurken Kresse Randen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2492375"/>
            <a:ext cx="2692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1" name="Picture 3" descr="Salzlam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25" y="2492375"/>
            <a:ext cx="2413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2" name="Grafik 480260" descr="Beschreibung: \\Server\Fotos\JPG Praxis\Ernährung\Nahrungsmittel\Gerichte Essen\Lenkerhof\Fischteller_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2492375"/>
            <a:ext cx="2393950" cy="180022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rm 59394"/>
          <p:cNvSpPr>
            <a:spLocks noGrp="1" noChangeArrowheads="1"/>
          </p:cNvSpPr>
          <p:nvPr>
            <p:ph type="body" idx="1"/>
          </p:nvPr>
        </p:nvSpPr>
        <p:spPr>
          <a:xfrm>
            <a:off x="827088" y="1035050"/>
            <a:ext cx="7859712" cy="5257800"/>
          </a:xfrm>
        </p:spPr>
        <p:txBody>
          <a:bodyPr/>
          <a:lstStyle/>
          <a:p>
            <a:pPr marL="0" indent="0">
              <a:buFont typeface="Times New Roman" pitchFamily="18" charset="0"/>
              <a:buNone/>
            </a:pPr>
            <a:r>
              <a:rPr lang="de-CH" altLang="de-DE" sz="1800" b="1" dirty="0">
                <a:solidFill>
                  <a:schemeClr val="bg2"/>
                </a:solidFill>
                <a:latin typeface="Arial" charset="0"/>
              </a:rPr>
              <a:t>Fleisch (Rindsfilet, Lammfilet, Hühnerbrust)</a:t>
            </a:r>
          </a:p>
          <a:p>
            <a:pPr marL="0" indent="0">
              <a:buFont typeface="Times New Roman" pitchFamily="18" charset="0"/>
              <a:buNone/>
            </a:pPr>
            <a:r>
              <a:rPr lang="de-CH" altLang="de-DE" sz="1800" b="1" dirty="0">
                <a:solidFill>
                  <a:schemeClr val="bg2"/>
                </a:solidFill>
                <a:latin typeface="Arial" charset="0"/>
              </a:rPr>
              <a:t>Fisch (Süsswasserfische wegen Reinheit bevorzugen)</a:t>
            </a:r>
          </a:p>
        </p:txBody>
      </p:sp>
      <p:sp>
        <p:nvSpPr>
          <p:cNvPr id="162819" name="Form 59393"/>
          <p:cNvSpPr>
            <a:spLocks noGrp="1" noChangeArrowheads="1"/>
          </p:cNvSpPr>
          <p:nvPr>
            <p:ph type="title"/>
          </p:nvPr>
        </p:nvSpPr>
        <p:spPr>
          <a:xfrm>
            <a:off x="865188" y="44450"/>
            <a:ext cx="6135687" cy="457200"/>
          </a:xfrm>
        </p:spPr>
        <p:txBody>
          <a:bodyPr wrap="square"/>
          <a:lstStyle/>
          <a:p>
            <a:r>
              <a:rPr lang="de-CH" altLang="de-DE" dirty="0">
                <a:latin typeface="Arial" charset="0"/>
              </a:rPr>
              <a:t>Abendessen – Die „kleinen Beilagen“</a:t>
            </a:r>
          </a:p>
        </p:txBody>
      </p:sp>
      <p:sp>
        <p:nvSpPr>
          <p:cNvPr id="162820"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sp>
        <p:nvSpPr>
          <p:cNvPr id="162821" name="Textfeld 1"/>
          <p:cNvSpPr txBox="1">
            <a:spLocks noChangeArrowheads="1"/>
          </p:cNvSpPr>
          <p:nvPr/>
        </p:nvSpPr>
        <p:spPr bwMode="auto">
          <a:xfrm>
            <a:off x="5292725" y="4664075"/>
            <a:ext cx="3263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Kresse Salat, Rahmgurken, Dill</a:t>
            </a:r>
          </a:p>
          <a:p>
            <a:pPr eaLnBrk="1" hangingPunct="1"/>
            <a:r>
              <a:rPr lang="de-CH" altLang="de-DE" sz="1000" dirty="0"/>
              <a:t>Kreation Jan Leimbach, Lenkerhof</a:t>
            </a:r>
          </a:p>
          <a:p>
            <a:pPr eaLnBrk="1" hangingPunct="1"/>
            <a:r>
              <a:rPr lang="de-CH" altLang="de-DE" sz="1000" dirty="0"/>
              <a:t>16 Gault Millau Punkte</a:t>
            </a:r>
          </a:p>
          <a:p>
            <a:pPr eaLnBrk="1" hangingPunct="1"/>
            <a:endParaRPr lang="de-CH" altLang="de-DE" sz="1000" dirty="0"/>
          </a:p>
          <a:p>
            <a:pPr eaLnBrk="1" hangingPunct="1"/>
            <a:r>
              <a:rPr lang="de-CH" altLang="de-DE" sz="1000" dirty="0"/>
              <a:t>Salat/Rohkost abends: </a:t>
            </a:r>
          </a:p>
          <a:p>
            <a:pPr eaLnBrk="1" hangingPunct="1"/>
            <a:r>
              <a:rPr lang="de-CH" altLang="de-DE" sz="1000" dirty="0"/>
              <a:t>Ja, sofern sehr gut gekaut. </a:t>
            </a:r>
          </a:p>
          <a:p>
            <a:pPr eaLnBrk="1" hangingPunct="1"/>
            <a:r>
              <a:rPr lang="de-CH" altLang="de-DE" sz="1000" dirty="0"/>
              <a:t>Ungekaute Rohkost ist Gift, besonders abends/nachts!</a:t>
            </a:r>
          </a:p>
        </p:txBody>
      </p:sp>
      <p:sp>
        <p:nvSpPr>
          <p:cNvPr id="162822" name="Textfeld 13"/>
          <p:cNvSpPr txBox="1">
            <a:spLocks noChangeArrowheads="1"/>
          </p:cNvSpPr>
          <p:nvPr/>
        </p:nvSpPr>
        <p:spPr bwMode="auto">
          <a:xfrm>
            <a:off x="2016125" y="4657725"/>
            <a:ext cx="212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Hummer auf Linsenbett</a:t>
            </a:r>
          </a:p>
          <a:p>
            <a:pPr eaLnBrk="1" hangingPunct="1"/>
            <a:r>
              <a:rPr lang="de-CH" altLang="de-DE" sz="1000" dirty="0"/>
              <a:t>Kreation Jan Leimbach, Lenkerhof</a:t>
            </a:r>
          </a:p>
          <a:p>
            <a:pPr eaLnBrk="1" hangingPunct="1"/>
            <a:r>
              <a:rPr lang="de-CH" altLang="de-DE" sz="1000" dirty="0"/>
              <a:t>6 Gault Millau Punkte</a:t>
            </a:r>
          </a:p>
        </p:txBody>
      </p:sp>
      <p:pic>
        <p:nvPicPr>
          <p:cNvPr id="162823" name="Grafik 480271" descr="Beschreibung: \\Server\Fotos\JPG Praxis\Ernährung\Nahrungsmittel\Gerichte Essen\Lenkerhof\9.9.11\Kressessalat Rahmgurken Dill_1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497138"/>
            <a:ext cx="2389188" cy="179705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pic>
        <p:nvPicPr>
          <p:cNvPr id="162824" name="Grafik 480262" descr="Beschreibung: \\Server\Fotos\JPG Praxis\Ernährung\Nahrungsmittel\Gerichte Essen\Lenkerhof\Lenkerhof Wintergarten Hummer auf Linsenbett1_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5" y="2492375"/>
            <a:ext cx="3027363" cy="1801813"/>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Tatort: „Abendessen“</a:t>
            </a:r>
          </a:p>
        </p:txBody>
      </p:sp>
      <p:sp>
        <p:nvSpPr>
          <p:cNvPr id="163843" name="Form 59394"/>
          <p:cNvSpPr>
            <a:spLocks noGrp="1" noChangeArrowheads="1"/>
          </p:cNvSpPr>
          <p:nvPr>
            <p:ph type="body" idx="1"/>
          </p:nvPr>
        </p:nvSpPr>
        <p:spPr>
          <a:xfrm>
            <a:off x="855663" y="993775"/>
            <a:ext cx="8145462" cy="5435600"/>
          </a:xfrm>
        </p:spPr>
        <p:txBody>
          <a:bodyPr/>
          <a:lstStyle/>
          <a:p>
            <a:pPr marL="0" indent="0">
              <a:buFont typeface="Times New Roman" pitchFamily="18" charset="0"/>
              <a:buNone/>
            </a:pPr>
            <a:r>
              <a:rPr lang="de-CH" altLang="de-DE" sz="1800" b="1" dirty="0">
                <a:solidFill>
                  <a:schemeClr val="bg2"/>
                </a:solidFill>
                <a:latin typeface="Arial" charset="0"/>
              </a:rPr>
              <a:t>Der Darm geht mit den Hühnern schlafen und steht mit den Hühnern auf!</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solidFill>
                  <a:schemeClr val="bg2"/>
                </a:solidFill>
                <a:latin typeface="Arial" charset="0"/>
              </a:rPr>
              <a:t>  </a:t>
            </a:r>
            <a:r>
              <a:rPr lang="de-CH" altLang="de-DE" sz="1600" b="1" dirty="0">
                <a:solidFill>
                  <a:schemeClr val="bg2"/>
                </a:solidFill>
                <a:latin typeface="Arial" charset="0"/>
              </a:rPr>
              <a:t>Je mehr, je später, je mehr Kalorien, desto schlimmer:</a:t>
            </a:r>
            <a:br>
              <a:rPr lang="de-CH" altLang="de-DE" sz="1600" dirty="0">
                <a:solidFill>
                  <a:schemeClr val="bg2"/>
                </a:solidFill>
                <a:latin typeface="Arial" charset="0"/>
              </a:rPr>
            </a:br>
            <a:br>
              <a:rPr lang="de-CH" altLang="de-DE" sz="1600" dirty="0">
                <a:solidFill>
                  <a:schemeClr val="bg2"/>
                </a:solidFill>
                <a:latin typeface="Arial" charset="0"/>
              </a:rPr>
            </a:br>
            <a:r>
              <a:rPr lang="de-CH" altLang="de-DE" sz="1600" dirty="0">
                <a:solidFill>
                  <a:schemeClr val="bg2"/>
                </a:solidFill>
                <a:latin typeface="Arial" charset="0"/>
              </a:rPr>
              <a:t>    Förderung von Gärungs- und Fäulnisprozessen infolge verminderter  </a:t>
            </a:r>
            <a:br>
              <a:rPr lang="de-CH" altLang="de-DE" sz="1600" dirty="0">
                <a:solidFill>
                  <a:schemeClr val="bg2"/>
                </a:solidFill>
                <a:latin typeface="Arial" charset="0"/>
              </a:rPr>
            </a:br>
            <a:r>
              <a:rPr lang="de-CH" altLang="de-DE" sz="1600" dirty="0">
                <a:solidFill>
                  <a:schemeClr val="bg2"/>
                </a:solidFill>
                <a:latin typeface="Arial" charset="0"/>
              </a:rPr>
              <a:t>    Verdauungsleistung abends/nachts.</a:t>
            </a:r>
            <a:br>
              <a:rPr lang="de-CH" altLang="de-DE" sz="1600" dirty="0">
                <a:solidFill>
                  <a:schemeClr val="bg2"/>
                </a:solidFill>
                <a:latin typeface="Arial" charset="0"/>
              </a:rPr>
            </a:br>
            <a:br>
              <a:rPr lang="de-CH" altLang="de-DE" sz="1600" dirty="0">
                <a:solidFill>
                  <a:schemeClr val="bg2"/>
                </a:solidFill>
                <a:latin typeface="Arial" charset="0"/>
              </a:rPr>
            </a:br>
            <a:r>
              <a:rPr lang="de-CH" altLang="de-DE" sz="1600" dirty="0">
                <a:solidFill>
                  <a:schemeClr val="bg2"/>
                </a:solidFill>
                <a:latin typeface="Arial" charset="0"/>
              </a:rPr>
              <a:t>    Chronische Darmschädigung mit gesundheitlichen Folgen auf den gesamten </a:t>
            </a:r>
            <a:br>
              <a:rPr lang="de-CH" altLang="de-DE" sz="1600" dirty="0">
                <a:solidFill>
                  <a:schemeClr val="bg2"/>
                </a:solidFill>
                <a:latin typeface="Arial" charset="0"/>
              </a:rPr>
            </a:br>
            <a:r>
              <a:rPr lang="de-CH" altLang="de-DE" sz="1600" dirty="0">
                <a:solidFill>
                  <a:schemeClr val="bg2"/>
                </a:solidFill>
                <a:latin typeface="Arial" charset="0"/>
              </a:rPr>
              <a:t>    Organismus.</a:t>
            </a:r>
            <a:br>
              <a:rPr lang="de-CH" altLang="de-DE" sz="1600" dirty="0">
                <a:solidFill>
                  <a:schemeClr val="bg2"/>
                </a:solidFill>
                <a:latin typeface="Arial" charset="0"/>
              </a:rPr>
            </a:br>
            <a:br>
              <a:rPr lang="de-CH" altLang="de-DE" sz="1600" dirty="0">
                <a:solidFill>
                  <a:schemeClr val="bg2"/>
                </a:solidFill>
                <a:latin typeface="Arial" charset="0"/>
              </a:rPr>
            </a:br>
            <a:r>
              <a:rPr lang="de-CH" altLang="de-DE" sz="1600" dirty="0">
                <a:solidFill>
                  <a:schemeClr val="bg2"/>
                </a:solidFill>
                <a:latin typeface="Arial" charset="0"/>
              </a:rPr>
              <a:t>    Störung der nächtlichen Hormonbalance, damit Unterdrückung der nächtlichen </a:t>
            </a:r>
            <a:br>
              <a:rPr lang="de-CH" altLang="de-DE" sz="1600" dirty="0">
                <a:solidFill>
                  <a:schemeClr val="bg2"/>
                </a:solidFill>
                <a:latin typeface="Arial" charset="0"/>
              </a:rPr>
            </a:br>
            <a:r>
              <a:rPr lang="de-CH" altLang="de-DE" sz="1600" dirty="0">
                <a:solidFill>
                  <a:schemeClr val="bg2"/>
                </a:solidFill>
                <a:latin typeface="Arial" charset="0"/>
              </a:rPr>
              <a:t>    Regeneration und  Unterdrückung des nächtlichen Fettabbaus und Muskelaufbaus!</a:t>
            </a:r>
          </a:p>
          <a:p>
            <a:pPr marL="0" indent="0"/>
            <a:endParaRPr lang="de-CH" altLang="de-DE" sz="1600" dirty="0">
              <a:solidFill>
                <a:schemeClr val="bg2"/>
              </a:solidFill>
              <a:latin typeface="Arial" charset="0"/>
            </a:endParaRPr>
          </a:p>
          <a:p>
            <a:pPr marL="0" indent="0"/>
            <a:r>
              <a:rPr lang="de-CH" altLang="de-DE" sz="1600" dirty="0">
                <a:solidFill>
                  <a:schemeClr val="bg2"/>
                </a:solidFill>
                <a:latin typeface="Arial" charset="0"/>
              </a:rPr>
              <a:t>   </a:t>
            </a:r>
            <a:r>
              <a:rPr lang="de-CH" altLang="de-DE" sz="1600" b="1" dirty="0">
                <a:solidFill>
                  <a:schemeClr val="bg2"/>
                </a:solidFill>
                <a:latin typeface="Arial" charset="0"/>
              </a:rPr>
              <a:t>Mein Tipp: </a:t>
            </a:r>
            <a:br>
              <a:rPr lang="de-CH" altLang="de-DE" sz="1600" dirty="0">
                <a:solidFill>
                  <a:schemeClr val="bg2"/>
                </a:solidFill>
                <a:latin typeface="Arial" charset="0"/>
              </a:rPr>
            </a:br>
            <a:br>
              <a:rPr lang="de-CH" altLang="de-DE" sz="1600" dirty="0">
                <a:solidFill>
                  <a:schemeClr val="bg2"/>
                </a:solidFill>
                <a:latin typeface="Arial" charset="0"/>
              </a:rPr>
            </a:br>
            <a:r>
              <a:rPr lang="de-CH" altLang="de-DE" sz="1600" dirty="0">
                <a:solidFill>
                  <a:schemeClr val="bg2"/>
                </a:solidFill>
                <a:latin typeface="Arial" charset="0"/>
              </a:rPr>
              <a:t>     Abends nur wenig und leichte Kost. Möglichst keine Fette und Kohlenhydrate.</a:t>
            </a:r>
            <a:br>
              <a:rPr lang="de-CH" altLang="de-DE" sz="1600" dirty="0">
                <a:solidFill>
                  <a:schemeClr val="bg2"/>
                </a:solidFill>
                <a:latin typeface="Arial" charset="0"/>
              </a:rPr>
            </a:br>
            <a:br>
              <a:rPr lang="de-CH" altLang="de-DE" sz="1600" dirty="0">
                <a:solidFill>
                  <a:schemeClr val="bg2"/>
                </a:solidFill>
                <a:latin typeface="Arial" charset="0"/>
              </a:rPr>
            </a:br>
            <a:r>
              <a:rPr lang="de-CH" altLang="de-DE" sz="1600" dirty="0">
                <a:solidFill>
                  <a:schemeClr val="bg2"/>
                </a:solidFill>
                <a:latin typeface="Arial" charset="0"/>
              </a:rPr>
              <a:t>     Wenig Rohkost und wenn Rohkost: Sehr gut kauen!</a:t>
            </a:r>
          </a:p>
          <a:p>
            <a:pPr marL="0" indent="0"/>
            <a:endParaRPr lang="de-DE" altLang="de-DE" sz="1600" dirty="0">
              <a:solidFill>
                <a:schemeClr val="bg2"/>
              </a:solidFill>
              <a:latin typeface="Arial" charset="0"/>
            </a:endParaRPr>
          </a:p>
          <a:p>
            <a:pPr marL="0" indent="0">
              <a:buFont typeface="Times New Roman" pitchFamily="18" charset="0"/>
              <a:buNone/>
            </a:pPr>
            <a:endParaRPr lang="de-CH" altLang="de-DE" dirty="0">
              <a:solidFill>
                <a:srgbClr val="FF3300"/>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Abendessen: Problemzone „Kalorien“</a:t>
            </a:r>
          </a:p>
        </p:txBody>
      </p:sp>
      <p:sp>
        <p:nvSpPr>
          <p:cNvPr id="21507" name="Form 59394"/>
          <p:cNvSpPr>
            <a:spLocks noGrp="1" noChangeArrowheads="1"/>
          </p:cNvSpPr>
          <p:nvPr>
            <p:ph type="body" idx="1"/>
          </p:nvPr>
        </p:nvSpPr>
        <p:spPr>
          <a:xfrm>
            <a:off x="855663" y="993775"/>
            <a:ext cx="7859712" cy="5257800"/>
          </a:xfrm>
        </p:spPr>
        <p:txBody>
          <a:bodyPr/>
          <a:lstStyle/>
          <a:p>
            <a:pPr marL="0" indent="0">
              <a:buFont typeface="Times New Roman" pitchFamily="18" charset="0"/>
              <a:buNone/>
              <a:defRPr/>
            </a:pPr>
            <a:r>
              <a:rPr lang="de-CH" sz="1800" b="1" dirty="0">
                <a:solidFill>
                  <a:schemeClr val="bg2"/>
                </a:solidFill>
                <a:latin typeface="Arial" charset="0"/>
              </a:rPr>
              <a:t>Kalorien signalisieren dem Körper „Aktivität“</a:t>
            </a:r>
            <a:br>
              <a:rPr lang="de-CH" sz="1800" b="1" dirty="0">
                <a:solidFill>
                  <a:schemeClr val="bg2"/>
                </a:solidFill>
                <a:latin typeface="Arial" charset="0"/>
              </a:rPr>
            </a:br>
            <a:endParaRPr lang="de-DE" sz="1800" b="1" dirty="0">
              <a:solidFill>
                <a:schemeClr val="bg2"/>
              </a:solidFill>
              <a:latin typeface="Arial" charset="0"/>
            </a:endParaRPr>
          </a:p>
          <a:p>
            <a:pPr>
              <a:defRPr/>
            </a:pPr>
            <a:r>
              <a:rPr lang="de-DE" sz="1600" b="1" dirty="0"/>
              <a:t>Morgen 	= Aktivitätsbeginn</a:t>
            </a:r>
            <a:br>
              <a:rPr lang="de-DE" sz="1600" dirty="0"/>
            </a:br>
            <a:r>
              <a:rPr lang="de-DE" sz="1600" dirty="0"/>
              <a:t>                Aktivität 	= Energie 	= Umsetzung der Nahrung</a:t>
            </a:r>
            <a:endParaRPr lang="de-CH" sz="1600" dirty="0"/>
          </a:p>
          <a:p>
            <a:pPr>
              <a:defRPr/>
            </a:pPr>
            <a:r>
              <a:rPr lang="de-DE" sz="1600" dirty="0"/>
              <a:t> </a:t>
            </a:r>
            <a:r>
              <a:rPr lang="de-DE" sz="1600" b="1" dirty="0"/>
              <a:t>Abend 		=  Ruheeinkehr	</a:t>
            </a:r>
            <a:br>
              <a:rPr lang="de-DE" sz="1600" dirty="0"/>
            </a:br>
            <a:r>
              <a:rPr lang="de-DE" sz="1600" dirty="0"/>
              <a:t>                Ruhe		= Erholung	= Stagnation, kein Umsatz</a:t>
            </a:r>
          </a:p>
          <a:p>
            <a:pPr>
              <a:defRPr/>
            </a:pPr>
            <a:r>
              <a:rPr lang="de-DE" sz="1600" dirty="0"/>
              <a:t>Abendliche Kalorienzufuhr signalisiert dem Körper eine bevorstehende Aktivität. Seine Konzentration ist nun gerichtet auf die kommende Aktivität (die nicht eintrifft): Es erfolgt keine Umschaltung auf nächtliche Regeneration.</a:t>
            </a:r>
          </a:p>
          <a:p>
            <a:pPr>
              <a:defRPr/>
            </a:pPr>
            <a:r>
              <a:rPr lang="de-DE" sz="1600" dirty="0"/>
              <a:t>Abendliche Kalorienaufnahmen unterdrücken die Ausschüttung des Wachstumshormons in der Hypophyse ebenso wie spätes Zubettgehen.</a:t>
            </a:r>
          </a:p>
          <a:p>
            <a:pPr>
              <a:defRPr/>
            </a:pPr>
            <a:r>
              <a:rPr lang="de-DE" sz="1600" dirty="0"/>
              <a:t>80% der täglichen Wachstumshormonausschüttung erfolgt in den ersten 2 Stunden Schlaf vor Mitternacht. Eben diese Ausschüttung wird durch eine üppige Abendmahlzeit unterdrückt.</a:t>
            </a:r>
          </a:p>
          <a:p>
            <a:pPr>
              <a:defRPr/>
            </a:pPr>
            <a:r>
              <a:rPr lang="de-CH" sz="1600" dirty="0"/>
              <a:t>Je kranker der Mensch, je schlechter sein Schlaf, desto öfters sollte er auf die Abendmahlzeit gänzlich verzichten:</a:t>
            </a:r>
            <a:br>
              <a:rPr lang="de-CH" sz="1600" dirty="0"/>
            </a:br>
            <a:br>
              <a:rPr lang="de-CH" sz="1600" dirty="0"/>
            </a:br>
            <a:r>
              <a:rPr lang="de-CH" sz="1600" b="1" dirty="0"/>
              <a:t>Das Zauberwort heisst „Dinner Cancelling“</a:t>
            </a:r>
          </a:p>
          <a:p>
            <a:pPr marL="0" indent="0">
              <a:defRPr/>
            </a:pPr>
            <a:endParaRPr lang="de-DE" sz="1600" dirty="0">
              <a:solidFill>
                <a:schemeClr val="bg2"/>
              </a:solidFill>
              <a:latin typeface="Arial" charset="0"/>
            </a:endParaRPr>
          </a:p>
          <a:p>
            <a:pPr marL="0" indent="0">
              <a:buFont typeface="Times New Roman" pitchFamily="18" charset="0"/>
              <a:buNone/>
              <a:defRPr/>
            </a:pPr>
            <a:endParaRPr lang="de-CH" dirty="0">
              <a:solidFill>
                <a:srgbClr val="FF33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Das magische Dreieck</a:t>
            </a:r>
          </a:p>
        </p:txBody>
      </p:sp>
      <p:sp>
        <p:nvSpPr>
          <p:cNvPr id="138243" name="Form 59394"/>
          <p:cNvSpPr>
            <a:spLocks noGrp="1" noChangeArrowheads="1"/>
          </p:cNvSpPr>
          <p:nvPr>
            <p:ph type="body" idx="1"/>
          </p:nvPr>
        </p:nvSpPr>
        <p:spPr>
          <a:xfrm>
            <a:off x="928688" y="1000125"/>
            <a:ext cx="7859712" cy="5257800"/>
          </a:xfrm>
        </p:spPr>
        <p:txBody>
          <a:bodyPr/>
          <a:lstStyle/>
          <a:p>
            <a:pPr marL="0" indent="0">
              <a:buFont typeface="Times New Roman" pitchFamily="18" charset="0"/>
              <a:buNone/>
            </a:pPr>
            <a:r>
              <a:rPr lang="de-CH" altLang="de-DE" sz="1800" b="1" dirty="0">
                <a:solidFill>
                  <a:schemeClr val="bg2"/>
                </a:solidFill>
                <a:latin typeface="Arial" charset="0"/>
              </a:rPr>
              <a:t>Viele Menschen bewegen sich heute nur noch im magischen Dreieck:</a:t>
            </a:r>
            <a:endParaRPr lang="de-DE" altLang="de-DE" sz="1600" dirty="0">
              <a:solidFill>
                <a:schemeClr val="bg2"/>
              </a:solidFill>
              <a:latin typeface="Arial" charset="0"/>
            </a:endParaRPr>
          </a:p>
          <a:p>
            <a:pPr marL="0" indent="0">
              <a:buFont typeface="Times New Roman" pitchFamily="18" charset="0"/>
              <a:buNone/>
            </a:pPr>
            <a:endParaRPr lang="de-CH" altLang="de-DE" dirty="0">
              <a:solidFill>
                <a:srgbClr val="FF3300"/>
              </a:solidFill>
              <a:latin typeface="Arial" charset="0"/>
            </a:endParaRPr>
          </a:p>
        </p:txBody>
      </p:sp>
      <p:sp>
        <p:nvSpPr>
          <p:cNvPr id="138244"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tatort: http://www.daserste.de/TATORT/kommissare.asp</a:t>
            </a:r>
          </a:p>
        </p:txBody>
      </p:sp>
      <p:sp>
        <p:nvSpPr>
          <p:cNvPr id="138245" name="Rectangle 4"/>
          <p:cNvSpPr>
            <a:spLocks noChangeArrowheads="1"/>
          </p:cNvSpPr>
          <p:nvPr/>
        </p:nvSpPr>
        <p:spPr bwMode="auto">
          <a:xfrm>
            <a:off x="3033713" y="2608263"/>
            <a:ext cx="30972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kumimoji="1" lang="de-DE" altLang="de-DE" sz="1600" dirty="0">
              <a:solidFill>
                <a:srgbClr val="4D4D4D"/>
              </a:solidFill>
            </a:endParaRPr>
          </a:p>
          <a:p>
            <a:pPr eaLnBrk="1" hangingPunct="1"/>
            <a:r>
              <a:rPr kumimoji="1" lang="de-DE" altLang="de-DE" sz="1600" dirty="0">
                <a:solidFill>
                  <a:srgbClr val="4D4D4D"/>
                </a:solidFill>
              </a:rPr>
              <a:t>                  </a:t>
            </a:r>
            <a:r>
              <a:rPr kumimoji="1" lang="de-DE" altLang="de-DE" sz="1600" b="1" dirty="0">
                <a:solidFill>
                  <a:srgbClr val="FF3300"/>
                </a:solidFill>
              </a:rPr>
              <a:t>TV Gerät</a:t>
            </a:r>
          </a:p>
          <a:p>
            <a:pPr eaLnBrk="1" hangingPunct="1"/>
            <a:endParaRPr kumimoji="1" lang="de-CH" altLang="de-DE" sz="1600" dirty="0">
              <a:solidFill>
                <a:srgbClr val="4D4D4D"/>
              </a:solidFill>
            </a:endParaRPr>
          </a:p>
          <a:p>
            <a:pPr eaLnBrk="1" hangingPunct="1"/>
            <a:endParaRPr kumimoji="1" lang="de-CH" altLang="de-DE" sz="1600" dirty="0">
              <a:solidFill>
                <a:srgbClr val="4D4D4D"/>
              </a:solidFill>
            </a:endParaRPr>
          </a:p>
          <a:p>
            <a:pPr eaLnBrk="1" hangingPunct="1"/>
            <a:endParaRPr kumimoji="1" lang="de-CH" altLang="de-DE" sz="1600" dirty="0">
              <a:solidFill>
                <a:srgbClr val="4D4D4D"/>
              </a:solidFill>
            </a:endParaRPr>
          </a:p>
          <a:p>
            <a:pPr eaLnBrk="1" hangingPunct="1"/>
            <a:endParaRPr kumimoji="1" lang="de-DE" altLang="de-DE" sz="1600" dirty="0">
              <a:solidFill>
                <a:srgbClr val="4D4D4D"/>
              </a:solidFill>
            </a:endParaRPr>
          </a:p>
          <a:p>
            <a:pPr eaLnBrk="1" hangingPunct="1"/>
            <a:r>
              <a:rPr kumimoji="1" lang="de-DE" altLang="de-DE" sz="1600" dirty="0">
                <a:solidFill>
                  <a:srgbClr val="4D4D4D"/>
                </a:solidFill>
              </a:rPr>
              <a:t>    </a:t>
            </a:r>
            <a:r>
              <a:rPr kumimoji="1" lang="de-DE" altLang="de-DE" sz="1600" b="1" dirty="0">
                <a:solidFill>
                  <a:srgbClr val="FF3300"/>
                </a:solidFill>
              </a:rPr>
              <a:t>Computer</a:t>
            </a:r>
            <a:r>
              <a:rPr kumimoji="1" lang="de-DE" altLang="de-DE" sz="1600" dirty="0">
                <a:solidFill>
                  <a:srgbClr val="4D4D4D"/>
                </a:solidFill>
              </a:rPr>
              <a:t>      </a:t>
            </a:r>
            <a:r>
              <a:rPr kumimoji="1" lang="de-DE" altLang="de-DE" sz="1600" b="1" dirty="0">
                <a:solidFill>
                  <a:srgbClr val="FF3300"/>
                </a:solidFill>
              </a:rPr>
              <a:t>Kühlschrank</a:t>
            </a:r>
            <a:r>
              <a:rPr kumimoji="1" lang="de-DE" altLang="de-DE" b="1" dirty="0">
                <a:solidFill>
                  <a:srgbClr val="FF3300"/>
                </a:solidFill>
              </a:rPr>
              <a:t> </a:t>
            </a:r>
          </a:p>
        </p:txBody>
      </p:sp>
      <p:sp>
        <p:nvSpPr>
          <p:cNvPr id="138246" name="Line 5"/>
          <p:cNvSpPr>
            <a:spLocks noChangeShapeType="1"/>
          </p:cNvSpPr>
          <p:nvPr/>
        </p:nvSpPr>
        <p:spPr bwMode="auto">
          <a:xfrm flipV="1">
            <a:off x="3857625" y="3635375"/>
            <a:ext cx="719138" cy="720725"/>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de-CH" dirty="0"/>
          </a:p>
        </p:txBody>
      </p:sp>
      <p:sp>
        <p:nvSpPr>
          <p:cNvPr id="138247" name="Line 6"/>
          <p:cNvSpPr>
            <a:spLocks noChangeShapeType="1"/>
          </p:cNvSpPr>
          <p:nvPr/>
        </p:nvSpPr>
        <p:spPr bwMode="auto">
          <a:xfrm>
            <a:off x="4576763" y="3635375"/>
            <a:ext cx="720725" cy="720725"/>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de-CH" dirty="0"/>
          </a:p>
        </p:txBody>
      </p:sp>
      <p:sp>
        <p:nvSpPr>
          <p:cNvPr id="138248" name="Line 7"/>
          <p:cNvSpPr>
            <a:spLocks noChangeShapeType="1"/>
          </p:cNvSpPr>
          <p:nvPr/>
        </p:nvSpPr>
        <p:spPr bwMode="auto">
          <a:xfrm>
            <a:off x="3857625" y="4356100"/>
            <a:ext cx="1439863"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de-CH" dirty="0"/>
          </a:p>
        </p:txBody>
      </p:sp>
      <p:sp>
        <p:nvSpPr>
          <p:cNvPr id="138249" name="Oval 8"/>
          <p:cNvSpPr>
            <a:spLocks noChangeArrowheads="1"/>
          </p:cNvSpPr>
          <p:nvPr/>
        </p:nvSpPr>
        <p:spPr bwMode="auto">
          <a:xfrm>
            <a:off x="4495800" y="3556000"/>
            <a:ext cx="144463" cy="144463"/>
          </a:xfrm>
          <a:prstGeom prst="ellipse">
            <a:avLst/>
          </a:prstGeom>
          <a:solidFill>
            <a:schemeClr val="accent1"/>
          </a:solidFill>
          <a:ln w="9525">
            <a:solidFill>
              <a:schemeClr val="hlink"/>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solidFill>
                <a:srgbClr val="4D4D4D"/>
              </a:solidFill>
            </a:endParaRPr>
          </a:p>
        </p:txBody>
      </p:sp>
      <p:sp>
        <p:nvSpPr>
          <p:cNvPr id="138250" name="Oval 9"/>
          <p:cNvSpPr>
            <a:spLocks noChangeArrowheads="1"/>
          </p:cNvSpPr>
          <p:nvPr/>
        </p:nvSpPr>
        <p:spPr bwMode="auto">
          <a:xfrm>
            <a:off x="5216525" y="4275138"/>
            <a:ext cx="144463" cy="144462"/>
          </a:xfrm>
          <a:prstGeom prst="ellipse">
            <a:avLst/>
          </a:prstGeom>
          <a:solidFill>
            <a:schemeClr val="accent1"/>
          </a:solidFill>
          <a:ln w="9525">
            <a:solidFill>
              <a:schemeClr val="hlink"/>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solidFill>
                <a:srgbClr val="4D4D4D"/>
              </a:solidFill>
            </a:endParaRPr>
          </a:p>
        </p:txBody>
      </p:sp>
      <p:sp>
        <p:nvSpPr>
          <p:cNvPr id="138251" name="Oval 10"/>
          <p:cNvSpPr>
            <a:spLocks noChangeArrowheads="1"/>
          </p:cNvSpPr>
          <p:nvPr/>
        </p:nvSpPr>
        <p:spPr bwMode="auto">
          <a:xfrm>
            <a:off x="3776663" y="4275138"/>
            <a:ext cx="144462" cy="144462"/>
          </a:xfrm>
          <a:prstGeom prst="ellipse">
            <a:avLst/>
          </a:prstGeom>
          <a:solidFill>
            <a:schemeClr val="accent1"/>
          </a:solidFill>
          <a:ln w="9525">
            <a:solidFill>
              <a:schemeClr val="hlink"/>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solidFill>
                <a:srgbClr val="4D4D4D"/>
              </a:solidFill>
            </a:endParaRPr>
          </a:p>
        </p:txBody>
      </p:sp>
      <p:pic>
        <p:nvPicPr>
          <p:cNvPr id="138252" name="Picture 7" descr="D:\Daten\JPG Praxis\Diverse\Kühlschrank TMD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2916238"/>
            <a:ext cx="16430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8" descr="D:\Daten\JPG Praxis\Witz\Klompu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2901950"/>
            <a:ext cx="1966912"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4" name="Picture 24" descr="Tat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75" y="1900238"/>
            <a:ext cx="50673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Abendessen: Problemzone „Kalorien“</a:t>
            </a:r>
          </a:p>
        </p:txBody>
      </p:sp>
      <p:sp>
        <p:nvSpPr>
          <p:cNvPr id="21507" name="Form 59394"/>
          <p:cNvSpPr>
            <a:spLocks noGrp="1" noChangeArrowheads="1"/>
          </p:cNvSpPr>
          <p:nvPr>
            <p:ph type="body" idx="1"/>
          </p:nvPr>
        </p:nvSpPr>
        <p:spPr>
          <a:xfrm>
            <a:off x="855663" y="993775"/>
            <a:ext cx="7859712" cy="5578475"/>
          </a:xfrm>
        </p:spPr>
        <p:txBody>
          <a:bodyPr/>
          <a:lstStyle/>
          <a:p>
            <a:pPr marL="0" indent="0">
              <a:buFont typeface="Times New Roman" pitchFamily="18" charset="0"/>
              <a:buNone/>
              <a:defRPr/>
            </a:pPr>
            <a:r>
              <a:rPr lang="de-CH" sz="1800" b="1" dirty="0">
                <a:solidFill>
                  <a:schemeClr val="bg2"/>
                </a:solidFill>
                <a:latin typeface="Arial" charset="0"/>
              </a:rPr>
              <a:t>Wir sind immer noch Neandertaler</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solidFill>
                  <a:schemeClr val="bg2"/>
                </a:solidFill>
              </a:rPr>
              <a:t>Morgens zogen die Neandertaler auf die Jagd, die Frauen sammelten Beeren und Kräuter und abends kehrte Ruhe ein: Die lichtlosen Nächte liessen jegliche Aktivität erlahmen, Nahrungssuche und Nahrungsaufnahme inklusive. Wir sind Neandertaler geblieben </a:t>
            </a:r>
          </a:p>
          <a:p>
            <a:pPr>
              <a:defRPr/>
            </a:pPr>
            <a:r>
              <a:rPr lang="de-CH" sz="1600" dirty="0">
                <a:solidFill>
                  <a:schemeClr val="bg2"/>
                </a:solidFill>
              </a:rPr>
              <a:t>Wir brauchen nachts immer noch Ruhe und keine Nahrung. Forscher rechnen mit weiteren 50 Generationen, bis sich unser Darm an die veränderten Essgewohnheiten mit den üppigen Abendmahlzeiten gewöhnt haben wird</a:t>
            </a:r>
          </a:p>
          <a:p>
            <a:pPr>
              <a:defRPr/>
            </a:pPr>
            <a:r>
              <a:rPr lang="de-CH" sz="1600" dirty="0">
                <a:solidFill>
                  <a:schemeClr val="bg2"/>
                </a:solidFill>
              </a:rPr>
              <a:t>Aufnahme und Umsetzung der Nahrung ist ein Zustand der Energie verbraucht Ernährungsfehler ermüden den Darm. Die Verdauungsschwäche als Folge der chronischen „Darmermüdung“ setzt still und heimlich Krankheitsprozesse in Gang, die wir nur allzu spät wahrnehmen, falls überhaupt: Völlegefühle, Druck im Oberbauch nach dem Essen, Aufstossen, weil „der Verkehr“ in den unteren Darmabschnitten stockt (Verstopfung), wechselhaft auch durchfallartige Stühle, klebrige und stinkende Stühle (Fäulnis- und Gärungsprozesse), Blähungen, übelriechende Windabgänge, Reizdarm, alles Symptome, fast würde man sagen „Kavaliersdelikte“, für die meisten Menschen ohne nennenswerten Krankheitswert. </a:t>
            </a:r>
            <a:br>
              <a:rPr lang="de-CH" sz="1600" dirty="0">
                <a:solidFill>
                  <a:schemeClr val="bg2"/>
                </a:solidFill>
              </a:rPr>
            </a:br>
            <a:endParaRPr lang="de-CH" b="1" dirty="0">
              <a:solidFill>
                <a:schemeClr val="bg2"/>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rm 2049"/>
          <p:cNvSpPr>
            <a:spLocks noGrp="1" noChangeArrowheads="1"/>
          </p:cNvSpPr>
          <p:nvPr>
            <p:ph type="ctrTitle"/>
          </p:nvPr>
        </p:nvSpPr>
        <p:spPr/>
        <p:txBody>
          <a:bodyPr wrap="square"/>
          <a:lstStyle/>
          <a:p>
            <a:pPr marL="0" indent="0" defTabSz="914400" eaLnBrk="1" hangingPunct="1"/>
            <a:r>
              <a:rPr lang="de-CH" altLang="de-DE" dirty="0">
                <a:latin typeface="Arial" charset="0"/>
              </a:rPr>
              <a:t>„TopMix-Lebenselixiere“</a:t>
            </a:r>
            <a:endParaRPr lang="de-DE" altLang="de-DE" dirty="0">
              <a:latin typeface="Arial" charset="0"/>
            </a:endParaRPr>
          </a:p>
        </p:txBody>
      </p:sp>
      <p:sp>
        <p:nvSpPr>
          <p:cNvPr id="166915" name="Form 2050"/>
          <p:cNvSpPr>
            <a:spLocks noGrp="1" noChangeArrowheads="1"/>
          </p:cNvSpPr>
          <p:nvPr>
            <p:ph type="subTitle" idx="1"/>
          </p:nvPr>
        </p:nvSpPr>
        <p:spPr/>
        <p:txBody>
          <a:bodyPr/>
          <a:lstStyle/>
          <a:p>
            <a:pPr defTabSz="914400" eaLnBrk="1" hangingPunct="1">
              <a:lnSpc>
                <a:spcPct val="90000"/>
              </a:lnSpc>
              <a:spcAft>
                <a:spcPct val="0"/>
              </a:spcAft>
            </a:pPr>
            <a:endParaRPr lang="de-CH" altLang="de-DE" sz="2000" dirty="0">
              <a:latin typeface="Arial" charset="0"/>
            </a:endParaRPr>
          </a:p>
          <a:p>
            <a:pPr defTabSz="914400" eaLnBrk="1" hangingPunct="1">
              <a:lnSpc>
                <a:spcPct val="90000"/>
              </a:lnSpc>
              <a:spcAft>
                <a:spcPct val="0"/>
              </a:spcAft>
            </a:pPr>
            <a:r>
              <a:rPr lang="de-CH" altLang="de-DE" sz="2000" dirty="0">
                <a:latin typeface="Arial" charset="0"/>
              </a:rPr>
              <a:t>Dr. med. Jürg Eichhorn ¦ www.ever.ch</a:t>
            </a:r>
          </a:p>
          <a:p>
            <a:pPr defTabSz="914400" eaLnBrk="1" hangingPunct="1">
              <a:lnSpc>
                <a:spcPct val="90000"/>
              </a:lnSpc>
              <a:spcAft>
                <a:spcPct val="0"/>
              </a:spcAft>
            </a:pPr>
            <a:endParaRPr lang="de-CH" altLang="de-DE" sz="2000" dirty="0">
              <a:latin typeface="Arial" charset="0"/>
            </a:endParaRPr>
          </a:p>
        </p:txBody>
      </p:sp>
      <p:pic>
        <p:nvPicPr>
          <p:cNvPr id="2" name="B56D950.wav">
            <a:hlinkClick r:id="" action="ppaction://media"/>
          </p:cNvPr>
          <p:cNvPicPr>
            <a:picLocks noChangeAspect="1"/>
          </p:cNvPicPr>
          <p:nvPr>
            <a:wavAudioFile r:embed="rId1" name="B56D4904.wav"/>
          </p:nvPr>
        </p:nvPicPr>
        <p:blipFill>
          <a:blip r:embed="rId4">
            <a:extLst>
              <a:ext uri="{28A0092B-C50C-407E-A947-70E740481C1C}">
                <a14:useLocalDpi xmlns:a14="http://schemas.microsoft.com/office/drawing/2010/main" val="0"/>
              </a:ext>
            </a:extLst>
          </a:blip>
          <a:srcRect/>
          <a:stretch>
            <a:fillRect/>
          </a:stretch>
        </p:blipFill>
        <p:spPr bwMode="auto">
          <a:xfrm>
            <a:off x="8318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82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21507" name="Form 59394"/>
          <p:cNvSpPr>
            <a:spLocks noGrp="1" noChangeArrowheads="1"/>
          </p:cNvSpPr>
          <p:nvPr>
            <p:ph type="body" idx="1"/>
          </p:nvPr>
        </p:nvSpPr>
        <p:spPr>
          <a:xfrm>
            <a:off x="855663" y="993775"/>
            <a:ext cx="7859712" cy="5257800"/>
          </a:xfrm>
        </p:spPr>
        <p:txBody>
          <a:bodyPr/>
          <a:lstStyle/>
          <a:p>
            <a:pPr marL="0" indent="0">
              <a:buFont typeface="Times New Roman" pitchFamily="18" charset="0"/>
              <a:buNone/>
              <a:defRPr/>
            </a:pPr>
            <a:r>
              <a:rPr lang="de-CH" sz="1800" b="1" dirty="0">
                <a:solidFill>
                  <a:schemeClr val="bg2"/>
                </a:solidFill>
                <a:latin typeface="Arial" charset="0"/>
              </a:rPr>
              <a:t>Mit farbigem Gemüse, bunten Früchten, Beeren, wertvollem St.Galler Rapsöl und gehaltsvollem Granatapfelsaftelixier </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t>Es geht nicht darum, den ganzen Tag zu essen, sondern vielmehr, das beim Frühstück geschaffene hohe Plateau an Antioxidantien, Mineralien und Nahrungsfasern über den Tag zu halten. Stündlich einige „Bissen“ von diesem breiigen Getränk in den Mund nehmen und mindestens 10-mal kauen: Einspeicheln verdaut die Kohlenhydrate bereits im Mund!</a:t>
            </a:r>
          </a:p>
          <a:p>
            <a:pPr marL="0" indent="0">
              <a:buFont typeface="Times New Roman" pitchFamily="18" charset="0"/>
              <a:buNone/>
              <a:defRPr/>
            </a:pPr>
            <a:endParaRPr lang="de-CH" dirty="0">
              <a:solidFill>
                <a:srgbClr val="FF3300"/>
              </a:solidFill>
              <a:latin typeface="Arial" charset="0"/>
            </a:endParaRPr>
          </a:p>
        </p:txBody>
      </p:sp>
      <p:pic>
        <p:nvPicPr>
          <p:cNvPr id="167940" name="Grafik 35851" descr="Beschreibung: \\Server\Fotos\EOS 60D\2011_09_25\SmoothyMaker Gla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3448050"/>
            <a:ext cx="3875088" cy="2644775"/>
          </a:xfrm>
          <a:prstGeom prst="rect">
            <a:avLst/>
          </a:prstGeom>
          <a:noFill/>
          <a:ln w="9525">
            <a:solidFill>
              <a:srgbClr val="3366CC"/>
            </a:solidFill>
            <a:miter lim="800000"/>
            <a:headEnd/>
            <a:tailEnd/>
          </a:ln>
          <a:extLst>
            <a:ext uri="{909E8E84-426E-40DD-AFC4-6F175D3DCCD1}">
              <a14:hiddenFill xmlns:a14="http://schemas.microsoft.com/office/drawing/2010/main">
                <a:solidFill>
                  <a:srgbClr val="FFFFFF"/>
                </a:solidFill>
              </a14:hiddenFill>
            </a:ext>
          </a:extLst>
        </p:spPr>
      </p:pic>
      <p:sp>
        <p:nvSpPr>
          <p:cNvPr id="167941"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168963" name="Form 59394"/>
          <p:cNvSpPr>
            <a:spLocks noGrp="1" noChangeArrowheads="1"/>
          </p:cNvSpPr>
          <p:nvPr>
            <p:ph type="body" idx="1"/>
          </p:nvPr>
        </p:nvSpPr>
        <p:spPr>
          <a:xfrm>
            <a:off x="855663" y="993775"/>
            <a:ext cx="7859712" cy="5257800"/>
          </a:xfrm>
        </p:spPr>
        <p:txBody>
          <a:bodyPr/>
          <a:lstStyle/>
          <a:p>
            <a:pPr marL="0" indent="0">
              <a:buFont typeface="Times New Roman" pitchFamily="18" charset="0"/>
              <a:buNone/>
            </a:pPr>
            <a:r>
              <a:rPr lang="de-CH" altLang="de-DE" sz="1800" b="1" dirty="0">
                <a:solidFill>
                  <a:schemeClr val="bg2"/>
                </a:solidFill>
                <a:latin typeface="Arial" charset="0"/>
              </a:rPr>
              <a:t>Gönnen Sie sich einen guten Mixer (</a:t>
            </a:r>
            <a:r>
              <a:rPr lang="de-CH" altLang="de-DE" sz="1800" b="1" u="sng" dirty="0">
                <a:solidFill>
                  <a:schemeClr val="bg2"/>
                </a:solidFill>
                <a:latin typeface="Arial" charset="0"/>
              </a:rPr>
              <a:t>nicht</a:t>
            </a:r>
            <a:r>
              <a:rPr lang="de-CH" altLang="de-DE" sz="1800" b="1" dirty="0">
                <a:solidFill>
                  <a:schemeClr val="bg2"/>
                </a:solidFill>
                <a:latin typeface="Arial" charset="0"/>
              </a:rPr>
              <a:t> Saftpresse!)</a:t>
            </a:r>
            <a:br>
              <a:rPr lang="de-CH" altLang="de-DE" sz="1800" b="1" dirty="0">
                <a:solidFill>
                  <a:schemeClr val="bg2"/>
                </a:solidFill>
                <a:latin typeface="Arial" charset="0"/>
              </a:rPr>
            </a:br>
            <a:endParaRPr lang="de-DE" altLang="de-DE" sz="1800" b="1" dirty="0">
              <a:solidFill>
                <a:schemeClr val="bg2"/>
              </a:solidFill>
              <a:latin typeface="Arial" charset="0"/>
            </a:endParaRPr>
          </a:p>
        </p:txBody>
      </p:sp>
      <p:sp>
        <p:nvSpPr>
          <p:cNvPr id="168964"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pic>
        <p:nvPicPr>
          <p:cNvPr id="168965" name="Grafik 29" descr="Beschreibung: \\Server\Fotos\EOS 60D\2011_09_25\SmoothyMak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29591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700213"/>
            <a:ext cx="28098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7" name="Textfeld 7"/>
          <p:cNvSpPr txBox="1">
            <a:spLocks noChangeArrowheads="1"/>
          </p:cNvSpPr>
          <p:nvPr/>
        </p:nvSpPr>
        <p:spPr bwMode="auto">
          <a:xfrm>
            <a:off x="5789613" y="5521325"/>
            <a:ext cx="18065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Kitchen Aid</a:t>
            </a:r>
            <a:br>
              <a:rPr lang="de-CH" altLang="de-DE" sz="1000" b="1" dirty="0"/>
            </a:br>
            <a:r>
              <a:rPr lang="de-CH" altLang="de-DE" sz="1000" dirty="0"/>
              <a:t>sehr robust, langlebig, teurer</a:t>
            </a:r>
          </a:p>
          <a:p>
            <a:pPr eaLnBrk="1" hangingPunct="1"/>
            <a:r>
              <a:rPr lang="de-CH" altLang="de-DE" sz="1000" dirty="0"/>
              <a:t>Inhalt: 1 Liter</a:t>
            </a:r>
          </a:p>
        </p:txBody>
      </p:sp>
      <p:sp>
        <p:nvSpPr>
          <p:cNvPr id="168968" name="Textfeld 8"/>
          <p:cNvSpPr txBox="1">
            <a:spLocks noChangeArrowheads="1"/>
          </p:cNvSpPr>
          <p:nvPr/>
        </p:nvSpPr>
        <p:spPr bwMode="auto">
          <a:xfrm>
            <a:off x="1798638" y="5521325"/>
            <a:ext cx="16208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Smoothy-Maker</a:t>
            </a:r>
            <a:r>
              <a:rPr lang="de-CH" altLang="de-DE" sz="1000" dirty="0"/>
              <a:t> </a:t>
            </a:r>
          </a:p>
          <a:p>
            <a:pPr eaLnBrk="1" hangingPunct="1"/>
            <a:r>
              <a:rPr lang="de-CH" altLang="de-DE" sz="1000" dirty="0"/>
              <a:t>einfach, handlich, günstig</a:t>
            </a:r>
          </a:p>
          <a:p>
            <a:pPr eaLnBrk="1" hangingPunct="1"/>
            <a:r>
              <a:rPr lang="de-CH" altLang="de-DE" sz="1000" dirty="0"/>
              <a:t> Inhalt : ½ Liter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 So gehen Sie vor</a:t>
            </a:r>
          </a:p>
        </p:txBody>
      </p:sp>
      <p:sp>
        <p:nvSpPr>
          <p:cNvPr id="21507" name="Form 59394"/>
          <p:cNvSpPr>
            <a:spLocks noGrp="1" noChangeArrowheads="1"/>
          </p:cNvSpPr>
          <p:nvPr>
            <p:ph type="body" idx="1"/>
          </p:nvPr>
        </p:nvSpPr>
        <p:spPr>
          <a:xfrm>
            <a:off x="855663" y="993775"/>
            <a:ext cx="7859712" cy="5578475"/>
          </a:xfrm>
        </p:spPr>
        <p:txBody>
          <a:bodyPr/>
          <a:lstStyle/>
          <a:p>
            <a:pPr marL="0" indent="0">
              <a:buFont typeface="Times New Roman" pitchFamily="18" charset="0"/>
              <a:buNone/>
              <a:defRPr/>
            </a:pPr>
            <a:r>
              <a:rPr lang="de-CH" sz="1800" b="1" dirty="0">
                <a:solidFill>
                  <a:schemeClr val="bg2"/>
                </a:solidFill>
                <a:latin typeface="Arial" charset="0"/>
              </a:rPr>
              <a:t>Wenn Sie einen Smoothy benützen</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solidFill>
                  <a:schemeClr val="bg2"/>
                </a:solidFill>
              </a:rPr>
              <a:t>Alle Zutaten fein zerkleinert in den Smoothy Becher geben</a:t>
            </a:r>
          </a:p>
          <a:p>
            <a:pPr>
              <a:defRPr/>
            </a:pPr>
            <a:r>
              <a:rPr lang="de-CH" sz="1600" dirty="0">
                <a:solidFill>
                  <a:schemeClr val="bg2"/>
                </a:solidFill>
              </a:rPr>
              <a:t>	Genügend Rapsöl dazu geben (mehrere Esslöffel)</a:t>
            </a:r>
          </a:p>
          <a:p>
            <a:pPr>
              <a:defRPr/>
            </a:pPr>
            <a:r>
              <a:rPr lang="de-CH" sz="1600" dirty="0">
                <a:solidFill>
                  <a:schemeClr val="bg2"/>
                </a:solidFill>
              </a:rPr>
              <a:t>Ca. 100 ml Saft dazu geben (notwendig zur Zerkleinerung im Mixer)</a:t>
            </a:r>
          </a:p>
          <a:p>
            <a:pPr>
              <a:defRPr/>
            </a:pPr>
            <a:r>
              <a:rPr lang="de-CH" sz="1600" dirty="0">
                <a:solidFill>
                  <a:schemeClr val="bg2"/>
                </a:solidFill>
              </a:rPr>
              <a:t>Smoothy Becher hochklappen zum Mixen</a:t>
            </a:r>
          </a:p>
          <a:p>
            <a:pPr>
              <a:defRPr/>
            </a:pPr>
            <a:r>
              <a:rPr lang="de-CH" sz="1600" dirty="0">
                <a:solidFill>
                  <a:schemeClr val="bg2"/>
                </a:solidFill>
              </a:rPr>
              <a:t>Falls zu dickflüssig nochmals etwas Saft dazugeben und nochmals mixen</a:t>
            </a:r>
          </a:p>
          <a:p>
            <a:pPr>
              <a:defRPr/>
            </a:pPr>
            <a:r>
              <a:rPr lang="de-CH" sz="1600" dirty="0">
                <a:solidFill>
                  <a:schemeClr val="bg2"/>
                </a:solidFill>
              </a:rPr>
              <a:t>TopMix - Lebenselixier in ein geeignetes Gefäss geben</a:t>
            </a:r>
          </a:p>
          <a:p>
            <a:pPr>
              <a:defRPr/>
            </a:pPr>
            <a:r>
              <a:rPr lang="de-CH" sz="1600" dirty="0">
                <a:solidFill>
                  <a:schemeClr val="bg2"/>
                </a:solidFill>
              </a:rPr>
              <a:t>Im Kühlschrank bis zu 2 Tagen haltbar</a:t>
            </a:r>
          </a:p>
          <a:p>
            <a:pPr>
              <a:defRPr/>
            </a:pPr>
            <a:r>
              <a:rPr lang="de-CH" sz="1600" dirty="0">
                <a:solidFill>
                  <a:schemeClr val="bg2"/>
                </a:solidFill>
              </a:rPr>
              <a:t>	Smoothy Becher ausspülen, mit Wasser </a:t>
            </a:r>
            <a:br>
              <a:rPr lang="de-CH" sz="1600" dirty="0">
                <a:solidFill>
                  <a:schemeClr val="bg2"/>
                </a:solidFill>
              </a:rPr>
            </a:br>
            <a:r>
              <a:rPr lang="de-CH" sz="1600" dirty="0">
                <a:solidFill>
                  <a:schemeClr val="bg2"/>
                </a:solidFill>
              </a:rPr>
              <a:t>füllen und zur Reinigung des Messers</a:t>
            </a:r>
            <a:br>
              <a:rPr lang="de-CH" sz="1600" dirty="0">
                <a:solidFill>
                  <a:schemeClr val="bg2"/>
                </a:solidFill>
              </a:rPr>
            </a:br>
            <a:r>
              <a:rPr lang="de-CH" sz="1600" dirty="0">
                <a:solidFill>
                  <a:schemeClr val="bg2"/>
                </a:solidFill>
              </a:rPr>
              <a:t>nochmals hochklappen</a:t>
            </a:r>
          </a:p>
        </p:txBody>
      </p:sp>
      <p:sp>
        <p:nvSpPr>
          <p:cNvPr id="169988"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pic>
        <p:nvPicPr>
          <p:cNvPr id="1699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3789363"/>
            <a:ext cx="1873250" cy="2376487"/>
          </a:xfrm>
          <a:prstGeom prst="rect">
            <a:avLst/>
          </a:prstGeom>
          <a:noFill/>
          <a:ln w="9525">
            <a:solidFill>
              <a:srgbClr val="33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90" name="Grafik 35847" descr="Beschreibung: \\Server\Fotos\EOS 60D\2011_09_25\SmoothyMaker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3789363"/>
            <a:ext cx="1565275" cy="2376487"/>
          </a:xfrm>
          <a:prstGeom prst="rect">
            <a:avLst/>
          </a:prstGeom>
          <a:noFill/>
          <a:ln w="9525">
            <a:solidFill>
              <a:srgbClr val="3366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171011" name="Form 59394"/>
          <p:cNvSpPr>
            <a:spLocks noGrp="1" noChangeArrowheads="1"/>
          </p:cNvSpPr>
          <p:nvPr>
            <p:ph type="body" idx="1"/>
          </p:nvPr>
        </p:nvSpPr>
        <p:spPr>
          <a:xfrm>
            <a:off x="855663" y="993775"/>
            <a:ext cx="7859712" cy="5257800"/>
          </a:xfrm>
        </p:spPr>
        <p:txBody>
          <a:bodyPr/>
          <a:lstStyle/>
          <a:p>
            <a:pPr marL="0" indent="0">
              <a:buFont typeface="Times New Roman" pitchFamily="18" charset="0"/>
              <a:buNone/>
            </a:pPr>
            <a:r>
              <a:rPr lang="de-CH" altLang="de-DE" sz="1800" b="1" dirty="0">
                <a:solidFill>
                  <a:schemeClr val="bg2"/>
                </a:solidFill>
                <a:latin typeface="Arial" charset="0"/>
              </a:rPr>
              <a:t>Gehört immer dazu: Broccoli – Karotten – Beeren aller Art</a:t>
            </a:r>
            <a:br>
              <a:rPr lang="de-CH" altLang="de-DE" sz="1800" b="1" dirty="0">
                <a:solidFill>
                  <a:schemeClr val="bg2"/>
                </a:solidFill>
                <a:latin typeface="Arial" charset="0"/>
              </a:rPr>
            </a:br>
            <a:endParaRPr lang="de-DE" altLang="de-DE" sz="1800" b="1" dirty="0">
              <a:solidFill>
                <a:schemeClr val="bg2"/>
              </a:solidFill>
              <a:latin typeface="Arial" charset="0"/>
            </a:endParaRPr>
          </a:p>
        </p:txBody>
      </p:sp>
      <p:sp>
        <p:nvSpPr>
          <p:cNvPr id="171012"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sp>
        <p:nvSpPr>
          <p:cNvPr id="171013" name="Textfeld 8"/>
          <p:cNvSpPr txBox="1">
            <a:spLocks noChangeArrowheads="1"/>
          </p:cNvSpPr>
          <p:nvPr/>
        </p:nvSpPr>
        <p:spPr bwMode="auto">
          <a:xfrm>
            <a:off x="1493838" y="5262563"/>
            <a:ext cx="1085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Broccoli</a:t>
            </a:r>
            <a:r>
              <a:rPr lang="de-CH" altLang="de-DE" sz="1000" dirty="0"/>
              <a:t> </a:t>
            </a:r>
          </a:p>
          <a:p>
            <a:pPr eaLnBrk="1" hangingPunct="1"/>
            <a:r>
              <a:rPr lang="de-CH" altLang="de-DE" sz="1000" dirty="0"/>
              <a:t>Immunsystem</a:t>
            </a:r>
          </a:p>
          <a:p>
            <a:pPr eaLnBrk="1" hangingPunct="1"/>
            <a:r>
              <a:rPr lang="de-CH" altLang="de-DE" sz="1000" dirty="0"/>
              <a:t>Krebshemmung</a:t>
            </a:r>
          </a:p>
        </p:txBody>
      </p:sp>
      <p:pic>
        <p:nvPicPr>
          <p:cNvPr id="171014" name="Picture 8" descr="Beschreibung: D:\Daten\JPG Praxis\Ernährung\Nahrungsmittel\Gemüseschnitzereien\Brokkoli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565400"/>
            <a:ext cx="228441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Beschreibung: D:\Daten\JPG Praxis\Ernährung\Nahrungsmittel\Gemüseschnitzereien\Fisch auf Frosch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63" y="1824038"/>
            <a:ext cx="22923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6" name="Picture 4" descr="Erdbee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25" y="2565400"/>
            <a:ext cx="3074988"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feld 11"/>
          <p:cNvSpPr txBox="1">
            <a:spLocks noChangeArrowheads="1"/>
          </p:cNvSpPr>
          <p:nvPr/>
        </p:nvSpPr>
        <p:spPr bwMode="auto">
          <a:xfrm>
            <a:off x="4133850" y="5254625"/>
            <a:ext cx="1490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Karotten</a:t>
            </a:r>
            <a:endParaRPr lang="de-CH" altLang="de-DE" sz="1000" dirty="0"/>
          </a:p>
          <a:p>
            <a:pPr eaLnBrk="1" hangingPunct="1"/>
            <a:r>
              <a:rPr lang="de-CH" altLang="de-DE" sz="1000" dirty="0"/>
              <a:t>Wirkt auch</a:t>
            </a:r>
            <a:br>
              <a:rPr lang="de-CH" altLang="de-DE" sz="1000" dirty="0"/>
            </a:br>
            <a:r>
              <a:rPr lang="de-CH" altLang="de-DE" sz="1000" dirty="0"/>
              <a:t>Rheumaerkrankungen</a:t>
            </a:r>
          </a:p>
          <a:p>
            <a:pPr eaLnBrk="1" hangingPunct="1"/>
            <a:r>
              <a:rPr lang="de-CH" altLang="de-DE" sz="1000" dirty="0"/>
              <a:t>entgegen</a:t>
            </a:r>
          </a:p>
        </p:txBody>
      </p:sp>
      <p:sp>
        <p:nvSpPr>
          <p:cNvPr id="171018" name="Textfeld 12"/>
          <p:cNvSpPr txBox="1">
            <a:spLocks noChangeArrowheads="1"/>
          </p:cNvSpPr>
          <p:nvPr/>
        </p:nvSpPr>
        <p:spPr bwMode="auto">
          <a:xfrm>
            <a:off x="6719888" y="5254625"/>
            <a:ext cx="19764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Beeren</a:t>
            </a:r>
            <a:endParaRPr lang="de-CH" altLang="de-DE" sz="1000" dirty="0"/>
          </a:p>
          <a:p>
            <a:pPr eaLnBrk="1" hangingPunct="1"/>
            <a:r>
              <a:rPr lang="de-CH" altLang="de-DE" sz="1000" dirty="0"/>
              <a:t>Gegen vieles gut</a:t>
            </a:r>
          </a:p>
          <a:p>
            <a:pPr eaLnBrk="1" hangingPunct="1"/>
            <a:r>
              <a:rPr lang="de-CH" altLang="de-DE" sz="1000" dirty="0"/>
              <a:t>Geben einen guten Geschmack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21507" name="Form 59394"/>
          <p:cNvSpPr>
            <a:spLocks noGrp="1" noChangeArrowheads="1"/>
          </p:cNvSpPr>
          <p:nvPr>
            <p:ph type="body" idx="1"/>
          </p:nvPr>
        </p:nvSpPr>
        <p:spPr>
          <a:xfrm>
            <a:off x="855663" y="993775"/>
            <a:ext cx="7859712" cy="5578475"/>
          </a:xfrm>
        </p:spPr>
        <p:txBody>
          <a:bodyPr/>
          <a:lstStyle/>
          <a:p>
            <a:pPr marL="0" indent="0">
              <a:buFont typeface="Times New Roman" pitchFamily="18" charset="0"/>
              <a:buNone/>
              <a:defRPr/>
            </a:pPr>
            <a:r>
              <a:rPr lang="de-CH" sz="1800" b="1" dirty="0">
                <a:solidFill>
                  <a:schemeClr val="bg2"/>
                </a:solidFill>
                <a:latin typeface="Arial" charset="0"/>
              </a:rPr>
              <a:t>Weitere Zutaten: Lassen Sie Ihrer Phantasie freien Lauf</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solidFill>
                  <a:schemeClr val="bg2"/>
                </a:solidFill>
              </a:rPr>
              <a:t>Birnen</a:t>
            </a:r>
          </a:p>
          <a:p>
            <a:pPr>
              <a:defRPr/>
            </a:pPr>
            <a:r>
              <a:rPr lang="de-CH" sz="1600" dirty="0">
                <a:solidFill>
                  <a:schemeClr val="bg2"/>
                </a:solidFill>
              </a:rPr>
              <a:t>Melonen</a:t>
            </a:r>
          </a:p>
          <a:p>
            <a:pPr>
              <a:defRPr/>
            </a:pPr>
            <a:r>
              <a:rPr lang="de-CH" sz="1600" dirty="0">
                <a:solidFill>
                  <a:schemeClr val="bg2"/>
                </a:solidFill>
              </a:rPr>
              <a:t>Orangen</a:t>
            </a:r>
          </a:p>
          <a:p>
            <a:pPr>
              <a:defRPr/>
            </a:pPr>
            <a:r>
              <a:rPr lang="de-CH" sz="1600" dirty="0">
                <a:solidFill>
                  <a:schemeClr val="bg2"/>
                </a:solidFill>
              </a:rPr>
              <a:t>Mandarinen</a:t>
            </a:r>
          </a:p>
          <a:p>
            <a:pPr>
              <a:defRPr/>
            </a:pPr>
            <a:r>
              <a:rPr lang="de-CH" sz="1600" dirty="0">
                <a:solidFill>
                  <a:schemeClr val="bg2"/>
                </a:solidFill>
              </a:rPr>
              <a:t>Zitronen</a:t>
            </a:r>
          </a:p>
          <a:p>
            <a:pPr>
              <a:defRPr/>
            </a:pPr>
            <a:r>
              <a:rPr lang="de-CH" sz="1600" dirty="0">
                <a:solidFill>
                  <a:schemeClr val="bg2"/>
                </a:solidFill>
              </a:rPr>
              <a:t>Bananen,</a:t>
            </a:r>
          </a:p>
          <a:p>
            <a:pPr>
              <a:defRPr/>
            </a:pPr>
            <a:r>
              <a:rPr lang="de-CH" sz="1600" dirty="0">
                <a:solidFill>
                  <a:schemeClr val="bg2"/>
                </a:solidFill>
              </a:rPr>
              <a:t>								Beeren</a:t>
            </a:r>
          </a:p>
          <a:p>
            <a:pPr>
              <a:defRPr/>
            </a:pPr>
            <a:r>
              <a:rPr lang="de-CH" sz="1600" dirty="0">
                <a:solidFill>
                  <a:schemeClr val="bg2"/>
                </a:solidFill>
              </a:rPr>
              <a:t>Mango</a:t>
            </a:r>
          </a:p>
          <a:p>
            <a:pPr>
              <a:defRPr/>
            </a:pPr>
            <a:r>
              <a:rPr lang="de-CH" sz="1600" dirty="0">
                <a:solidFill>
                  <a:schemeClr val="bg2"/>
                </a:solidFill>
              </a:rPr>
              <a:t>Papaya</a:t>
            </a:r>
          </a:p>
          <a:p>
            <a:pPr>
              <a:defRPr/>
            </a:pPr>
            <a:r>
              <a:rPr lang="de-CH" sz="1600" dirty="0">
                <a:solidFill>
                  <a:schemeClr val="bg2"/>
                </a:solidFill>
              </a:rPr>
              <a:t>Nüsse</a:t>
            </a:r>
          </a:p>
          <a:p>
            <a:pPr>
              <a:defRPr/>
            </a:pPr>
            <a:r>
              <a:rPr lang="de-CH" sz="1600" dirty="0">
                <a:solidFill>
                  <a:schemeClr val="bg2"/>
                </a:solidFill>
              </a:rPr>
              <a:t>und viele mehr </a:t>
            </a:r>
          </a:p>
        </p:txBody>
      </p:sp>
      <p:pic>
        <p:nvPicPr>
          <p:cNvPr id="172036" name="Picture 2" descr="\\Server\Fotos\JPG Praxis\Ernährung\Nahrungsmittel\Früchte\Apfel auf Flötenspieler1._D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628775"/>
            <a:ext cx="2303462"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Textfeld 5"/>
          <p:cNvSpPr txBox="1">
            <a:spLocks noChangeArrowheads="1"/>
          </p:cNvSpPr>
          <p:nvPr/>
        </p:nvSpPr>
        <p:spPr bwMode="auto">
          <a:xfrm>
            <a:off x="3059113" y="5373688"/>
            <a:ext cx="2713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Dem Apfel gehört die Welt:</a:t>
            </a:r>
          </a:p>
          <a:p>
            <a:pPr eaLnBrk="1" hangingPunct="1"/>
            <a:r>
              <a:rPr lang="de-CH" altLang="de-DE" sz="1000" b="1" dirty="0"/>
              <a:t>Von nichts viel und von  allem etwas:</a:t>
            </a:r>
            <a:br>
              <a:rPr lang="de-CH" altLang="de-DE" sz="1000" b="1" dirty="0"/>
            </a:br>
            <a:r>
              <a:rPr lang="de-CH" altLang="de-DE" sz="1000" dirty="0"/>
              <a:t>In einem einzigen Apfel: 35`000 Aromastoffe</a:t>
            </a:r>
            <a:br>
              <a:rPr lang="de-CH" altLang="de-DE" sz="1000" dirty="0"/>
            </a:br>
            <a:r>
              <a:rPr lang="de-CH" altLang="de-DE" sz="1000" dirty="0"/>
              <a:t>Zum Vergleich: Erdbeere 35 und Trauben 17</a:t>
            </a:r>
          </a:p>
        </p:txBody>
      </p:sp>
      <p:sp>
        <p:nvSpPr>
          <p:cNvPr id="172038"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pic>
        <p:nvPicPr>
          <p:cNvPr id="172039" name="Picture 5" descr="\\Server\Fotos\JPG Praxis\Ernährung\Nahrungsmittel\Früchte\Mandarinen Hamu\Mandarinen4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1636713"/>
            <a:ext cx="242252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0" name="Textfeld 8"/>
          <p:cNvSpPr txBox="1">
            <a:spLocks noChangeArrowheads="1"/>
          </p:cNvSpPr>
          <p:nvPr/>
        </p:nvSpPr>
        <p:spPr bwMode="auto">
          <a:xfrm>
            <a:off x="6051550" y="5373688"/>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Mandarinen – Top gegen Rheuma </a:t>
            </a:r>
            <a:endParaRPr lang="de-CH" altLang="de-DE" sz="1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21507" name="Form 59394"/>
          <p:cNvSpPr>
            <a:spLocks noGrp="1" noChangeArrowheads="1"/>
          </p:cNvSpPr>
          <p:nvPr>
            <p:ph type="body" idx="1"/>
          </p:nvPr>
        </p:nvSpPr>
        <p:spPr>
          <a:xfrm>
            <a:off x="855663" y="993775"/>
            <a:ext cx="7859712" cy="5578475"/>
          </a:xfrm>
        </p:spPr>
        <p:txBody>
          <a:bodyPr/>
          <a:lstStyle/>
          <a:p>
            <a:pPr marL="0" indent="0">
              <a:buFont typeface="Times New Roman" pitchFamily="18" charset="0"/>
              <a:buNone/>
              <a:defRPr/>
            </a:pPr>
            <a:r>
              <a:rPr lang="de-CH" sz="1800" b="1" dirty="0">
                <a:solidFill>
                  <a:schemeClr val="bg2"/>
                </a:solidFill>
                <a:latin typeface="Arial" charset="0"/>
              </a:rPr>
              <a:t>Weitere Zutaten: Exotische Früchte aller Art</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solidFill>
                  <a:schemeClr val="bg2"/>
                </a:solidFill>
              </a:rPr>
              <a:t>Passionsfrucht</a:t>
            </a:r>
          </a:p>
          <a:p>
            <a:pPr>
              <a:defRPr/>
            </a:pPr>
            <a:r>
              <a:rPr lang="de-CH" sz="1600" dirty="0">
                <a:solidFill>
                  <a:schemeClr val="bg2"/>
                </a:solidFill>
              </a:rPr>
              <a:t>Mangostene</a:t>
            </a:r>
          </a:p>
          <a:p>
            <a:pPr>
              <a:defRPr/>
            </a:pPr>
            <a:r>
              <a:rPr lang="de-CH" sz="1600" dirty="0">
                <a:solidFill>
                  <a:schemeClr val="bg2"/>
                </a:solidFill>
              </a:rPr>
              <a:t>Longane</a:t>
            </a:r>
          </a:p>
          <a:p>
            <a:pPr>
              <a:defRPr/>
            </a:pPr>
            <a:r>
              <a:rPr lang="de-CH" sz="1600" dirty="0">
                <a:solidFill>
                  <a:schemeClr val="bg2"/>
                </a:solidFill>
              </a:rPr>
              <a:t>Schlangenfrucht</a:t>
            </a:r>
          </a:p>
          <a:p>
            <a:pPr>
              <a:defRPr/>
            </a:pPr>
            <a:r>
              <a:rPr lang="de-CH" sz="1600" dirty="0">
                <a:solidFill>
                  <a:schemeClr val="bg2"/>
                </a:solidFill>
              </a:rPr>
              <a:t>Baumtomate</a:t>
            </a:r>
          </a:p>
          <a:p>
            <a:pPr>
              <a:defRPr/>
            </a:pPr>
            <a:r>
              <a:rPr lang="de-CH" sz="1600" dirty="0">
                <a:solidFill>
                  <a:schemeClr val="bg2"/>
                </a:solidFill>
              </a:rPr>
              <a:t>Baby-Bananen</a:t>
            </a:r>
          </a:p>
        </p:txBody>
      </p:sp>
      <p:sp>
        <p:nvSpPr>
          <p:cNvPr id="173060"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 – Legian Villa, Bali, März 2012</a:t>
            </a:r>
          </a:p>
        </p:txBody>
      </p:sp>
      <p:pic>
        <p:nvPicPr>
          <p:cNvPr id="173061" name="Picture 2" descr="\\Server\Fotos\JPG Praxis\Ernährung\Nahrungsmittel\Früchte\Früchte Bali Bangkok 0312\Tropical fruit1_1_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773238"/>
            <a:ext cx="5837238"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174083" name="Form 59394"/>
          <p:cNvSpPr>
            <a:spLocks noGrp="1" noChangeArrowheads="1"/>
          </p:cNvSpPr>
          <p:nvPr>
            <p:ph type="body" idx="1"/>
          </p:nvPr>
        </p:nvSpPr>
        <p:spPr>
          <a:xfrm>
            <a:off x="900113" y="979488"/>
            <a:ext cx="7859712" cy="5578475"/>
          </a:xfrm>
        </p:spPr>
        <p:txBody>
          <a:bodyPr/>
          <a:lstStyle/>
          <a:p>
            <a:pPr marL="0" indent="0">
              <a:buFont typeface="Times New Roman" pitchFamily="18" charset="0"/>
              <a:buNone/>
            </a:pPr>
            <a:r>
              <a:rPr lang="de-CH" altLang="de-DE" sz="1800" b="1" dirty="0">
                <a:solidFill>
                  <a:schemeClr val="bg2"/>
                </a:solidFill>
                <a:latin typeface="Arial" charset="0"/>
              </a:rPr>
              <a:t>Ein MUSS: St.Galler Rapsöl und Granatapfelelixier</a:t>
            </a:r>
            <a:br>
              <a:rPr lang="de-CH" altLang="de-DE" sz="1800" b="1" dirty="0">
                <a:solidFill>
                  <a:schemeClr val="bg2"/>
                </a:solidFill>
                <a:latin typeface="Arial" charset="0"/>
              </a:rPr>
            </a:br>
            <a:endParaRPr lang="de-DE" altLang="de-DE" sz="1800" b="1" dirty="0">
              <a:solidFill>
                <a:schemeClr val="bg2"/>
              </a:solidFill>
              <a:latin typeface="Arial" charset="0"/>
            </a:endParaRPr>
          </a:p>
        </p:txBody>
      </p:sp>
      <p:sp>
        <p:nvSpPr>
          <p:cNvPr id="174084" name="Textfeld 5"/>
          <p:cNvSpPr txBox="1">
            <a:spLocks noChangeArrowheads="1"/>
          </p:cNvSpPr>
          <p:nvPr/>
        </p:nvSpPr>
        <p:spPr bwMode="auto">
          <a:xfrm>
            <a:off x="3348038" y="5033963"/>
            <a:ext cx="2422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Granatapfel – Vielfältige Wirkungen</a:t>
            </a:r>
          </a:p>
          <a:p>
            <a:pPr eaLnBrk="1" hangingPunct="1"/>
            <a:r>
              <a:rPr lang="de-CH" altLang="de-DE" sz="1000" dirty="0"/>
              <a:t>Pflanzliche Östrogene </a:t>
            </a:r>
          </a:p>
          <a:p>
            <a:pPr eaLnBrk="1" hangingPunct="1"/>
            <a:r>
              <a:rPr lang="de-CH" altLang="de-DE" sz="1000" dirty="0"/>
              <a:t>Cholesterinsenkung</a:t>
            </a:r>
          </a:p>
          <a:p>
            <a:pPr eaLnBrk="1" hangingPunct="1"/>
            <a:r>
              <a:rPr lang="de-CH" altLang="de-DE" sz="1000" dirty="0"/>
              <a:t>Blutdrucksenkung</a:t>
            </a:r>
          </a:p>
          <a:p>
            <a:pPr eaLnBrk="1" hangingPunct="1"/>
            <a:r>
              <a:rPr lang="de-CH" altLang="de-DE" sz="1000" dirty="0"/>
              <a:t>Entzündungshemmung</a:t>
            </a:r>
          </a:p>
          <a:p>
            <a:pPr eaLnBrk="1" hangingPunct="1"/>
            <a:r>
              <a:rPr lang="en-US" altLang="de-DE" sz="1000" dirty="0"/>
              <a:t>Krebshemmung</a:t>
            </a:r>
            <a:endParaRPr lang="de-CH" altLang="de-DE" sz="1000" dirty="0"/>
          </a:p>
        </p:txBody>
      </p:sp>
      <p:sp>
        <p:nvSpPr>
          <p:cNvPr id="174085" name="Textfeld 8"/>
          <p:cNvSpPr txBox="1">
            <a:spLocks noChangeArrowheads="1"/>
          </p:cNvSpPr>
          <p:nvPr/>
        </p:nvSpPr>
        <p:spPr bwMode="auto">
          <a:xfrm>
            <a:off x="6588125" y="5067300"/>
            <a:ext cx="23018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Diese Flasche enthält den Saft </a:t>
            </a:r>
          </a:p>
          <a:p>
            <a:pPr eaLnBrk="1" hangingPunct="1"/>
            <a:r>
              <a:rPr lang="de-CH" altLang="de-DE" sz="1000" dirty="0"/>
              <a:t>und das Fruchtfleisch von </a:t>
            </a:r>
          </a:p>
          <a:p>
            <a:pPr eaLnBrk="1" hangingPunct="1"/>
            <a:r>
              <a:rPr lang="de-CH" altLang="de-DE" sz="1000" dirty="0"/>
              <a:t>50 sonnengereiften Granatäpfeln – </a:t>
            </a:r>
          </a:p>
          <a:p>
            <a:pPr eaLnBrk="1" hangingPunct="1"/>
            <a:r>
              <a:rPr lang="de-CH" altLang="de-DE" sz="1000" dirty="0"/>
              <a:t>frisch gepresst, besonders schonend </a:t>
            </a:r>
          </a:p>
          <a:p>
            <a:pPr eaLnBrk="1" hangingPunct="1"/>
            <a:r>
              <a:rPr lang="de-CH" altLang="de-DE" sz="1000" dirty="0"/>
              <a:t>konzentriert und angereichert mit </a:t>
            </a:r>
          </a:p>
          <a:p>
            <a:pPr eaLnBrk="1" hangingPunct="1"/>
            <a:r>
              <a:rPr lang="de-CH" altLang="de-DE" sz="1000" dirty="0"/>
              <a:t>bioaktiven, fermentierten </a:t>
            </a:r>
          </a:p>
          <a:p>
            <a:pPr eaLnBrk="1" hangingPunct="1"/>
            <a:r>
              <a:rPr lang="de-CH" altLang="de-DE" sz="1000" dirty="0"/>
              <a:t>Granatapfelessenzen</a:t>
            </a:r>
          </a:p>
        </p:txBody>
      </p:sp>
      <p:pic>
        <p:nvPicPr>
          <p:cNvPr id="174086" name="Grafik 1" descr="Beschreibung: \\Server\Fotos\JPG Praxis\St. Galler Rapsöl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63663"/>
            <a:ext cx="10445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3" descr="\\Server\Fotos\JPG Praxis\Ernährung\Nahrungsmittel\Früchte\Granatapfel\Granat Napoleon und blühend\Granatapfel Napoleon2_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813" y="2801938"/>
            <a:ext cx="28051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8" name="Picture 4" descr="\\Server\Fotos\JPG Praxis\Ernährung\Nahrungsmittel\Diverse\Granatapfelelix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484313"/>
            <a:ext cx="7683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9" name="Textfeld 12"/>
          <p:cNvSpPr txBox="1">
            <a:spLocks noChangeArrowheads="1"/>
          </p:cNvSpPr>
          <p:nvPr/>
        </p:nvSpPr>
        <p:spPr bwMode="auto">
          <a:xfrm>
            <a:off x="755650" y="5033963"/>
            <a:ext cx="26003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b="1" dirty="0"/>
              <a:t>St.Galler Rapsöl</a:t>
            </a:r>
          </a:p>
          <a:p>
            <a:pPr eaLnBrk="1" hangingPunct="1"/>
            <a:r>
              <a:rPr lang="de-CH" altLang="de-DE" sz="1000" dirty="0"/>
              <a:t>Enthält Vitamin-E Gamma:</a:t>
            </a:r>
          </a:p>
          <a:p>
            <a:pPr eaLnBrk="1" hangingPunct="1"/>
            <a:r>
              <a:rPr lang="de-CH" altLang="de-DE" sz="1000" dirty="0"/>
              <a:t>entzündungs- und krebshemmend</a:t>
            </a:r>
          </a:p>
          <a:p>
            <a:pPr eaLnBrk="1" hangingPunct="1"/>
            <a:r>
              <a:rPr lang="de-CH" altLang="de-DE" sz="1000" dirty="0"/>
              <a:t>Die besten europäischen Rapsöle </a:t>
            </a:r>
          </a:p>
          <a:p>
            <a:pPr eaLnBrk="1" hangingPunct="1"/>
            <a:r>
              <a:rPr lang="de-CH" altLang="de-DE" sz="1000" dirty="0"/>
              <a:t>werden mit der DGF-Rapsölmedaille </a:t>
            </a:r>
          </a:p>
          <a:p>
            <a:pPr eaLnBrk="1" hangingPunct="1"/>
            <a:r>
              <a:rPr lang="de-CH" altLang="de-DE" sz="1000" dirty="0"/>
              <a:t>ausgezeichnet. Das St. Galler Rapsöl </a:t>
            </a:r>
          </a:p>
          <a:p>
            <a:pPr eaLnBrk="1" hangingPunct="1"/>
            <a:r>
              <a:rPr lang="de-CH" altLang="de-DE" sz="1000" dirty="0"/>
              <a:t>durfte diese Ehrung bereits 6 mal erhalten!</a:t>
            </a:r>
          </a:p>
        </p:txBody>
      </p:sp>
      <p:sp>
        <p:nvSpPr>
          <p:cNvPr id="174090"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21507" name="Form 59394"/>
          <p:cNvSpPr>
            <a:spLocks noGrp="1" noChangeArrowheads="1"/>
          </p:cNvSpPr>
          <p:nvPr>
            <p:ph type="body" idx="1"/>
          </p:nvPr>
        </p:nvSpPr>
        <p:spPr>
          <a:xfrm>
            <a:off x="855663" y="993775"/>
            <a:ext cx="7859712" cy="5578475"/>
          </a:xfrm>
        </p:spPr>
        <p:txBody>
          <a:bodyPr/>
          <a:lstStyle/>
          <a:p>
            <a:pPr marL="0" indent="0">
              <a:buFont typeface="Times New Roman" pitchFamily="18" charset="0"/>
              <a:buNone/>
              <a:defRPr/>
            </a:pPr>
            <a:r>
              <a:rPr lang="de-CH" sz="1800" b="1" dirty="0">
                <a:solidFill>
                  <a:schemeClr val="bg2"/>
                </a:solidFill>
                <a:latin typeface="Arial" charset="0"/>
              </a:rPr>
              <a:t>Das Prinzip: </a:t>
            </a:r>
            <a:r>
              <a:rPr lang="de-CH" sz="1800" b="1" dirty="0">
                <a:solidFill>
                  <a:srgbClr val="FF3300"/>
                </a:solidFill>
                <a:latin typeface="Arial" charset="0"/>
              </a:rPr>
              <a:t>Gemüse - Früchte - Granatapfelsaftelixier - Rapsöl</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b="1" dirty="0">
                <a:solidFill>
                  <a:schemeClr val="bg2"/>
                </a:solidFill>
              </a:rPr>
              <a:t>Lassen Sie Ihrer Phantasie freien Lauf:</a:t>
            </a:r>
            <a:br>
              <a:rPr lang="de-CH" sz="1600" b="1" dirty="0">
                <a:solidFill>
                  <a:schemeClr val="bg2"/>
                </a:solidFill>
              </a:rPr>
            </a:br>
            <a:r>
              <a:rPr lang="de-CH" sz="1600" dirty="0">
                <a:solidFill>
                  <a:schemeClr val="bg2"/>
                </a:solidFill>
              </a:rPr>
              <a:t>Broccoli, Karotten, geschrumpfelte Äpfel, angeschlagene Beeren, braune Bananen, Reste, die beim Gemüserüsten anfallen. Dazu ein Gemisch verschiedener Sprossen (gekeimtes Getreide) </a:t>
            </a:r>
          </a:p>
          <a:p>
            <a:pPr>
              <a:defRPr/>
            </a:pPr>
            <a:r>
              <a:rPr lang="de-CH" sz="1600" dirty="0">
                <a:solidFill>
                  <a:schemeClr val="bg2"/>
                </a:solidFill>
              </a:rPr>
              <a:t>Dazu nach Belieben Karottensaft, Sanddornsaft, Orangensaft.....und St. Galler Rapsöl! Und nicht vergessen: ½ Messbecher Granatapfelsaftelixier Dr. Jacobs</a:t>
            </a:r>
          </a:p>
          <a:p>
            <a:pPr>
              <a:defRPr/>
            </a:pPr>
            <a:r>
              <a:rPr lang="de-CH" sz="1600" dirty="0">
                <a:solidFill>
                  <a:schemeClr val="bg2"/>
                </a:solidFill>
              </a:rPr>
              <a:t>	Dunkelviolette Beeren, Heidelbeeren und Brombeeren, sind reich an Antioxidanzien und geben einen guten Geschmack</a:t>
            </a:r>
          </a:p>
          <a:p>
            <a:pPr>
              <a:defRPr/>
            </a:pPr>
            <a:r>
              <a:rPr lang="de-CH" sz="1600" dirty="0">
                <a:solidFill>
                  <a:schemeClr val="bg2"/>
                </a:solidFill>
              </a:rPr>
              <a:t>	Heidelbeeren stärken „müde Augen“ und verbessern die Nachtsichtigkeit</a:t>
            </a:r>
          </a:p>
          <a:p>
            <a:pPr>
              <a:defRPr/>
            </a:pPr>
            <a:r>
              <a:rPr lang="de-CH" sz="1600" dirty="0">
                <a:solidFill>
                  <a:schemeClr val="bg2"/>
                </a:solidFill>
              </a:rPr>
              <a:t>	Über den Tag verteilt, alle 1 bis 1 ½ Stunden, einen, zwei oder drei „Bissen“ von dem dicklichen Brei in den Mund nehmen, idealerweise 10x kauend einspeicheln und schlucken, oder:</a:t>
            </a:r>
            <a:br>
              <a:rPr lang="de-CH" sz="1600" dirty="0">
                <a:solidFill>
                  <a:schemeClr val="bg2"/>
                </a:solidFill>
              </a:rPr>
            </a:br>
            <a:r>
              <a:rPr lang="de-CH" sz="1600" dirty="0">
                <a:solidFill>
                  <a:schemeClr val="bg2"/>
                </a:solidFill>
              </a:rPr>
              <a:t>	½ Stunde vor dem Essen: Vertreibt den Hunger und stärkt das Sättigungsgefühl</a:t>
            </a:r>
          </a:p>
          <a:p>
            <a:pPr>
              <a:defRPr/>
            </a:pPr>
            <a:r>
              <a:rPr lang="de-CH" sz="1600" b="1" dirty="0">
                <a:solidFill>
                  <a:schemeClr val="bg2"/>
                </a:solidFill>
              </a:rPr>
              <a:t>Philosophie:</a:t>
            </a:r>
            <a:br>
              <a:rPr lang="de-CH" sz="1600" dirty="0">
                <a:solidFill>
                  <a:schemeClr val="bg2"/>
                </a:solidFill>
              </a:rPr>
            </a:br>
            <a:r>
              <a:rPr lang="de-CH" sz="1600" dirty="0">
                <a:solidFill>
                  <a:schemeClr val="bg2"/>
                </a:solidFill>
              </a:rPr>
              <a:t>	Das Verteidigungswerk an Antioxidanzien gegen „Freie Radikale“ (Frühstück!) den Tag über unterstützen, den Zuckerhaushalt regulieren, die Insulinspitzen nehmen, Hungergefühle vermeiden und, wichtig: Entzündungshemmung</a:t>
            </a:r>
          </a:p>
        </p:txBody>
      </p:sp>
      <p:sp>
        <p:nvSpPr>
          <p:cNvPr id="175108" name="Text Box 4"/>
          <p:cNvSpPr txBox="1">
            <a:spLocks noChangeArrowheads="1"/>
          </p:cNvSpPr>
          <p:nvPr/>
        </p:nvSpPr>
        <p:spPr bwMode="auto">
          <a:xfrm>
            <a:off x="2305050" y="63261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Bezug Granatapfelsaftelixier und St.Galler Rapsöl: http://shop.sevisana.ch/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„Hauptstrasse“ der Ernährung: Das Prinzip</a:t>
            </a:r>
          </a:p>
        </p:txBody>
      </p:sp>
      <p:sp>
        <p:nvSpPr>
          <p:cNvPr id="139267"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Frühstück: Betonung auf langsam resorbierbaren Kohlenhydraten</a:t>
            </a:r>
            <a:br>
              <a:rPr lang="de-CH" altLang="de-DE" sz="1800" b="1" dirty="0">
                <a:solidFill>
                  <a:schemeClr val="bg2"/>
                </a:solidFill>
                <a:latin typeface="Arial" charset="0"/>
              </a:rPr>
            </a:br>
            <a:r>
              <a:rPr lang="de-CH" altLang="de-DE" sz="1800" b="1" dirty="0">
                <a:solidFill>
                  <a:schemeClr val="bg2"/>
                </a:solidFill>
                <a:latin typeface="Arial" charset="0"/>
              </a:rPr>
              <a:t>                    Wenig, dafür gute Eiweisse in Kombination</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Kohlenhydrate + Fette/Öle + hoch wertiges Eiweiss + farbiges Grünzeug: </a:t>
            </a:r>
            <a:br>
              <a:rPr lang="de-CH" altLang="de-DE" sz="1600" dirty="0">
                <a:latin typeface="Arial" charset="0"/>
              </a:rPr>
            </a:br>
            <a:r>
              <a:rPr lang="de-CH" altLang="de-DE" sz="1600" dirty="0">
                <a:latin typeface="Arial" charset="0"/>
              </a:rPr>
              <a:t>     Von allem etwas! Wichtig: langsam resorbierbare Kohlenhydrate (Öl Zusatz)</a:t>
            </a:r>
          </a:p>
          <a:p>
            <a:pPr marL="0" indent="0"/>
            <a:endParaRPr lang="de-CH" altLang="de-DE" sz="1600" dirty="0">
              <a:latin typeface="Arial" charset="0"/>
            </a:endParaRPr>
          </a:p>
          <a:p>
            <a:pPr marL="0" indent="0"/>
            <a:r>
              <a:rPr lang="de-CH" altLang="de-DE" sz="1600" dirty="0">
                <a:latin typeface="Arial" charset="0"/>
              </a:rPr>
              <a:t>   Ein 3-Minuten Ei, wenig Brot, etwas Schafskäse, eine oder mehrere Kartoffeln, </a:t>
            </a:r>
            <a:br>
              <a:rPr lang="de-CH" altLang="de-DE" sz="1600" dirty="0">
                <a:latin typeface="Arial" charset="0"/>
              </a:rPr>
            </a:br>
            <a:r>
              <a:rPr lang="de-CH" altLang="de-DE" sz="1600" dirty="0">
                <a:latin typeface="Arial" charset="0"/>
              </a:rPr>
              <a:t>     verschiedenfarbiges Gemüse oder Salatblätter mit Rapsöl. Vielleicht eine Rösti </a:t>
            </a:r>
            <a:br>
              <a:rPr lang="de-CH" altLang="de-DE" sz="1600" dirty="0">
                <a:latin typeface="Arial" charset="0"/>
              </a:rPr>
            </a:br>
            <a:r>
              <a:rPr lang="de-CH" altLang="de-DE" sz="1600" dirty="0">
                <a:latin typeface="Arial" charset="0"/>
              </a:rPr>
              <a:t>     mit Speck und Spiegelei. Zur Steigerung der Vitalität 1 Glas TopMix-Lebenselixier</a:t>
            </a:r>
          </a:p>
          <a:p>
            <a:pPr marL="0" indent="0"/>
            <a:endParaRPr lang="de-CH" altLang="de-DE" sz="1600" dirty="0">
              <a:latin typeface="Arial" charset="0"/>
            </a:endParaRPr>
          </a:p>
          <a:p>
            <a:pPr marL="0" indent="0"/>
            <a:r>
              <a:rPr lang="de-CH" altLang="de-DE" sz="1600" dirty="0">
                <a:latin typeface="Arial" charset="0"/>
              </a:rPr>
              <a:t>   Nach der nächtlichen Fastenpause sind die Energiereserven geschrumpft. Was £</a:t>
            </a:r>
            <a:br>
              <a:rPr lang="de-CH" altLang="de-DE" sz="1600" dirty="0">
                <a:latin typeface="Arial" charset="0"/>
              </a:rPr>
            </a:br>
            <a:r>
              <a:rPr lang="de-CH" altLang="de-DE" sz="1600" dirty="0">
                <a:latin typeface="Arial" charset="0"/>
              </a:rPr>
              <a:t>     wir jetzt in erster Linie brauchen  sind Kohlenhydrate, die dank Öl Zusatz nur sehr </a:t>
            </a:r>
            <a:br>
              <a:rPr lang="de-CH" altLang="de-DE" sz="1600" dirty="0">
                <a:latin typeface="Arial" charset="0"/>
              </a:rPr>
            </a:br>
            <a:r>
              <a:rPr lang="de-CH" altLang="de-DE" sz="1600" dirty="0">
                <a:latin typeface="Arial" charset="0"/>
              </a:rPr>
              <a:t>     langsam ins Blut gehen und so dem Insulinausstoss entgegenwirken.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rm 59394"/>
          <p:cNvSpPr>
            <a:spLocks noGrp="1" noChangeArrowheads="1"/>
          </p:cNvSpPr>
          <p:nvPr>
            <p:ph type="body" idx="1"/>
          </p:nvPr>
        </p:nvSpPr>
        <p:spPr>
          <a:xfrm>
            <a:off x="855663" y="984250"/>
            <a:ext cx="7859712" cy="5578475"/>
          </a:xfrm>
        </p:spPr>
        <p:txBody>
          <a:bodyPr/>
          <a:lstStyle/>
          <a:p>
            <a:pPr marL="0" indent="0">
              <a:buFont typeface="Times New Roman" pitchFamily="18" charset="0"/>
              <a:buNone/>
              <a:defRPr/>
            </a:pPr>
            <a:r>
              <a:rPr lang="de-CH" sz="1800" b="1" dirty="0">
                <a:solidFill>
                  <a:schemeClr val="bg2"/>
                </a:solidFill>
                <a:latin typeface="Arial" charset="0"/>
              </a:rPr>
              <a:t>Enthält: Inhaltsstoffe von 50 Granatäpfeln + 30 Liter Grüntee!</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solidFill>
                  <a:schemeClr val="bg2"/>
                </a:solidFill>
              </a:rPr>
              <a:t>Enthält pflanzliche Östrogene : Vorbeugend bei Menopause Beschwerden</a:t>
            </a:r>
            <a:br>
              <a:rPr lang="de-CH" sz="1600" dirty="0">
                <a:solidFill>
                  <a:schemeClr val="bg2"/>
                </a:solidFill>
              </a:rPr>
            </a:br>
            <a:r>
              <a:rPr lang="de-CH" sz="1600" dirty="0">
                <a:solidFill>
                  <a:schemeClr val="bg2"/>
                </a:solidFill>
              </a:rPr>
              <a:t>und hormonellen Tumoren</a:t>
            </a:r>
          </a:p>
          <a:p>
            <a:pPr>
              <a:defRPr/>
            </a:pPr>
            <a:r>
              <a:rPr lang="de-CH" sz="1600" b="1" dirty="0">
                <a:solidFill>
                  <a:schemeClr val="bg2"/>
                </a:solidFill>
              </a:rPr>
              <a:t>Senkt das schädliche LDL-Cholesterin wirkungsvoll</a:t>
            </a:r>
          </a:p>
          <a:p>
            <a:pPr>
              <a:defRPr/>
            </a:pPr>
            <a:r>
              <a:rPr lang="de-CH" sz="1600" dirty="0">
                <a:solidFill>
                  <a:schemeClr val="bg2"/>
                </a:solidFill>
              </a:rPr>
              <a:t>Blutdrucksenkende Wirkung</a:t>
            </a:r>
          </a:p>
          <a:p>
            <a:pPr>
              <a:defRPr/>
            </a:pPr>
            <a:r>
              <a:rPr lang="de-DE" sz="1600" dirty="0"/>
              <a:t>Entzündungshemmung</a:t>
            </a:r>
          </a:p>
          <a:p>
            <a:pPr>
              <a:defRPr/>
            </a:pPr>
            <a:r>
              <a:rPr lang="de-DE" sz="1600" b="1" dirty="0"/>
              <a:t>Krebshemmung:</a:t>
            </a:r>
          </a:p>
          <a:p>
            <a:pPr algn="just">
              <a:defRPr/>
            </a:pPr>
            <a:r>
              <a:rPr lang="de-DE" sz="1600" dirty="0"/>
              <a:t>Mittlerweile kennt man eine Vielzahl von Pflanzenschutzstoffen mit krebshemmender Wirkung. Besonders hervorzuheben sind die Flavonoide. Eine 2004 durchgeführte Studie bestätigte die ausserordentlichen, krebshemmenden Eigenschaften des Granatapfels. </a:t>
            </a:r>
            <a:r>
              <a:rPr lang="de-CH" sz="1600" dirty="0"/>
              <a:t>Granatapfelsaft-Elixier wirkt auch unterstützend bei schwer therapierbarem Prostatakrebs. Prostatakrebszellen werden mit der Zeit gegen klassische Hormonentzugstherapien resistent. Neuste Forschungsergebnisse, die ältere Studien bestätigen und ergänzen, belegen, dass Granatapfel diesen Anpassungsmechanismen der Prostatakrebszelle entgegen wirkt: Die besonderen Pflanzenstoffe des Granatapfels, so genannte Polyphenole, drosseln in der Krebszelle die Bildung der Androgenrezeptoren und der Synthese-Enzyme für die Androgen-Bildung aus Cholesterin. </a:t>
            </a:r>
            <a:endParaRPr lang="de-CH" b="1" dirty="0">
              <a:solidFill>
                <a:schemeClr val="bg2"/>
              </a:solidFill>
              <a:latin typeface="Arial" charset="0"/>
            </a:endParaRPr>
          </a:p>
        </p:txBody>
      </p:sp>
      <p:pic>
        <p:nvPicPr>
          <p:cNvPr id="176131" name="Picture 16" descr="elixier_neuer Flaschenh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988" y="428625"/>
            <a:ext cx="714375"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Granatapfelsaftelixier Dr. Jacobs</a:t>
            </a:r>
          </a:p>
        </p:txBody>
      </p:sp>
      <p:sp>
        <p:nvSpPr>
          <p:cNvPr id="176133" name="Text Box 4"/>
          <p:cNvSpPr txBox="1">
            <a:spLocks noChangeArrowheads="1"/>
          </p:cNvSpPr>
          <p:nvPr/>
        </p:nvSpPr>
        <p:spPr bwMode="auto">
          <a:xfrm>
            <a:off x="2305050" y="635793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Bezug Granatapfelsaftelixier und St.Galler Rapsöl: http://shop.sevisana.ch/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rm 59394"/>
          <p:cNvSpPr>
            <a:spLocks noGrp="1" noChangeArrowheads="1"/>
          </p:cNvSpPr>
          <p:nvPr>
            <p:ph type="body" idx="1"/>
          </p:nvPr>
        </p:nvSpPr>
        <p:spPr>
          <a:xfrm>
            <a:off x="855663" y="984250"/>
            <a:ext cx="7859712" cy="4802188"/>
          </a:xfrm>
        </p:spPr>
        <p:txBody>
          <a:bodyPr/>
          <a:lstStyle/>
          <a:p>
            <a:pPr marL="0" indent="0">
              <a:buFont typeface="Times New Roman" pitchFamily="18" charset="0"/>
              <a:buNone/>
              <a:defRPr/>
            </a:pPr>
            <a:r>
              <a:rPr lang="de-CH" sz="1800" b="1" dirty="0">
                <a:solidFill>
                  <a:schemeClr val="bg2"/>
                </a:solidFill>
                <a:latin typeface="Arial" charset="0"/>
              </a:rPr>
              <a:t>Granatapfelsaft stärkt das Immunsystem</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dirty="0">
                <a:solidFill>
                  <a:schemeClr val="bg2"/>
                </a:solidFill>
              </a:rPr>
              <a:t>Man darf sagen: Granatapfelsaftelixier = lebende Chemotherapie</a:t>
            </a:r>
          </a:p>
          <a:p>
            <a:pPr>
              <a:defRPr/>
            </a:pPr>
            <a:endParaRPr lang="de-CH" sz="1600" dirty="0">
              <a:solidFill>
                <a:schemeClr val="bg2"/>
              </a:solidFill>
            </a:endParaRPr>
          </a:p>
          <a:p>
            <a:pPr>
              <a:defRPr/>
            </a:pPr>
            <a:endParaRPr lang="de-CH" b="1" dirty="0">
              <a:solidFill>
                <a:schemeClr val="bg2"/>
              </a:solidFill>
              <a:latin typeface="Arial" charset="0"/>
            </a:endParaRPr>
          </a:p>
        </p:txBody>
      </p:sp>
      <p:sp>
        <p:nvSpPr>
          <p:cNvPr id="177155"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Granatapfelsaftelixier Dr. Jacobs</a:t>
            </a:r>
          </a:p>
        </p:txBody>
      </p:sp>
      <p:sp>
        <p:nvSpPr>
          <p:cNvPr id="177156"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p>
        </p:txBody>
      </p:sp>
      <p:grpSp>
        <p:nvGrpSpPr>
          <p:cNvPr id="177157" name="Group 1"/>
          <p:cNvGrpSpPr>
            <a:grpSpLocks noChangeAspect="1"/>
          </p:cNvGrpSpPr>
          <p:nvPr/>
        </p:nvGrpSpPr>
        <p:grpSpPr bwMode="auto">
          <a:xfrm>
            <a:off x="1571625" y="2357438"/>
            <a:ext cx="5759450" cy="3152775"/>
            <a:chOff x="1429" y="3352"/>
            <a:chExt cx="9070" cy="4964"/>
          </a:xfrm>
        </p:grpSpPr>
        <p:sp>
          <p:nvSpPr>
            <p:cNvPr id="177159" name="AutoShape 11"/>
            <p:cNvSpPr>
              <a:spLocks noChangeAspect="1" noChangeArrowheads="1"/>
            </p:cNvSpPr>
            <p:nvPr/>
          </p:nvSpPr>
          <p:spPr bwMode="auto">
            <a:xfrm>
              <a:off x="1429" y="3352"/>
              <a:ext cx="9070" cy="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p>
          </p:txBody>
        </p:sp>
        <p:sp>
          <p:nvSpPr>
            <p:cNvPr id="177160" name="Text Box 10"/>
            <p:cNvSpPr txBox="1">
              <a:spLocks noChangeArrowheads="1"/>
            </p:cNvSpPr>
            <p:nvPr/>
          </p:nvSpPr>
          <p:spPr bwMode="auto">
            <a:xfrm>
              <a:off x="7853" y="7701"/>
              <a:ext cx="2646" cy="615"/>
            </a:xfrm>
            <a:prstGeom prst="rect">
              <a:avLst/>
            </a:prstGeom>
            <a:solidFill>
              <a:srgbClr val="FFF7FF"/>
            </a:solidFill>
            <a:ln w="9525">
              <a:solidFill>
                <a:srgbClr val="FF3300"/>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FF3300"/>
                  </a:solidFill>
                  <a:ea typeface="Times New Roman" pitchFamily="18" charset="0"/>
                  <a:cs typeface="Arial" charset="0"/>
                </a:rPr>
                <a:t>Hemmt Krebswachstum und Krebsinvasion</a:t>
              </a:r>
              <a:endParaRPr lang="de-DE" altLang="de-DE" dirty="0">
                <a:ea typeface="Times New Roman" pitchFamily="18" charset="0"/>
                <a:cs typeface="Arial" charset="0"/>
              </a:endParaRPr>
            </a:p>
          </p:txBody>
        </p:sp>
        <p:sp>
          <p:nvSpPr>
            <p:cNvPr id="177161" name="Text Box 9"/>
            <p:cNvSpPr txBox="1">
              <a:spLocks noChangeArrowheads="1"/>
            </p:cNvSpPr>
            <p:nvPr/>
          </p:nvSpPr>
          <p:spPr bwMode="auto">
            <a:xfrm>
              <a:off x="4642" y="3352"/>
              <a:ext cx="2644" cy="615"/>
            </a:xfrm>
            <a:prstGeom prst="rect">
              <a:avLst/>
            </a:prstGeom>
            <a:solidFill>
              <a:srgbClr val="DDF2FF"/>
            </a:solidFill>
            <a:ln w="9525">
              <a:solidFill>
                <a:srgbClr val="6699CC"/>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6699CC"/>
                  </a:solidFill>
                  <a:ea typeface="Times New Roman" pitchFamily="18" charset="0"/>
                  <a:cs typeface="Arial" charset="0"/>
                </a:rPr>
                <a:t>Antioxidativer Zellschutz</a:t>
              </a:r>
              <a:endParaRPr lang="de-DE" altLang="de-DE" sz="900" dirty="0">
                <a:ea typeface="Times New Roman" pitchFamily="18" charset="0"/>
                <a:cs typeface="Arial" charset="0"/>
              </a:endParaRPr>
            </a:p>
            <a:p>
              <a:pPr algn="ctr"/>
              <a:r>
                <a:rPr lang="de-DE" altLang="de-DE" sz="1000" b="1" dirty="0">
                  <a:solidFill>
                    <a:srgbClr val="6699CC"/>
                  </a:solidFill>
                  <a:ea typeface="Times New Roman" pitchFamily="18" charset="0"/>
                  <a:cs typeface="Arial" charset="0"/>
                </a:rPr>
                <a:t>(NO, GSH)</a:t>
              </a:r>
              <a:endParaRPr lang="de-DE" altLang="de-DE" dirty="0">
                <a:ea typeface="Times New Roman" pitchFamily="18" charset="0"/>
                <a:cs typeface="Arial" charset="0"/>
              </a:endParaRPr>
            </a:p>
          </p:txBody>
        </p:sp>
        <p:sp>
          <p:nvSpPr>
            <p:cNvPr id="177162" name="Text Box 8"/>
            <p:cNvSpPr txBox="1">
              <a:spLocks noChangeArrowheads="1"/>
            </p:cNvSpPr>
            <p:nvPr/>
          </p:nvSpPr>
          <p:spPr bwMode="auto">
            <a:xfrm>
              <a:off x="1429" y="6311"/>
              <a:ext cx="2646" cy="855"/>
            </a:xfrm>
            <a:prstGeom prst="rect">
              <a:avLst/>
            </a:prstGeom>
            <a:solidFill>
              <a:srgbClr val="FFF7FF"/>
            </a:solidFill>
            <a:ln w="9525">
              <a:solidFill>
                <a:srgbClr val="FF3300"/>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FF3300"/>
                  </a:solidFill>
                  <a:ea typeface="Times New Roman" pitchFamily="18" charset="0"/>
                  <a:cs typeface="Arial" charset="0"/>
                </a:rPr>
                <a:t>Fördert die Redifferenzierung </a:t>
              </a:r>
              <a:br>
                <a:rPr lang="de-DE" altLang="de-DE" sz="1000" b="1" dirty="0">
                  <a:solidFill>
                    <a:srgbClr val="FF3300"/>
                  </a:solidFill>
                  <a:ea typeface="Times New Roman" pitchFamily="18" charset="0"/>
                  <a:cs typeface="Arial" charset="0"/>
                </a:rPr>
              </a:br>
              <a:r>
                <a:rPr lang="de-DE" altLang="de-DE" sz="1000" b="1" dirty="0">
                  <a:solidFill>
                    <a:srgbClr val="FF3300"/>
                  </a:solidFill>
                  <a:ea typeface="Times New Roman" pitchFamily="18" charset="0"/>
                  <a:cs typeface="Arial" charset="0"/>
                </a:rPr>
                <a:t>der Zelle</a:t>
              </a:r>
              <a:endParaRPr lang="de-DE" altLang="de-DE" dirty="0">
                <a:ea typeface="Times New Roman" pitchFamily="18" charset="0"/>
                <a:cs typeface="Arial" charset="0"/>
              </a:endParaRPr>
            </a:p>
          </p:txBody>
        </p:sp>
        <p:sp>
          <p:nvSpPr>
            <p:cNvPr id="177163" name="Text Box 7"/>
            <p:cNvSpPr txBox="1">
              <a:spLocks noChangeArrowheads="1"/>
            </p:cNvSpPr>
            <p:nvPr/>
          </p:nvSpPr>
          <p:spPr bwMode="auto">
            <a:xfrm>
              <a:off x="1429" y="7701"/>
              <a:ext cx="2646" cy="615"/>
            </a:xfrm>
            <a:prstGeom prst="rect">
              <a:avLst/>
            </a:prstGeom>
            <a:solidFill>
              <a:srgbClr val="FFF7FF"/>
            </a:solidFill>
            <a:ln w="9525">
              <a:solidFill>
                <a:srgbClr val="FF3300"/>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FF3300"/>
                  </a:solidFill>
                  <a:ea typeface="Times New Roman" pitchFamily="18" charset="0"/>
                  <a:cs typeface="Arial" charset="0"/>
                </a:rPr>
                <a:t>Blockiert krebsfördernde Enzyme</a:t>
              </a:r>
              <a:endParaRPr lang="de-DE" altLang="de-DE" dirty="0">
                <a:ea typeface="Times New Roman" pitchFamily="18" charset="0"/>
                <a:cs typeface="Arial" charset="0"/>
              </a:endParaRPr>
            </a:p>
          </p:txBody>
        </p:sp>
        <p:sp>
          <p:nvSpPr>
            <p:cNvPr id="177164" name="Text Box 6"/>
            <p:cNvSpPr txBox="1">
              <a:spLocks noChangeArrowheads="1"/>
            </p:cNvSpPr>
            <p:nvPr/>
          </p:nvSpPr>
          <p:spPr bwMode="auto">
            <a:xfrm>
              <a:off x="7853" y="6311"/>
              <a:ext cx="2646" cy="855"/>
            </a:xfrm>
            <a:prstGeom prst="rect">
              <a:avLst/>
            </a:prstGeom>
            <a:solidFill>
              <a:srgbClr val="FFF7FF"/>
            </a:solidFill>
            <a:ln w="9525">
              <a:solidFill>
                <a:srgbClr val="FF3300"/>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FF3300"/>
                  </a:solidFill>
                  <a:ea typeface="Times New Roman" pitchFamily="18" charset="0"/>
                  <a:cs typeface="Arial" charset="0"/>
                </a:rPr>
                <a:t>Hemmt </a:t>
              </a:r>
              <a:br>
                <a:rPr lang="de-DE" altLang="de-DE" sz="1000" b="1" dirty="0">
                  <a:solidFill>
                    <a:srgbClr val="FF3300"/>
                  </a:solidFill>
                  <a:ea typeface="Times New Roman" pitchFamily="18" charset="0"/>
                  <a:cs typeface="Arial" charset="0"/>
                </a:rPr>
              </a:br>
              <a:r>
                <a:rPr lang="de-DE" altLang="de-DE" sz="1000" b="1" dirty="0">
                  <a:solidFill>
                    <a:srgbClr val="FF3300"/>
                  </a:solidFill>
                  <a:ea typeface="Times New Roman" pitchFamily="18" charset="0"/>
                  <a:cs typeface="Arial" charset="0"/>
                </a:rPr>
                <a:t>die Gefäss Neubildung</a:t>
              </a:r>
              <a:endParaRPr lang="de-DE" altLang="de-DE" sz="900" dirty="0">
                <a:ea typeface="Times New Roman" pitchFamily="18" charset="0"/>
                <a:cs typeface="Arial" charset="0"/>
              </a:endParaRPr>
            </a:p>
            <a:p>
              <a:pPr algn="ctr"/>
              <a:r>
                <a:rPr lang="de-DE" altLang="de-DE" sz="1000" b="1" dirty="0">
                  <a:solidFill>
                    <a:srgbClr val="FF3300"/>
                  </a:solidFill>
                  <a:ea typeface="Times New Roman" pitchFamily="18" charset="0"/>
                  <a:cs typeface="Arial" charset="0"/>
                </a:rPr>
                <a:t>in der Krebsgeschwulst</a:t>
              </a:r>
              <a:endParaRPr lang="de-DE" altLang="de-DE" dirty="0">
                <a:ea typeface="Times New Roman" pitchFamily="18" charset="0"/>
                <a:cs typeface="Arial" charset="0"/>
              </a:endParaRPr>
            </a:p>
          </p:txBody>
        </p:sp>
        <p:sp>
          <p:nvSpPr>
            <p:cNvPr id="177165" name="Text Box 5"/>
            <p:cNvSpPr txBox="1">
              <a:spLocks noChangeArrowheads="1"/>
            </p:cNvSpPr>
            <p:nvPr/>
          </p:nvSpPr>
          <p:spPr bwMode="auto">
            <a:xfrm>
              <a:off x="7853" y="5095"/>
              <a:ext cx="2646" cy="615"/>
            </a:xfrm>
            <a:prstGeom prst="rect">
              <a:avLst/>
            </a:prstGeom>
            <a:solidFill>
              <a:srgbClr val="FFF7FF"/>
            </a:solidFill>
            <a:ln w="9525">
              <a:solidFill>
                <a:srgbClr val="FF3300"/>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FF3300"/>
                  </a:solidFill>
                  <a:ea typeface="Times New Roman" pitchFamily="18" charset="0"/>
                  <a:cs typeface="Arial" charset="0"/>
                </a:rPr>
                <a:t>Bindet krebsfördernde Metalle</a:t>
              </a:r>
              <a:endParaRPr lang="de-DE" altLang="de-DE" dirty="0">
                <a:ea typeface="Times New Roman" pitchFamily="18" charset="0"/>
                <a:cs typeface="Arial" charset="0"/>
              </a:endParaRPr>
            </a:p>
          </p:txBody>
        </p:sp>
        <p:sp>
          <p:nvSpPr>
            <p:cNvPr id="177166" name="Text Box 4"/>
            <p:cNvSpPr txBox="1">
              <a:spLocks noChangeArrowheads="1"/>
            </p:cNvSpPr>
            <p:nvPr/>
          </p:nvSpPr>
          <p:spPr bwMode="auto">
            <a:xfrm>
              <a:off x="1429" y="5098"/>
              <a:ext cx="2646" cy="615"/>
            </a:xfrm>
            <a:prstGeom prst="rect">
              <a:avLst/>
            </a:prstGeom>
            <a:solidFill>
              <a:srgbClr val="FFF7FF"/>
            </a:solidFill>
            <a:ln w="9525">
              <a:solidFill>
                <a:srgbClr val="FF3300"/>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FF3300"/>
                  </a:solidFill>
                  <a:ea typeface="Times New Roman" pitchFamily="18" charset="0"/>
                  <a:cs typeface="Arial" charset="0"/>
                </a:rPr>
                <a:t>Fördert den Zelluntergang</a:t>
              </a:r>
              <a:endParaRPr lang="de-DE" altLang="de-DE" dirty="0">
                <a:ea typeface="Times New Roman" pitchFamily="18" charset="0"/>
                <a:cs typeface="Arial" charset="0"/>
              </a:endParaRPr>
            </a:p>
          </p:txBody>
        </p:sp>
        <p:sp>
          <p:nvSpPr>
            <p:cNvPr id="177167" name="Text Box 3"/>
            <p:cNvSpPr txBox="1">
              <a:spLocks noChangeArrowheads="1"/>
            </p:cNvSpPr>
            <p:nvPr/>
          </p:nvSpPr>
          <p:spPr bwMode="auto">
            <a:xfrm>
              <a:off x="4642" y="4127"/>
              <a:ext cx="2644" cy="615"/>
            </a:xfrm>
            <a:prstGeom prst="rect">
              <a:avLst/>
            </a:prstGeom>
            <a:solidFill>
              <a:srgbClr val="DDF2FF"/>
            </a:solidFill>
            <a:ln w="9525">
              <a:solidFill>
                <a:srgbClr val="6699CC"/>
              </a:solidFill>
              <a:miter lim="800000"/>
              <a:headEnd/>
              <a:tailEnd/>
            </a:ln>
          </p:spPr>
          <p:txBody>
            <a:bodyPr lIns="75895" tIns="37948" rIns="75895" bIns="379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b="1" dirty="0">
                  <a:solidFill>
                    <a:srgbClr val="6699CC"/>
                  </a:solidFill>
                  <a:ea typeface="Times New Roman" pitchFamily="18" charset="0"/>
                  <a:cs typeface="Arial" charset="0"/>
                </a:rPr>
                <a:t>Hemmt die Entzündung</a:t>
              </a:r>
              <a:endParaRPr lang="de-DE" altLang="de-DE" sz="900" dirty="0">
                <a:ea typeface="Times New Roman" pitchFamily="18" charset="0"/>
                <a:cs typeface="Arial" charset="0"/>
              </a:endParaRPr>
            </a:p>
            <a:p>
              <a:pPr algn="ctr"/>
              <a:r>
                <a:rPr lang="de-DE" altLang="de-DE" sz="1000" b="1" dirty="0">
                  <a:solidFill>
                    <a:srgbClr val="6699CC"/>
                  </a:solidFill>
                  <a:ea typeface="Times New Roman" pitchFamily="18" charset="0"/>
                  <a:cs typeface="Arial" charset="0"/>
                </a:rPr>
                <a:t>(NF-Kappa)</a:t>
              </a:r>
              <a:endParaRPr lang="de-DE" altLang="de-DE" dirty="0">
                <a:ea typeface="Times New Roman" pitchFamily="18" charset="0"/>
                <a:cs typeface="Arial" charset="0"/>
              </a:endParaRPr>
            </a:p>
          </p:txBody>
        </p:sp>
        <p:pic>
          <p:nvPicPr>
            <p:cNvPr id="177168" name="Picture 2" descr="IMGP4922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 y="5495"/>
              <a:ext cx="3237" cy="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158"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Bezug Granatapfelsaftelixier und St.Galler Rapsöl: http://shop.sevisana.ch/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rm 59394"/>
          <p:cNvSpPr>
            <a:spLocks noGrp="1" noChangeArrowheads="1"/>
          </p:cNvSpPr>
          <p:nvPr>
            <p:ph type="body" idx="1"/>
          </p:nvPr>
        </p:nvSpPr>
        <p:spPr>
          <a:xfrm>
            <a:off x="855663" y="984250"/>
            <a:ext cx="7859712" cy="5159375"/>
          </a:xfrm>
        </p:spPr>
        <p:txBody>
          <a:bodyPr/>
          <a:lstStyle/>
          <a:p>
            <a:pPr marL="0" indent="0">
              <a:buFont typeface="Times New Roman" pitchFamily="18" charset="0"/>
              <a:buNone/>
              <a:defRPr/>
            </a:pPr>
            <a:r>
              <a:rPr lang="de-DE" sz="1800" b="1" dirty="0">
                <a:solidFill>
                  <a:schemeClr val="bg2"/>
                </a:solidFill>
              </a:rPr>
              <a:t>Rapsöl für eine gesunde Ernährung</a:t>
            </a:r>
            <a:br>
              <a:rPr lang="de-CH" sz="1800" b="1" dirty="0">
                <a:solidFill>
                  <a:schemeClr val="bg2"/>
                </a:solidFill>
                <a:latin typeface="Arial" charset="0"/>
              </a:rPr>
            </a:br>
            <a:endParaRPr lang="de-DE" sz="1800" b="1" dirty="0">
              <a:solidFill>
                <a:schemeClr val="bg2"/>
              </a:solidFill>
              <a:latin typeface="Arial" charset="0"/>
            </a:endParaRPr>
          </a:p>
          <a:p>
            <a:pPr>
              <a:defRPr/>
            </a:pPr>
            <a:r>
              <a:rPr lang="de-DE" sz="1600" dirty="0">
                <a:solidFill>
                  <a:schemeClr val="bg2"/>
                </a:solidFill>
              </a:rPr>
              <a:t>Rapsöl ist ein Öl, das nahezu alle Bedingungen, die man an ein Speiseöl stellt, erfüllt. Rapsöl genügt heute auch hohen geschmacklichen Ansprüchen</a:t>
            </a:r>
          </a:p>
          <a:p>
            <a:pPr>
              <a:defRPr/>
            </a:pPr>
            <a:r>
              <a:rPr lang="de-CH" sz="1600" dirty="0">
                <a:solidFill>
                  <a:schemeClr val="bg2"/>
                </a:solidFill>
              </a:rPr>
              <a:t>Enthält gamma-Vitamin E, welches stark entzündungshemmend ist</a:t>
            </a:r>
          </a:p>
          <a:p>
            <a:pPr>
              <a:defRPr/>
            </a:pPr>
            <a:r>
              <a:rPr lang="de-CH" sz="1600" dirty="0">
                <a:solidFill>
                  <a:schemeClr val="bg2"/>
                </a:solidFill>
              </a:rPr>
              <a:t>Frühere Studien zeigten, dass hohe Mengen an gamma-Vitamin E das Risiko für Prostatakrebs verringern konnten. In einer experimentellen Studie konnte gamma-Vitamin E menschliche Prostata-Krebszellen verringern und liess dabei die gesunden Zellen völlig intakt</a:t>
            </a:r>
            <a:endParaRPr lang="de-CH" sz="1600" b="1" dirty="0">
              <a:solidFill>
                <a:schemeClr val="bg2"/>
              </a:solidFill>
              <a:latin typeface="Arial" charset="0"/>
            </a:endParaRPr>
          </a:p>
          <a:p>
            <a:pPr>
              <a:defRPr/>
            </a:pPr>
            <a:r>
              <a:rPr lang="de-DE" sz="1600" dirty="0">
                <a:solidFill>
                  <a:schemeClr val="bg2"/>
                </a:solidFill>
              </a:rPr>
              <a:t>1 bis 2 Esslöffel Rapsöl täglich decken bereits den </a:t>
            </a:r>
            <a:br>
              <a:rPr lang="de-DE" sz="1600" dirty="0">
                <a:solidFill>
                  <a:schemeClr val="bg2"/>
                </a:solidFill>
              </a:rPr>
            </a:br>
            <a:r>
              <a:rPr lang="de-DE" sz="1600" dirty="0">
                <a:solidFill>
                  <a:schemeClr val="bg2"/>
                </a:solidFill>
              </a:rPr>
              <a:t>grössten Teil des täglichen Bedarfs an Vitamin E und </a:t>
            </a:r>
            <a:br>
              <a:rPr lang="de-DE" sz="1600" dirty="0">
                <a:solidFill>
                  <a:schemeClr val="bg2"/>
                </a:solidFill>
              </a:rPr>
            </a:br>
            <a:r>
              <a:rPr lang="de-DE" sz="1600" dirty="0">
                <a:solidFill>
                  <a:schemeClr val="bg2"/>
                </a:solidFill>
              </a:rPr>
              <a:t>essenziellen Fettsäuren eines erwachsenen Menschen ab</a:t>
            </a:r>
            <a:endParaRPr lang="de-CH" sz="1600" dirty="0">
              <a:solidFill>
                <a:schemeClr val="bg2"/>
              </a:solidFill>
            </a:endParaRPr>
          </a:p>
          <a:p>
            <a:pPr>
              <a:defRPr/>
            </a:pPr>
            <a:r>
              <a:rPr lang="de-DE" sz="1600" dirty="0">
                <a:solidFill>
                  <a:schemeClr val="bg2"/>
                </a:solidFill>
              </a:rPr>
              <a:t>Rapsöl weist unter allen Ölen das günstigste Verhältnis von </a:t>
            </a:r>
            <a:br>
              <a:rPr lang="de-DE" sz="1600" dirty="0">
                <a:solidFill>
                  <a:schemeClr val="bg2"/>
                </a:solidFill>
              </a:rPr>
            </a:br>
            <a:r>
              <a:rPr lang="de-DE" sz="1600" dirty="0">
                <a:solidFill>
                  <a:schemeClr val="bg2"/>
                </a:solidFill>
              </a:rPr>
              <a:t>Omega-6 zu den Omega-3 Fettsäuren auf und trägt so u.a. </a:t>
            </a:r>
            <a:br>
              <a:rPr lang="de-DE" sz="1600" dirty="0">
                <a:solidFill>
                  <a:schemeClr val="bg2"/>
                </a:solidFill>
              </a:rPr>
            </a:br>
            <a:r>
              <a:rPr lang="de-DE" sz="1600" dirty="0">
                <a:solidFill>
                  <a:schemeClr val="bg2"/>
                </a:solidFill>
              </a:rPr>
              <a:t>zu einem geringeren Erkrankungsrisiko für Herz-Kreislauf Erkrankungen bei</a:t>
            </a:r>
          </a:p>
          <a:p>
            <a:pPr>
              <a:defRPr/>
            </a:pPr>
            <a:r>
              <a:rPr lang="de-CH" sz="1600" b="1" dirty="0">
                <a:solidFill>
                  <a:schemeClr val="bg2"/>
                </a:solidFill>
              </a:rPr>
              <a:t>Die besten europäischen Rapsöle werden mit der DGF-Rapsölmedaille ausgezeichnet. Das St.Galler Rapsöl durfte diese Ehrung bereits 6 mal erhalten!</a:t>
            </a:r>
          </a:p>
        </p:txBody>
      </p:sp>
      <p:sp>
        <p:nvSpPr>
          <p:cNvPr id="178179"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St.Galler Rapsöl</a:t>
            </a:r>
          </a:p>
        </p:txBody>
      </p:sp>
      <p:sp>
        <p:nvSpPr>
          <p:cNvPr id="17818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p>
        </p:txBody>
      </p:sp>
      <p:sp>
        <p:nvSpPr>
          <p:cNvPr id="178181"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Bezug Granatapfelsaftelixier und St.Galler Rapsöl: http://shop.sevisana.ch/</a:t>
            </a:r>
          </a:p>
        </p:txBody>
      </p:sp>
      <p:pic>
        <p:nvPicPr>
          <p:cNvPr id="178182" name="Picture 16" descr="C:\Users\Jürg Eichhorn\Rapsöl S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200" y="3427413"/>
            <a:ext cx="6492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rm 59394"/>
          <p:cNvSpPr>
            <a:spLocks noGrp="1" noChangeArrowheads="1"/>
          </p:cNvSpPr>
          <p:nvPr>
            <p:ph type="body" idx="1"/>
          </p:nvPr>
        </p:nvSpPr>
        <p:spPr>
          <a:xfrm>
            <a:off x="855663" y="984250"/>
            <a:ext cx="7859712" cy="5159375"/>
          </a:xfrm>
        </p:spPr>
        <p:txBody>
          <a:bodyPr/>
          <a:lstStyle/>
          <a:p>
            <a:pPr marL="0" indent="0">
              <a:buFont typeface="Times New Roman" pitchFamily="18" charset="0"/>
              <a:buNone/>
              <a:defRPr/>
            </a:pPr>
            <a:r>
              <a:rPr lang="de-DE" sz="1800" b="1" dirty="0">
                <a:solidFill>
                  <a:schemeClr val="bg2"/>
                </a:solidFill>
              </a:rPr>
              <a:t>Spezielle Empfehlungen</a:t>
            </a:r>
            <a:br>
              <a:rPr lang="de-CH" sz="1800" b="1" dirty="0">
                <a:solidFill>
                  <a:schemeClr val="bg2"/>
                </a:solidFill>
                <a:latin typeface="Arial" charset="0"/>
              </a:rPr>
            </a:br>
            <a:endParaRPr lang="de-DE" sz="1800" b="1" dirty="0">
              <a:solidFill>
                <a:schemeClr val="bg2"/>
              </a:solidFill>
              <a:latin typeface="Arial" charset="0"/>
            </a:endParaRPr>
          </a:p>
          <a:p>
            <a:pPr>
              <a:defRPr/>
            </a:pPr>
            <a:r>
              <a:rPr lang="de-CH" sz="1600" b="1" dirty="0">
                <a:solidFill>
                  <a:schemeClr val="bg2"/>
                </a:solidFill>
              </a:rPr>
              <a:t>Einnahmeempfehlung: </a:t>
            </a:r>
            <a:br>
              <a:rPr lang="de-CH" sz="1600" dirty="0">
                <a:solidFill>
                  <a:schemeClr val="bg2"/>
                </a:solidFill>
              </a:rPr>
            </a:br>
            <a:r>
              <a:rPr lang="de-CH" sz="1600" dirty="0">
                <a:solidFill>
                  <a:schemeClr val="bg2"/>
                </a:solidFill>
              </a:rPr>
              <a:t>3-	4 mal 1 dl über den Tag verteilt</a:t>
            </a:r>
          </a:p>
          <a:p>
            <a:pPr>
              <a:defRPr/>
            </a:pPr>
            <a:r>
              <a:rPr lang="de-CH" sz="1600" dirty="0">
                <a:solidFill>
                  <a:schemeClr val="bg2"/>
                </a:solidFill>
              </a:rPr>
              <a:t>	</a:t>
            </a:r>
            <a:r>
              <a:rPr lang="de-CH" sz="1600" b="1" dirty="0">
                <a:solidFill>
                  <a:schemeClr val="bg2"/>
                </a:solidFill>
              </a:rPr>
              <a:t>Wenn eine Gewichtsreduktion angestrebt wird: </a:t>
            </a:r>
            <a:br>
              <a:rPr lang="de-CH" sz="1600" dirty="0">
                <a:solidFill>
                  <a:schemeClr val="bg2"/>
                </a:solidFill>
              </a:rPr>
            </a:br>
            <a:r>
              <a:rPr lang="de-CH" sz="1600" dirty="0">
                <a:solidFill>
                  <a:schemeClr val="bg2"/>
                </a:solidFill>
              </a:rPr>
              <a:t>Einnahme vor dem Essen (Sättigungsgefühl!)</a:t>
            </a:r>
          </a:p>
          <a:p>
            <a:pPr>
              <a:defRPr/>
            </a:pPr>
            <a:r>
              <a:rPr lang="de-CH" sz="1600" dirty="0">
                <a:solidFill>
                  <a:schemeClr val="bg2"/>
                </a:solidFill>
              </a:rPr>
              <a:t>	</a:t>
            </a:r>
            <a:r>
              <a:rPr lang="de-CH" sz="1600" b="1" dirty="0">
                <a:solidFill>
                  <a:schemeClr val="bg2"/>
                </a:solidFill>
              </a:rPr>
              <a:t>Bei Süssgelüsten oder Hungeranfällen: </a:t>
            </a:r>
            <a:br>
              <a:rPr lang="de-CH" sz="1600" dirty="0">
                <a:solidFill>
                  <a:schemeClr val="bg2"/>
                </a:solidFill>
              </a:rPr>
            </a:br>
            <a:r>
              <a:rPr lang="de-CH" sz="1600" dirty="0">
                <a:solidFill>
                  <a:schemeClr val="bg2"/>
                </a:solidFill>
              </a:rPr>
              <a:t>Jederzeit</a:t>
            </a:r>
          </a:p>
          <a:p>
            <a:pPr>
              <a:defRPr/>
            </a:pPr>
            <a:r>
              <a:rPr lang="de-CH" sz="1600" b="1" dirty="0">
                <a:solidFill>
                  <a:schemeClr val="bg2"/>
                </a:solidFill>
              </a:rPr>
              <a:t>Weizenkeime (Hirnnahrung und schöneres Haar):</a:t>
            </a:r>
            <a:br>
              <a:rPr lang="de-CH" sz="1600" dirty="0">
                <a:solidFill>
                  <a:schemeClr val="bg2"/>
                </a:solidFill>
              </a:rPr>
            </a:br>
            <a:r>
              <a:rPr lang="de-CH" sz="1600" dirty="0">
                <a:solidFill>
                  <a:schemeClr val="bg2"/>
                </a:solidFill>
              </a:rPr>
              <a:t>	Erst vor dem Verzehr dazu geben (Quellwirkung), zum Beispiel je 1 Esslöffel pro Glas/Portion</a:t>
            </a:r>
          </a:p>
          <a:p>
            <a:pPr>
              <a:defRPr/>
            </a:pPr>
            <a:r>
              <a:rPr lang="de-CH" sz="1600" b="1" dirty="0">
                <a:solidFill>
                  <a:schemeClr val="bg2"/>
                </a:solidFill>
              </a:rPr>
              <a:t>Bierhefe-Flocken (Hirnnahrung und schöneres Haar):</a:t>
            </a:r>
            <a:br>
              <a:rPr lang="de-CH" sz="1600" dirty="0">
                <a:solidFill>
                  <a:schemeClr val="bg2"/>
                </a:solidFill>
              </a:rPr>
            </a:br>
            <a:r>
              <a:rPr lang="de-CH" sz="1600" dirty="0">
                <a:solidFill>
                  <a:schemeClr val="bg2"/>
                </a:solidFill>
              </a:rPr>
              <a:t>	Erst vor dem Verzehr dazu geben (Quellwirkung), zum Beispiel je 1 Esslöffel pro Glas/Portion</a:t>
            </a:r>
          </a:p>
          <a:p>
            <a:pPr>
              <a:defRPr/>
            </a:pPr>
            <a:r>
              <a:rPr lang="de-CH" sz="1600" b="1" dirty="0">
                <a:solidFill>
                  <a:schemeClr val="bg2"/>
                </a:solidFill>
              </a:rPr>
              <a:t>Reine Flohsamenschalen:</a:t>
            </a:r>
            <a:br>
              <a:rPr lang="de-CH" sz="1600" dirty="0">
                <a:solidFill>
                  <a:schemeClr val="bg2"/>
                </a:solidFill>
              </a:rPr>
            </a:br>
            <a:r>
              <a:rPr lang="de-CH" sz="1600" dirty="0">
                <a:solidFill>
                  <a:schemeClr val="bg2"/>
                </a:solidFill>
              </a:rPr>
              <a:t>Erst vor dem Verzehr dazu geben (Quellwirkung), zum Beispiel je 1 Esslöffel pro Glas/Portion: Aufbau der Darmflora. Reguliert den Stuhlgang.</a:t>
            </a:r>
            <a:br>
              <a:rPr lang="de-CH" sz="1600" dirty="0">
                <a:solidFill>
                  <a:schemeClr val="bg2"/>
                </a:solidFill>
              </a:rPr>
            </a:br>
            <a:r>
              <a:rPr lang="de-CH" sz="1600" dirty="0">
                <a:solidFill>
                  <a:schemeClr val="bg2"/>
                </a:solidFill>
              </a:rPr>
              <a:t>Wirkt der Divertikulose entgegen</a:t>
            </a:r>
          </a:p>
          <a:p>
            <a:pPr>
              <a:defRPr/>
            </a:pPr>
            <a:endParaRPr lang="de-CH" sz="1600" dirty="0">
              <a:solidFill>
                <a:schemeClr val="bg2"/>
              </a:solidFill>
            </a:endParaRPr>
          </a:p>
        </p:txBody>
      </p:sp>
      <p:sp>
        <p:nvSpPr>
          <p:cNvPr id="179203"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TopMix-Lebenselixiere</a:t>
            </a:r>
          </a:p>
        </p:txBody>
      </p:sp>
      <p:sp>
        <p:nvSpPr>
          <p:cNvPr id="179204"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CH" altLang="de-D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Schluss jetzt, ich habe genug!</a:t>
            </a:r>
          </a:p>
        </p:txBody>
      </p:sp>
      <p:sp>
        <p:nvSpPr>
          <p:cNvPr id="180227"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br>
              <a:rPr lang="de-CH" altLang="de-DE" sz="1800" b="1" dirty="0">
                <a:solidFill>
                  <a:schemeClr val="bg2"/>
                </a:solidFill>
                <a:latin typeface="Arial" charset="0"/>
              </a:rPr>
            </a:br>
            <a:endParaRPr lang="de-CH" altLang="de-DE" dirty="0">
              <a:solidFill>
                <a:schemeClr val="bg2"/>
              </a:solidFill>
              <a:latin typeface="Arial" charset="0"/>
            </a:endParaRPr>
          </a:p>
        </p:txBody>
      </p:sp>
      <p:sp>
        <p:nvSpPr>
          <p:cNvPr id="180228"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err="1">
                <a:solidFill>
                  <a:schemeClr val="bg2"/>
                </a:solidFill>
              </a:rPr>
              <a:t>Bildquelle</a:t>
            </a:r>
            <a:r>
              <a:rPr lang="en-US" altLang="de-DE" sz="1000" dirty="0">
                <a:solidFill>
                  <a:schemeClr val="bg2"/>
                </a:solidFill>
              </a:rPr>
              <a:t>: lustich.de</a:t>
            </a:r>
          </a:p>
        </p:txBody>
      </p:sp>
      <p:pic>
        <p:nvPicPr>
          <p:cNvPr id="180229" name="Picture 6" descr="\\Server\Fotos\JPG Praxis\Tiere\Aerg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076325"/>
            <a:ext cx="469423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rm 11265"/>
          <p:cNvSpPr>
            <a:spLocks noGrp="1" noChangeArrowheads="1"/>
          </p:cNvSpPr>
          <p:nvPr>
            <p:ph type="ctrTitle"/>
          </p:nvPr>
        </p:nvSpPr>
        <p:spPr/>
        <p:txBody>
          <a:bodyPr wrap="square"/>
          <a:lstStyle/>
          <a:p>
            <a:pPr marL="0" indent="0" defTabSz="914400" eaLnBrk="1" hangingPunct="1"/>
            <a:r>
              <a:rPr lang="de-CH" altLang="de-DE" dirty="0">
                <a:latin typeface="Arial" charset="0"/>
              </a:rPr>
              <a:t>Besten Dank für Ihre Aufmerksamkeit</a:t>
            </a:r>
            <a:endParaRPr lang="de-CH" altLang="de-DE" sz="2100" dirty="0">
              <a:latin typeface="Arial" charset="0"/>
            </a:endParaRPr>
          </a:p>
        </p:txBody>
      </p:sp>
      <p:sp>
        <p:nvSpPr>
          <p:cNvPr id="181251" name="Form 11266"/>
          <p:cNvSpPr>
            <a:spLocks noGrp="1" noChangeArrowheads="1"/>
          </p:cNvSpPr>
          <p:nvPr>
            <p:ph type="subTitle" idx="1"/>
          </p:nvPr>
        </p:nvSpPr>
        <p:spPr>
          <a:xfrm>
            <a:off x="1045892" y="3729236"/>
            <a:ext cx="2952948" cy="2160240"/>
          </a:xfrm>
        </p:spPr>
        <p:txBody>
          <a:bodyPr/>
          <a:lstStyle/>
          <a:p>
            <a:pPr>
              <a:lnSpc>
                <a:spcPct val="90000"/>
              </a:lnSpc>
            </a:pPr>
            <a:r>
              <a:rPr lang="de-CH" altLang="de-DE" sz="1800" dirty="0">
                <a:latin typeface="Calibri" panose="020F0502020204030204" pitchFamily="34" charset="0"/>
                <a:cs typeface="Calibri" panose="020F0502020204030204" pitchFamily="34" charset="0"/>
              </a:rPr>
              <a:t>Dr. med. et Dr. scient. med. Jürg Eichhorn</a:t>
            </a:r>
          </a:p>
          <a:p>
            <a:pPr>
              <a:lnSpc>
                <a:spcPct val="90000"/>
              </a:lnSpc>
            </a:pPr>
            <a:endParaRPr lang="de-CH" altLang="de-DE" sz="1800" dirty="0">
              <a:latin typeface="Calibri" panose="020F0502020204030204" pitchFamily="34" charset="0"/>
              <a:cs typeface="Calibri" panose="020F0502020204030204" pitchFamily="34" charset="0"/>
            </a:endParaRPr>
          </a:p>
          <a:p>
            <a:pPr>
              <a:lnSpc>
                <a:spcPct val="90000"/>
              </a:lnSpc>
            </a:pPr>
            <a:r>
              <a:rPr lang="de-CH" altLang="de-DE" sz="1800" dirty="0">
                <a:latin typeface="Calibri" panose="020F0502020204030204" pitchFamily="34" charset="0"/>
                <a:cs typeface="Calibri" panose="020F0502020204030204" pitchFamily="34" charset="0"/>
              </a:rPr>
              <a:t>CH-9100 Herisau</a:t>
            </a:r>
          </a:p>
          <a:p>
            <a:pPr>
              <a:lnSpc>
                <a:spcPct val="90000"/>
              </a:lnSpc>
            </a:pPr>
            <a:r>
              <a:rPr lang="de-CH" altLang="de-DE" sz="1800" dirty="0">
                <a:latin typeface="Calibri" panose="020F0502020204030204" pitchFamily="34" charset="0"/>
                <a:cs typeface="Calibri" panose="020F0502020204030204" pitchFamily="34" charset="0"/>
              </a:rPr>
              <a:t>drje49@gmail.com</a:t>
            </a:r>
          </a:p>
          <a:p>
            <a:pPr>
              <a:lnSpc>
                <a:spcPct val="90000"/>
              </a:lnSpc>
            </a:pPr>
            <a:r>
              <a:rPr lang="de-CH" altLang="de-DE" sz="1800" dirty="0">
                <a:latin typeface="Calibri" panose="020F0502020204030204" pitchFamily="34" charset="0"/>
                <a:cs typeface="Calibri" panose="020F0502020204030204" pitchFamily="34" charset="0"/>
              </a:rPr>
              <a:t>www.ever.ch</a:t>
            </a:r>
          </a:p>
        </p:txBody>
      </p:sp>
      <p:pic>
        <p:nvPicPr>
          <p:cNvPr id="181252" name="Picture 2" descr="\\Server\Fotos\JPG Praxis\Tiere\Liebespa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293" y="3371081"/>
            <a:ext cx="42100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„Hauptstrasse“ der Ernährung: Das Prinzip</a:t>
            </a:r>
          </a:p>
        </p:txBody>
      </p:sp>
      <p:sp>
        <p:nvSpPr>
          <p:cNvPr id="140291"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Mittag: Weniger Kohlenhydrate, dafür mehr Gemüse</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Kohlenhydrate + Fett/Öle + hoch wertiges Eiweiss + farbiges Grünzeug: </a:t>
            </a:r>
            <a:br>
              <a:rPr lang="de-CH" altLang="de-DE" sz="1600" dirty="0">
                <a:latin typeface="Arial" charset="0"/>
              </a:rPr>
            </a:br>
            <a:r>
              <a:rPr lang="de-CH" altLang="de-DE" sz="1600" dirty="0">
                <a:latin typeface="Arial" charset="0"/>
              </a:rPr>
              <a:t>     Von allem etwas!</a:t>
            </a:r>
          </a:p>
          <a:p>
            <a:pPr marL="0" indent="0"/>
            <a:endParaRPr lang="de-CH" altLang="de-DE" sz="1600" dirty="0">
              <a:latin typeface="Arial" charset="0"/>
            </a:endParaRPr>
          </a:p>
          <a:p>
            <a:pPr marL="0" indent="0"/>
            <a:r>
              <a:rPr lang="de-CH" altLang="de-DE" sz="1600" dirty="0">
                <a:latin typeface="Arial" charset="0"/>
              </a:rPr>
              <a:t>   Man darf sich satt essen! Das Mittagessen soll wiederum zur Eindämmung der </a:t>
            </a:r>
            <a:br>
              <a:rPr lang="de-CH" altLang="de-DE" sz="1600" dirty="0">
                <a:latin typeface="Arial" charset="0"/>
              </a:rPr>
            </a:br>
            <a:r>
              <a:rPr lang="de-CH" altLang="de-DE" sz="1600" dirty="0">
                <a:latin typeface="Arial" charset="0"/>
              </a:rPr>
              <a:t>     Insulinfreisetzung langsam resorbierbare Kohlenhydrate enthalten (Kohlenhydrate </a:t>
            </a:r>
            <a:br>
              <a:rPr lang="de-CH" altLang="de-DE" sz="1600" dirty="0">
                <a:latin typeface="Arial" charset="0"/>
              </a:rPr>
            </a:br>
            <a:r>
              <a:rPr lang="de-CH" altLang="de-DE" sz="1600" dirty="0">
                <a:latin typeface="Arial" charset="0"/>
              </a:rPr>
              <a:t>     + Fette/Öle). Damit werden nachmittägliche Süssgelüste und </a:t>
            </a:r>
            <a:br>
              <a:rPr lang="de-CH" altLang="de-DE" sz="1600" dirty="0">
                <a:latin typeface="Arial" charset="0"/>
              </a:rPr>
            </a:br>
            <a:r>
              <a:rPr lang="de-CH" altLang="de-DE" sz="1600" dirty="0">
                <a:latin typeface="Arial" charset="0"/>
              </a:rPr>
              <a:t>     Heisshungerattacken beruhigt. Im Übrigen soll das Mittagessen stark Gemüse </a:t>
            </a:r>
            <a:br>
              <a:rPr lang="de-CH" altLang="de-DE" sz="1600" dirty="0">
                <a:latin typeface="Arial" charset="0"/>
              </a:rPr>
            </a:br>
            <a:r>
              <a:rPr lang="de-CH" altLang="de-DE" sz="1600" dirty="0">
                <a:latin typeface="Arial" charset="0"/>
              </a:rPr>
              <a:t>     betont gestaltet werden.</a:t>
            </a:r>
          </a:p>
          <a:p>
            <a:pPr marL="0" indent="0"/>
            <a:endParaRPr lang="de-CH" altLang="de-DE" sz="1600" dirty="0">
              <a:latin typeface="Arial" charset="0"/>
            </a:endParaRPr>
          </a:p>
          <a:p>
            <a:pPr marL="0" indent="0"/>
            <a:r>
              <a:rPr lang="de-CH" altLang="de-DE" sz="1600" dirty="0">
                <a:latin typeface="Arial" charset="0"/>
              </a:rPr>
              <a:t>   Immer falsch: Kohlenhydrate + Eiweisse </a:t>
            </a:r>
            <a:r>
              <a:rPr lang="de-CH" altLang="de-DE" sz="1600" u="sng" dirty="0">
                <a:latin typeface="Arial" charset="0"/>
              </a:rPr>
              <a:t>ohne</a:t>
            </a:r>
            <a:r>
              <a:rPr lang="de-CH" altLang="de-DE" sz="1600" dirty="0">
                <a:latin typeface="Arial" charset="0"/>
              </a:rPr>
              <a:t> Fett.</a:t>
            </a:r>
            <a:br>
              <a:rPr lang="de-CH" altLang="de-DE" sz="1600" dirty="0">
                <a:latin typeface="Arial" charset="0"/>
              </a:rPr>
            </a:br>
            <a:r>
              <a:rPr lang="de-CH" altLang="de-DE" sz="1600" dirty="0">
                <a:latin typeface="Arial" charset="0"/>
              </a:rPr>
              <a:t>                           Kohlenhydrate + Eiweisse </a:t>
            </a:r>
            <a:r>
              <a:rPr lang="de-CH" altLang="de-DE" sz="1600" u="sng" dirty="0">
                <a:latin typeface="Arial" charset="0"/>
              </a:rPr>
              <a:t>ohne</a:t>
            </a:r>
            <a:r>
              <a:rPr lang="de-CH" altLang="de-DE" sz="1600" dirty="0">
                <a:latin typeface="Arial" charset="0"/>
              </a:rPr>
              <a:t> Fett führen zu sehr hohen </a:t>
            </a:r>
            <a:br>
              <a:rPr lang="de-CH" altLang="de-DE" sz="1600" dirty="0">
                <a:latin typeface="Arial" charset="0"/>
              </a:rPr>
            </a:br>
            <a:r>
              <a:rPr lang="de-CH" altLang="de-DE" sz="1600" dirty="0">
                <a:latin typeface="Arial" charset="0"/>
              </a:rPr>
              <a:t>                           Insulinspiegeln!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„Hauptstrasse“ der Ernährung: Das Prinzip</a:t>
            </a:r>
          </a:p>
        </p:txBody>
      </p:sp>
      <p:sp>
        <p:nvSpPr>
          <p:cNvPr id="141315"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Abend: </a:t>
            </a:r>
            <a:r>
              <a:rPr lang="de-CH" altLang="de-DE" sz="1800" b="1" u="sng" dirty="0">
                <a:solidFill>
                  <a:schemeClr val="bg2"/>
                </a:solidFill>
                <a:latin typeface="Arial" charset="0"/>
              </a:rPr>
              <a:t>Keine</a:t>
            </a:r>
            <a:r>
              <a:rPr lang="de-CH" altLang="de-DE" sz="1800" b="1" dirty="0">
                <a:solidFill>
                  <a:schemeClr val="bg2"/>
                </a:solidFill>
                <a:latin typeface="Arial" charset="0"/>
              </a:rPr>
              <a:t> Kohlenhydrate, nur Gemüse und Eiweiss (Fleisch, </a:t>
            </a:r>
            <a:br>
              <a:rPr lang="de-CH" altLang="de-DE" sz="1800" b="1" dirty="0">
                <a:solidFill>
                  <a:schemeClr val="bg2"/>
                </a:solidFill>
                <a:latin typeface="Arial" charset="0"/>
              </a:rPr>
            </a:br>
            <a:r>
              <a:rPr lang="de-CH" altLang="de-DE" sz="1800" b="1" dirty="0">
                <a:solidFill>
                  <a:schemeClr val="bg2"/>
                </a:solidFill>
                <a:latin typeface="Arial" charset="0"/>
              </a:rPr>
              <a:t>              Fisch)</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Eiweiss, etwas Gemüse, keine Kohlenhydrate: </a:t>
            </a:r>
            <a:br>
              <a:rPr lang="de-CH" altLang="de-DE" sz="1600" dirty="0">
                <a:latin typeface="Arial" charset="0"/>
              </a:rPr>
            </a:br>
            <a:r>
              <a:rPr lang="de-CH" altLang="de-DE" sz="1600" dirty="0">
                <a:latin typeface="Arial" charset="0"/>
              </a:rPr>
              <a:t>     Je später der Tag desto weniger  Kohlenhydrate</a:t>
            </a:r>
          </a:p>
          <a:p>
            <a:pPr marL="0" indent="0"/>
            <a:r>
              <a:rPr lang="de-CH" altLang="de-DE" sz="1600" dirty="0">
                <a:latin typeface="Arial" charset="0"/>
              </a:rPr>
              <a:t>   Das Abendessen bestimmt die Nacht: „Der Schlaf ist die intensivste </a:t>
            </a:r>
            <a:br>
              <a:rPr lang="de-CH" altLang="de-DE" sz="1600" dirty="0">
                <a:latin typeface="Arial" charset="0"/>
              </a:rPr>
            </a:br>
            <a:r>
              <a:rPr lang="de-CH" altLang="de-DE" sz="1600" dirty="0">
                <a:latin typeface="Arial" charset="0"/>
              </a:rPr>
              <a:t>     Fettverbrennungs-Phase</a:t>
            </a:r>
          </a:p>
          <a:p>
            <a:pPr marL="0" indent="0"/>
            <a:r>
              <a:rPr lang="de-CH" altLang="de-DE" sz="1600" dirty="0">
                <a:latin typeface="Arial" charset="0"/>
              </a:rPr>
              <a:t>   Wenn wir schlafen, laufen im Körper die Reparaturmechanismen des Körpers auf </a:t>
            </a:r>
            <a:br>
              <a:rPr lang="de-CH" altLang="de-DE" sz="1600" dirty="0">
                <a:latin typeface="Arial" charset="0"/>
              </a:rPr>
            </a:br>
            <a:r>
              <a:rPr lang="de-CH" altLang="de-DE" sz="1600" dirty="0">
                <a:latin typeface="Arial" charset="0"/>
              </a:rPr>
              <a:t>     Hochtouren“</a:t>
            </a:r>
          </a:p>
          <a:p>
            <a:pPr marL="0" indent="0"/>
            <a:r>
              <a:rPr lang="de-CH" altLang="de-DE" sz="1600" dirty="0">
                <a:latin typeface="Arial" charset="0"/>
              </a:rPr>
              <a:t>   Zitat Tim Braughton, Ernährungswissenschaftler: Mehr noch, nachts werden </a:t>
            </a:r>
            <a:br>
              <a:rPr lang="de-CH" altLang="de-DE" sz="1600" dirty="0">
                <a:latin typeface="Arial" charset="0"/>
              </a:rPr>
            </a:br>
            <a:r>
              <a:rPr lang="de-CH" altLang="de-DE" sz="1600" dirty="0">
                <a:latin typeface="Arial" charset="0"/>
              </a:rPr>
              <a:t>     Fettsäuren abgebaut die als Bausteine für den Muskelaufbau dienen.</a:t>
            </a:r>
          </a:p>
          <a:p>
            <a:pPr marL="0" indent="0"/>
            <a:r>
              <a:rPr lang="de-CH" altLang="de-DE" sz="1600" dirty="0">
                <a:latin typeface="Arial" charset="0"/>
              </a:rPr>
              <a:t>   Zur Verdauung und Aufnahme von Eiweiss (Fleisch/Fisch) wird </a:t>
            </a:r>
            <a:br>
              <a:rPr lang="de-CH" altLang="de-DE" sz="1600" dirty="0">
                <a:latin typeface="Arial" charset="0"/>
              </a:rPr>
            </a:br>
            <a:r>
              <a:rPr lang="de-CH" altLang="de-DE" sz="1600" dirty="0">
                <a:latin typeface="Arial" charset="0"/>
              </a:rPr>
              <a:t>     Verdauungsenergie benötigt, die sich der Körper, sofern wir uns keine </a:t>
            </a:r>
            <a:br>
              <a:rPr lang="de-CH" altLang="de-DE" sz="1600" dirty="0">
                <a:latin typeface="Arial" charset="0"/>
              </a:rPr>
            </a:br>
            <a:r>
              <a:rPr lang="de-CH" altLang="de-DE" sz="1600" dirty="0">
                <a:latin typeface="Arial" charset="0"/>
              </a:rPr>
              <a:t>     Kohlenhydrate zuführen, aus dem Fettgewebe holt.</a:t>
            </a:r>
          </a:p>
          <a:p>
            <a:pPr marL="0" indent="0"/>
            <a:r>
              <a:rPr lang="de-CH" altLang="de-DE" sz="1600" dirty="0">
                <a:latin typeface="Arial" charset="0"/>
              </a:rPr>
              <a:t>   So bleibt der Insulinspiegel niedrig. Hohe Insulinspiegel machen dick, ganz </a:t>
            </a:r>
            <a:br>
              <a:rPr lang="de-CH" altLang="de-DE" sz="1600" dirty="0">
                <a:latin typeface="Arial" charset="0"/>
              </a:rPr>
            </a:br>
            <a:r>
              <a:rPr lang="de-CH" altLang="de-DE" sz="1600" dirty="0">
                <a:latin typeface="Arial" charset="0"/>
              </a:rPr>
              <a:t>     besonders nachts in der Phase der Ruhe.</a:t>
            </a:r>
          </a:p>
          <a:p>
            <a:pPr marL="0" indent="0"/>
            <a:r>
              <a:rPr lang="de-CH" altLang="de-DE" sz="1600" dirty="0">
                <a:latin typeface="Arial" charset="0"/>
              </a:rPr>
              <a:t>   Lammfilet, Rindsfilet, Seefisch sind alles thermogenetisch sehr aktive </a:t>
            </a:r>
            <a:br>
              <a:rPr lang="de-CH" altLang="de-DE" sz="1600" dirty="0">
                <a:latin typeface="Arial" charset="0"/>
              </a:rPr>
            </a:br>
            <a:r>
              <a:rPr lang="de-CH" altLang="de-DE" sz="1600" dirty="0">
                <a:latin typeface="Arial" charset="0"/>
              </a:rPr>
              <a:t>     Eiweissarten mit einer erheblichen Sättigungswirkung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„Hauptstrasse“ der Ernährung: Das Prinzip</a:t>
            </a:r>
          </a:p>
        </p:txBody>
      </p:sp>
      <p:sp>
        <p:nvSpPr>
          <p:cNvPr id="142339"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Zwischenmahlzeiten</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Bei Hungerattacken und Süssgelüsten 1 Glas TopMix-Lebenselixier,</a:t>
            </a:r>
            <a:br>
              <a:rPr lang="de-CH" altLang="de-DE" sz="1600" dirty="0">
                <a:latin typeface="Arial" charset="0"/>
              </a:rPr>
            </a:br>
            <a:r>
              <a:rPr lang="de-CH" altLang="de-DE" sz="1600" dirty="0">
                <a:latin typeface="Arial" charset="0"/>
              </a:rPr>
              <a:t>     gegebenenfalls mit zusätzlich 1-2 Teelöffeln Flohsamenschalen, eingerührt in die </a:t>
            </a:r>
            <a:br>
              <a:rPr lang="de-CH" altLang="de-DE" sz="1600" dirty="0">
                <a:latin typeface="Arial" charset="0"/>
              </a:rPr>
            </a:br>
            <a:r>
              <a:rPr lang="de-CH" altLang="de-DE" sz="1600" dirty="0">
                <a:latin typeface="Arial" charset="0"/>
              </a:rPr>
              <a:t>     TopMix-Lebenselixiere</a:t>
            </a:r>
          </a:p>
          <a:p>
            <a:pPr marL="0" indent="0"/>
            <a:r>
              <a:rPr lang="de-CH" altLang="de-DE" sz="1600" dirty="0">
                <a:latin typeface="Arial" charset="0"/>
              </a:rPr>
              <a:t>   Snacks und Süssigkeiten wie auch Süssgetränke, Coca Cola etc., sind verboten</a:t>
            </a:r>
            <a:br>
              <a:rPr lang="de-CH" altLang="de-DE" sz="1600" dirty="0">
                <a:latin typeface="Arial" charset="0"/>
              </a:rPr>
            </a:br>
            <a:br>
              <a:rPr lang="de-CH" altLang="de-DE" sz="1600" dirty="0">
                <a:latin typeface="Arial" charset="0"/>
              </a:rPr>
            </a:br>
            <a:r>
              <a:rPr lang="de-CH" altLang="de-DE" sz="1600" b="1" dirty="0">
                <a:latin typeface="Arial" charset="0"/>
              </a:rPr>
              <a:t>Ein wichtiges Wort zur Schokolade</a:t>
            </a:r>
            <a:br>
              <a:rPr lang="de-CH" altLang="de-DE" sz="1600" dirty="0">
                <a:latin typeface="Arial" charset="0"/>
              </a:rPr>
            </a:br>
            <a:endParaRPr lang="de-CH" altLang="de-DE" sz="1600" dirty="0">
              <a:latin typeface="Arial" charset="0"/>
            </a:endParaRPr>
          </a:p>
          <a:p>
            <a:pPr marL="0" indent="0"/>
            <a:r>
              <a:rPr lang="de-CH" altLang="de-DE" sz="1600" dirty="0">
                <a:latin typeface="Arial" charset="0"/>
              </a:rPr>
              <a:t>   Studie der University of California mit 1000 Teilnehmern:</a:t>
            </a:r>
          </a:p>
          <a:p>
            <a:pPr marL="0" indent="0"/>
            <a:r>
              <a:rPr lang="de-CH" altLang="de-DE" sz="1600" dirty="0">
                <a:latin typeface="Arial" charset="0"/>
              </a:rPr>
              <a:t>   Regelmässiges Schokolade-Essen macht schlank, aber:</a:t>
            </a:r>
            <a:br>
              <a:rPr lang="de-CH" altLang="de-DE" sz="1600" dirty="0">
                <a:latin typeface="Arial" charset="0"/>
              </a:rPr>
            </a:br>
            <a:r>
              <a:rPr lang="de-CH" altLang="de-DE" sz="1600" dirty="0">
                <a:latin typeface="Arial" charset="0"/>
              </a:rPr>
              <a:t>     Die Häufigkeit und nicht die Menge ist entscheidend</a:t>
            </a:r>
          </a:p>
          <a:p>
            <a:pPr marL="0" indent="0"/>
            <a:r>
              <a:rPr lang="de-CH" altLang="de-DE" sz="1600" dirty="0">
                <a:latin typeface="Arial" charset="0"/>
              </a:rPr>
              <a:t>   Es scheint, dass die Zusammensetzung der der Kalorien und nicht nur die reine</a:t>
            </a:r>
            <a:br>
              <a:rPr lang="de-CH" altLang="de-DE" sz="1600" dirty="0">
                <a:latin typeface="Arial" charset="0"/>
              </a:rPr>
            </a:br>
            <a:r>
              <a:rPr lang="de-CH" altLang="de-DE" sz="1600" dirty="0">
                <a:latin typeface="Arial" charset="0"/>
              </a:rPr>
              <a:t>     Menge bei den Auswirkungen auf das Gewicht eine Rolle spielt</a:t>
            </a:r>
          </a:p>
          <a:p>
            <a:pPr marL="0" indent="0"/>
            <a:r>
              <a:rPr lang="de-CH" altLang="de-DE" sz="1600" dirty="0">
                <a:latin typeface="Arial" charset="0"/>
              </a:rPr>
              <a:t>   Catechine vergrössern die Masse an schlanken Muskeln und lassen das</a:t>
            </a:r>
            <a:br>
              <a:rPr lang="de-CH" altLang="de-DE" sz="1600" dirty="0">
                <a:latin typeface="Arial" charset="0"/>
              </a:rPr>
            </a:br>
            <a:r>
              <a:rPr lang="de-CH" altLang="de-DE" sz="1600" dirty="0">
                <a:latin typeface="Arial" charset="0"/>
              </a:rPr>
              <a:t>     Gewicht verringern</a:t>
            </a:r>
          </a:p>
          <a:p>
            <a:pPr marL="0" indent="0"/>
            <a:r>
              <a:rPr lang="de-CH" altLang="de-DE" sz="1600" dirty="0">
                <a:latin typeface="Arial" charset="0"/>
              </a:rPr>
              <a:t>   Dunkle Schokolade senkt auch den Blutdruck und das Cholesterin und </a:t>
            </a:r>
            <a:br>
              <a:rPr lang="de-CH" altLang="de-DE" sz="1600" dirty="0">
                <a:latin typeface="Arial" charset="0"/>
              </a:rPr>
            </a:br>
            <a:r>
              <a:rPr lang="de-CH" altLang="de-DE" sz="1600" dirty="0">
                <a:latin typeface="Arial" charset="0"/>
              </a:rPr>
              <a:t>     verbessert die Insulin-Empfindlichkeit</a:t>
            </a:r>
            <a:br>
              <a:rPr lang="de-CH" altLang="de-DE" sz="1600" dirty="0">
                <a:latin typeface="Arial" charset="0"/>
              </a:rPr>
            </a:br>
            <a:endParaRPr lang="de-CH" altLang="de-DE" sz="1600" dirty="0">
              <a:latin typeface="Arial" charset="0"/>
            </a:endParaRPr>
          </a:p>
        </p:txBody>
      </p:sp>
      <p:sp>
        <p:nvSpPr>
          <p:cNvPr id="142340"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solidFill>
                  <a:schemeClr val="bg2"/>
                </a:solidFill>
              </a:rPr>
              <a:t>Quelle Medical Tribune, 13.4.12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„Hauptstrasse“ der Ernährung: Das Prinzip</a:t>
            </a:r>
          </a:p>
        </p:txBody>
      </p:sp>
      <p:sp>
        <p:nvSpPr>
          <p:cNvPr id="143363" name="Form 59394"/>
          <p:cNvSpPr>
            <a:spLocks noGrp="1" noChangeArrowheads="1"/>
          </p:cNvSpPr>
          <p:nvPr>
            <p:ph type="body" idx="1"/>
          </p:nvPr>
        </p:nvSpPr>
        <p:spPr>
          <a:xfrm>
            <a:off x="855663" y="993775"/>
            <a:ext cx="7859712" cy="5257800"/>
          </a:xfrm>
        </p:spPr>
        <p:txBody>
          <a:bodyPr/>
          <a:lstStyle/>
          <a:p>
            <a:pPr marL="0" indent="0">
              <a:buFont typeface="Times New Roman" pitchFamily="18" charset="0"/>
              <a:buNone/>
            </a:pPr>
            <a:r>
              <a:rPr lang="de-CH" altLang="de-DE" sz="1800" b="1" dirty="0">
                <a:solidFill>
                  <a:schemeClr val="bg2"/>
                </a:solidFill>
                <a:latin typeface="Arial" charset="0"/>
              </a:rPr>
              <a:t>Kaffee</a:t>
            </a: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solidFill>
                  <a:schemeClr val="bg2"/>
                </a:solidFill>
                <a:latin typeface="Arial" charset="0"/>
              </a:rPr>
              <a:t>   Kaffee hält Alzheimer fern (aber </a:t>
            </a:r>
            <a:r>
              <a:rPr lang="de-CH" altLang="de-DE" sz="1600" u="sng" dirty="0">
                <a:solidFill>
                  <a:schemeClr val="bg2"/>
                </a:solidFill>
                <a:latin typeface="Arial" charset="0"/>
              </a:rPr>
              <a:t>ohne</a:t>
            </a:r>
            <a:r>
              <a:rPr lang="de-CH" altLang="de-DE" sz="1600" dirty="0">
                <a:solidFill>
                  <a:schemeClr val="bg2"/>
                </a:solidFill>
                <a:latin typeface="Arial" charset="0"/>
              </a:rPr>
              <a:t> Milch oder Rahm)</a:t>
            </a:r>
          </a:p>
          <a:p>
            <a:pPr marL="0" indent="0"/>
            <a:r>
              <a:rPr lang="de-CH" altLang="de-DE" sz="1600" dirty="0">
                <a:solidFill>
                  <a:schemeClr val="bg2"/>
                </a:solidFill>
                <a:latin typeface="Arial" charset="0"/>
              </a:rPr>
              <a:t>   Um es vorneweg zu nehmen: </a:t>
            </a:r>
            <a:br>
              <a:rPr lang="de-CH" altLang="de-DE" sz="1600" dirty="0">
                <a:solidFill>
                  <a:schemeClr val="bg2"/>
                </a:solidFill>
                <a:latin typeface="Arial" charset="0"/>
              </a:rPr>
            </a:br>
            <a:r>
              <a:rPr lang="de-CH" altLang="de-DE" sz="1600" dirty="0">
                <a:solidFill>
                  <a:schemeClr val="bg2"/>
                </a:solidFill>
                <a:latin typeface="Arial" charset="0"/>
              </a:rPr>
              <a:t>     Milch im Kaffee und Tee zerstört wertvolle Inhaltsstoffe und Espresso ist </a:t>
            </a:r>
            <a:br>
              <a:rPr lang="de-CH" altLang="de-DE" sz="1600" dirty="0">
                <a:solidFill>
                  <a:schemeClr val="bg2"/>
                </a:solidFill>
                <a:latin typeface="Arial" charset="0"/>
              </a:rPr>
            </a:br>
            <a:r>
              <a:rPr lang="de-CH" altLang="de-DE" sz="1600" dirty="0">
                <a:solidFill>
                  <a:schemeClr val="bg2"/>
                </a:solidFill>
                <a:latin typeface="Arial" charset="0"/>
              </a:rPr>
              <a:t>     wertvoller als eine volle Tasse. Drei bis fünf Tassen Kaffee senkte das </a:t>
            </a:r>
            <a:br>
              <a:rPr lang="de-CH" altLang="de-DE" sz="1600" dirty="0">
                <a:solidFill>
                  <a:schemeClr val="bg2"/>
                </a:solidFill>
                <a:latin typeface="Arial" charset="0"/>
              </a:rPr>
            </a:br>
            <a:r>
              <a:rPr lang="de-CH" altLang="de-DE" sz="1600" dirty="0">
                <a:solidFill>
                  <a:schemeClr val="bg2"/>
                </a:solidFill>
                <a:latin typeface="Arial" charset="0"/>
              </a:rPr>
              <a:t>     Demenzrisiko um 65%, so eine Beobachtungsstudie über 21 Jahre</a:t>
            </a:r>
          </a:p>
          <a:p>
            <a:pPr marL="0" indent="0"/>
            <a:r>
              <a:rPr lang="de-CH" altLang="de-DE" sz="1600" dirty="0">
                <a:solidFill>
                  <a:schemeClr val="bg2"/>
                </a:solidFill>
                <a:latin typeface="Arial" charset="0"/>
              </a:rPr>
              <a:t>   Ob Alzheimer oder Arterien: Mässiger aber regelmässiger Kaffeegenuss hält Hirn </a:t>
            </a:r>
            <a:br>
              <a:rPr lang="de-CH" altLang="de-DE" sz="1600" dirty="0">
                <a:solidFill>
                  <a:schemeClr val="bg2"/>
                </a:solidFill>
                <a:latin typeface="Arial" charset="0"/>
              </a:rPr>
            </a:br>
            <a:r>
              <a:rPr lang="de-CH" altLang="de-DE" sz="1600" dirty="0">
                <a:solidFill>
                  <a:schemeClr val="bg2"/>
                </a:solidFill>
                <a:latin typeface="Arial" charset="0"/>
              </a:rPr>
              <a:t>     und Gefässe frisch</a:t>
            </a:r>
          </a:p>
          <a:p>
            <a:pPr marL="0" indent="0"/>
            <a:r>
              <a:rPr lang="de-CH" altLang="de-DE" sz="1600" dirty="0">
                <a:solidFill>
                  <a:schemeClr val="bg2"/>
                </a:solidFill>
                <a:latin typeface="Arial" charset="0"/>
              </a:rPr>
              <a:t>   Auch Prostatakrebs mit tödlichem Ausgang oder Brustkrebs bei Frauen sind bei </a:t>
            </a:r>
            <a:br>
              <a:rPr lang="de-CH" altLang="de-DE" sz="1600" dirty="0">
                <a:solidFill>
                  <a:schemeClr val="bg2"/>
                </a:solidFill>
                <a:latin typeface="Arial" charset="0"/>
              </a:rPr>
            </a:br>
            <a:r>
              <a:rPr lang="de-CH" altLang="de-DE" sz="1600" dirty="0">
                <a:solidFill>
                  <a:schemeClr val="bg2"/>
                </a:solidFill>
                <a:latin typeface="Arial" charset="0"/>
              </a:rPr>
              <a:t>     Kaffeetrinkern seltener und dies unabhängig ob mit oder ohne Coffein</a:t>
            </a:r>
          </a:p>
        </p:txBody>
      </p:sp>
      <p:pic>
        <p:nvPicPr>
          <p:cNvPr id="143364" name="Picture 2" descr="\\Server\Fotos\JPG Praxis\Ernährung\Nahrungsmittel\Getränke\Kaffee\Luwak - Mungo Kaffee\11_Kaffeetasse trinken dann mit Zimststengel rühren_2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365625"/>
            <a:ext cx="2511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Bilder: Dr. med. Jürg Eichhorn, LUWAK Kaffeeplantage, Bali, März 2012</a:t>
            </a:r>
          </a:p>
        </p:txBody>
      </p:sp>
      <p:sp>
        <p:nvSpPr>
          <p:cNvPr id="143366" name="Textfeld 7"/>
          <p:cNvSpPr txBox="1">
            <a:spLocks noChangeArrowheads="1"/>
          </p:cNvSpPr>
          <p:nvPr/>
        </p:nvSpPr>
        <p:spPr bwMode="auto">
          <a:xfrm>
            <a:off x="3779838" y="4508500"/>
            <a:ext cx="24479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altLang="de-DE" sz="1000" dirty="0"/>
              <a:t>LUWAK Kaffee, gerührt mit </a:t>
            </a:r>
          </a:p>
          <a:p>
            <a:pPr eaLnBrk="1" hangingPunct="1"/>
            <a:r>
              <a:rPr lang="de-CH" altLang="de-DE" sz="1000" dirty="0"/>
              <a:t>Zimtstengel (Bali). Luwaks sind Mungos, die nachts die </a:t>
            </a:r>
          </a:p>
          <a:p>
            <a:pPr eaLnBrk="1" hangingPunct="1"/>
            <a:r>
              <a:rPr lang="de-CH" altLang="de-DE" sz="1000" dirty="0"/>
              <a:t>reifsten Kaffebohnen fressen. Morgens wird der Dung eingesammelt, </a:t>
            </a:r>
          </a:p>
          <a:p>
            <a:pPr eaLnBrk="1" hangingPunct="1"/>
            <a:r>
              <a:rPr lang="de-CH" altLang="de-DE" sz="1000" dirty="0"/>
              <a:t>die Bohnen entnommen, gereinigt </a:t>
            </a:r>
          </a:p>
          <a:p>
            <a:pPr eaLnBrk="1" hangingPunct="1"/>
            <a:r>
              <a:rPr lang="de-CH" altLang="de-DE" sz="1000" dirty="0"/>
              <a:t>und von Hand geröstet und pulverisiert.</a:t>
            </a:r>
          </a:p>
          <a:p>
            <a:pPr eaLnBrk="1" hangingPunct="1"/>
            <a:r>
              <a:rPr lang="de-CH" altLang="de-DE" sz="1000" dirty="0"/>
              <a:t>Der LUWAK Kaffee zählt weltweit </a:t>
            </a:r>
          </a:p>
          <a:p>
            <a:pPr eaLnBrk="1" hangingPunct="1"/>
            <a:r>
              <a:rPr lang="de-CH" altLang="de-DE" sz="1000" dirty="0"/>
              <a:t>zu den ganz teuren Kaffeesorten</a:t>
            </a:r>
          </a:p>
        </p:txBody>
      </p:sp>
      <p:pic>
        <p:nvPicPr>
          <p:cNvPr id="143367" name="Picture 3" descr="\\Server\Fotos\JPG Praxis\Ernährung\Nahrungsmittel\Getränke\Kaffee\Luwak - Mungo Kaffee\05_Mungo - Luwak_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365625"/>
            <a:ext cx="256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rm 59393"/>
          <p:cNvSpPr>
            <a:spLocks noGrp="1" noChangeArrowheads="1"/>
          </p:cNvSpPr>
          <p:nvPr>
            <p:ph type="title"/>
          </p:nvPr>
        </p:nvSpPr>
        <p:spPr>
          <a:xfrm>
            <a:off x="865188" y="44450"/>
            <a:ext cx="5867400" cy="457200"/>
          </a:xfrm>
        </p:spPr>
        <p:txBody>
          <a:bodyPr wrap="square"/>
          <a:lstStyle/>
          <a:p>
            <a:r>
              <a:rPr lang="de-CH" altLang="de-DE" dirty="0">
                <a:latin typeface="Arial" charset="0"/>
              </a:rPr>
              <a:t>Frühstück ist die Quelle des Lebens</a:t>
            </a:r>
          </a:p>
        </p:txBody>
      </p:sp>
      <p:sp>
        <p:nvSpPr>
          <p:cNvPr id="144387" name="Form 59394"/>
          <p:cNvSpPr>
            <a:spLocks noGrp="1" noChangeArrowheads="1"/>
          </p:cNvSpPr>
          <p:nvPr>
            <p:ph type="body" idx="1"/>
          </p:nvPr>
        </p:nvSpPr>
        <p:spPr>
          <a:xfrm>
            <a:off x="827088" y="981075"/>
            <a:ext cx="7859712" cy="5257800"/>
          </a:xfrm>
        </p:spPr>
        <p:txBody>
          <a:bodyPr/>
          <a:lstStyle/>
          <a:p>
            <a:pPr marL="0" indent="0">
              <a:buFont typeface="Times New Roman" pitchFamily="18" charset="0"/>
              <a:buNone/>
            </a:pPr>
            <a:r>
              <a:rPr lang="de-CH" altLang="de-DE" sz="1800" b="1" dirty="0">
                <a:solidFill>
                  <a:schemeClr val="bg2"/>
                </a:solidFill>
                <a:latin typeface="Arial" charset="0"/>
              </a:rPr>
              <a:t>Das Frühstück – Ende einer schönen Nacht oder Anfang eines anstrengenden Tages, das ist die Frage?</a:t>
            </a:r>
          </a:p>
          <a:p>
            <a:pPr marL="0" indent="0">
              <a:buFont typeface="Times New Roman" pitchFamily="18" charset="0"/>
              <a:buNone/>
            </a:pPr>
            <a:br>
              <a:rPr lang="de-CH" altLang="de-DE" sz="1800" b="1" dirty="0">
                <a:solidFill>
                  <a:schemeClr val="bg2"/>
                </a:solidFill>
                <a:latin typeface="Arial" charset="0"/>
              </a:rPr>
            </a:br>
            <a:endParaRPr lang="de-DE" altLang="de-DE" sz="1800" b="1" dirty="0">
              <a:solidFill>
                <a:schemeClr val="bg2"/>
              </a:solidFill>
              <a:latin typeface="Arial" charset="0"/>
            </a:endParaRPr>
          </a:p>
          <a:p>
            <a:pPr marL="0" indent="0"/>
            <a:r>
              <a:rPr lang="de-CH" altLang="de-DE" sz="1600" dirty="0">
                <a:latin typeface="Arial" charset="0"/>
              </a:rPr>
              <a:t>   Auf alle Fälle beginnen wir </a:t>
            </a:r>
            <a:br>
              <a:rPr lang="de-CH" altLang="de-DE" sz="1600" dirty="0">
                <a:latin typeface="Arial" charset="0"/>
              </a:rPr>
            </a:br>
            <a:r>
              <a:rPr lang="de-CH" altLang="de-DE" sz="1600" dirty="0">
                <a:latin typeface="Arial" charset="0"/>
              </a:rPr>
              <a:t>     den Tag mit einem Lächeln!</a:t>
            </a:r>
          </a:p>
          <a:p>
            <a:pPr marL="0" indent="0"/>
            <a:r>
              <a:rPr lang="de-CH" altLang="de-DE" sz="1600" dirty="0">
                <a:latin typeface="Arial" charset="0"/>
              </a:rPr>
              <a:t>   Tatort: Frühstück!</a:t>
            </a:r>
          </a:p>
          <a:p>
            <a:pPr marL="0" indent="0"/>
            <a:r>
              <a:rPr lang="de-CH" altLang="de-DE" sz="1600" dirty="0">
                <a:latin typeface="Arial" charset="0"/>
              </a:rPr>
              <a:t>   Kranker Darm = kranker Mensch, </a:t>
            </a:r>
            <a:br>
              <a:rPr lang="de-CH" altLang="de-DE" sz="1600" dirty="0">
                <a:latin typeface="Arial" charset="0"/>
              </a:rPr>
            </a:br>
            <a:r>
              <a:rPr lang="de-CH" altLang="de-DE" sz="1600" dirty="0">
                <a:latin typeface="Arial" charset="0"/>
              </a:rPr>
              <a:t>     der Darm ist die Wurzel,</a:t>
            </a:r>
            <a:br>
              <a:rPr lang="de-CH" altLang="de-DE" sz="1600" dirty="0">
                <a:latin typeface="Arial" charset="0"/>
              </a:rPr>
            </a:br>
            <a:r>
              <a:rPr lang="de-CH" altLang="de-DE" sz="1600" dirty="0">
                <a:latin typeface="Arial" charset="0"/>
              </a:rPr>
              <a:t>     der Körper die Krone</a:t>
            </a:r>
          </a:p>
          <a:p>
            <a:pPr marL="0" indent="0"/>
            <a:r>
              <a:rPr lang="de-CH" altLang="de-DE" sz="1600" dirty="0">
                <a:latin typeface="Arial" charset="0"/>
              </a:rPr>
              <a:t>   Die Pflege des Baumes </a:t>
            </a:r>
            <a:br>
              <a:rPr lang="de-CH" altLang="de-DE" sz="1600" dirty="0">
                <a:latin typeface="Arial" charset="0"/>
              </a:rPr>
            </a:br>
            <a:r>
              <a:rPr lang="de-CH" altLang="de-DE" sz="1600" dirty="0">
                <a:latin typeface="Arial" charset="0"/>
              </a:rPr>
              <a:t>     beginnt mit dem ersten Schrei </a:t>
            </a:r>
            <a:br>
              <a:rPr lang="de-CH" altLang="de-DE" sz="1600" dirty="0">
                <a:latin typeface="Arial" charset="0"/>
              </a:rPr>
            </a:br>
            <a:r>
              <a:rPr lang="de-CH" altLang="de-DE" sz="1600" dirty="0">
                <a:latin typeface="Arial" charset="0"/>
              </a:rPr>
              <a:t>     des Hahns, mit dem Frühstück!</a:t>
            </a:r>
          </a:p>
          <a:p>
            <a:pPr marL="0" indent="0"/>
            <a:endParaRPr lang="de-CH" altLang="de-DE" sz="1600" dirty="0">
              <a:latin typeface="Arial" charset="0"/>
            </a:endParaRPr>
          </a:p>
          <a:p>
            <a:pPr marL="0" indent="0"/>
            <a:endParaRPr lang="de-CH" altLang="de-DE" sz="1600" dirty="0">
              <a:latin typeface="Arial" charset="0"/>
            </a:endParaRPr>
          </a:p>
        </p:txBody>
      </p:sp>
      <p:pic>
        <p:nvPicPr>
          <p:cNvPr id="144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025" y="1989138"/>
            <a:ext cx="44767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89" name="Text Box 4"/>
          <p:cNvSpPr txBox="1">
            <a:spLocks noChangeArrowheads="1"/>
          </p:cNvSpPr>
          <p:nvPr/>
        </p:nvSpPr>
        <p:spPr bwMode="auto">
          <a:xfrm>
            <a:off x="2305050" y="6224588"/>
            <a:ext cx="4514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de-DE" sz="1000" dirty="0"/>
              <a:t>Bild: Dr. med. Jürg Eichhorn</a:t>
            </a:r>
          </a:p>
        </p:txBody>
      </p:sp>
    </p:spTree>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Frutiger 45 Light"/>
        <a:ea typeface=""/>
        <a:cs typeface=""/>
      </a:majorFont>
      <a:minorFont>
        <a:latin typeface="Frutiger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Frutiger 45 Light"/>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4200</Words>
  <Application>Microsoft Office PowerPoint</Application>
  <PresentationFormat>Bildschirmpräsentation (4:3)</PresentationFormat>
  <Paragraphs>405</Paragraphs>
  <Slides>45</Slides>
  <Notes>45</Notes>
  <HiddenSlides>0</HiddenSlides>
  <MMClips>1</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45</vt:i4>
      </vt:variant>
    </vt:vector>
  </HeadingPairs>
  <TitlesOfParts>
    <vt:vector size="52" baseType="lpstr">
      <vt:lpstr>Arial</vt:lpstr>
      <vt:lpstr>Calibri</vt:lpstr>
      <vt:lpstr>Frutiger 45 Light</vt:lpstr>
      <vt:lpstr>Frutiger 55 Roman</vt:lpstr>
      <vt:lpstr>Times New Roman</vt:lpstr>
      <vt:lpstr>Benutzerdefiniertes Design</vt:lpstr>
      <vt:lpstr>1_Benutzerdefiniertes Design</vt:lpstr>
      <vt:lpstr>„Hauptstrasse der Ernährung“</vt:lpstr>
      <vt:lpstr>Agenda</vt:lpstr>
      <vt:lpstr>Das magische Dreieck</vt:lpstr>
      <vt:lpstr>„Hauptstrasse“ der Ernährung: Das Prinzip</vt:lpstr>
      <vt:lpstr>„Hauptstrasse“ der Ernährung: Das Prinzip</vt:lpstr>
      <vt:lpstr>„Hauptstrasse“ der Ernährung: Das Prinzip</vt:lpstr>
      <vt:lpstr>„Hauptstrasse“ der Ernährung: Das Prinzip</vt:lpstr>
      <vt:lpstr>„Hauptstrasse“ der Ernährung: Das Prinzip</vt:lpstr>
      <vt:lpstr>Frühstück ist die Quelle des Lebens</vt:lpstr>
      <vt:lpstr>Frühstück = Hirn Booster</vt:lpstr>
      <vt:lpstr>Abnehmen mit Frühstück – fact or fiction?</vt:lpstr>
      <vt:lpstr>Frühstück – Die 4 Philosophien</vt:lpstr>
      <vt:lpstr>Frühstück – Wissenswertes</vt:lpstr>
      <vt:lpstr>Frühstücksmuffelkinder - Schlechtere Schüler?</vt:lpstr>
      <vt:lpstr>Frühstück – kühlend – für heisse Typen</vt:lpstr>
      <vt:lpstr>Frühstück – kühlend – für heisse Typen</vt:lpstr>
      <vt:lpstr>Frühstück – wärmend – für coole Typen</vt:lpstr>
      <vt:lpstr>Frühstück – Für Schwerarbeiter</vt:lpstr>
      <vt:lpstr>Frühstück – Das 3-Minuten Ei:</vt:lpstr>
      <vt:lpstr>Frühstück – Das Spiegelei</vt:lpstr>
      <vt:lpstr>Mittagessen</vt:lpstr>
      <vt:lpstr>Mittagessen – Die „kleinen Beilagen“</vt:lpstr>
      <vt:lpstr>Abendessen</vt:lpstr>
      <vt:lpstr>Abendessen</vt:lpstr>
      <vt:lpstr>Abendessen</vt:lpstr>
      <vt:lpstr>Abendessen – Die „kleinen Beilagen“</vt:lpstr>
      <vt:lpstr>Abendessen – Die „kleinen Beilagen“</vt:lpstr>
      <vt:lpstr>Tatort: „Abendessen“</vt:lpstr>
      <vt:lpstr>Abendessen: Problemzone „Kalorien“</vt:lpstr>
      <vt:lpstr>Abendessen: Problemzone „Kalorien“</vt:lpstr>
      <vt:lpstr>„TopMix-Lebenselixiere“</vt:lpstr>
      <vt:lpstr>TopMix-Lebenselixiere</vt:lpstr>
      <vt:lpstr>TopMix-Lebenselixiere</vt:lpstr>
      <vt:lpstr>TopMix-Lebenselixiere: So gehen Sie vor</vt:lpstr>
      <vt:lpstr>TopMix-Lebenselixiere</vt:lpstr>
      <vt:lpstr>TopMix-Lebenselixiere</vt:lpstr>
      <vt:lpstr>TopMix-Lebenselixiere</vt:lpstr>
      <vt:lpstr>TopMix-Lebenselixiere</vt:lpstr>
      <vt:lpstr>TopMix-Lebenselixiere</vt:lpstr>
      <vt:lpstr>Granatapfelsaftelixier Dr. Jacobs</vt:lpstr>
      <vt:lpstr>Granatapfelsaftelixier Dr. Jacobs</vt:lpstr>
      <vt:lpstr>St.Galler Rapsöl</vt:lpstr>
      <vt:lpstr>TopMix-Lebenselixiere</vt:lpstr>
      <vt:lpstr>Schluss jetzt, ich habe genug!</vt:lpstr>
      <vt:lpstr>Besten Dank für Ihre Aufmerksamkeit</vt:lpstr>
    </vt:vector>
  </TitlesOfParts>
  <Company>Sevisana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Vortragstitel</dc:title>
  <dc:creator>Jürg Eichhorn</dc:creator>
  <cp:lastModifiedBy>Jürg Eichhorn</cp:lastModifiedBy>
  <cp:revision>662</cp:revision>
  <cp:lastPrinted>2020-02-29T16:53:01Z</cp:lastPrinted>
  <dcterms:created xsi:type="dcterms:W3CDTF">2005-10-13T09:21:53Z</dcterms:created>
  <dcterms:modified xsi:type="dcterms:W3CDTF">2020-03-02T15:23:48Z</dcterms:modified>
</cp:coreProperties>
</file>