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38"/>
  </p:notesMasterIdLst>
  <p:handoutMasterIdLst>
    <p:handoutMasterId r:id="rId39"/>
  </p:handoutMasterIdLst>
  <p:sldIdLst>
    <p:sldId id="256" r:id="rId3"/>
    <p:sldId id="734" r:id="rId4"/>
    <p:sldId id="310" r:id="rId5"/>
    <p:sldId id="718" r:id="rId6"/>
    <p:sldId id="719" r:id="rId7"/>
    <p:sldId id="720" r:id="rId8"/>
    <p:sldId id="721" r:id="rId9"/>
    <p:sldId id="722" r:id="rId10"/>
    <p:sldId id="723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35" r:id="rId22"/>
    <p:sldId id="737" r:id="rId23"/>
    <p:sldId id="738" r:id="rId24"/>
    <p:sldId id="739" r:id="rId25"/>
    <p:sldId id="740" r:id="rId26"/>
    <p:sldId id="741" r:id="rId27"/>
    <p:sldId id="742" r:id="rId28"/>
    <p:sldId id="743" r:id="rId29"/>
    <p:sldId id="744" r:id="rId30"/>
    <p:sldId id="745" r:id="rId31"/>
    <p:sldId id="746" r:id="rId32"/>
    <p:sldId id="747" r:id="rId33"/>
    <p:sldId id="748" r:id="rId34"/>
    <p:sldId id="366" r:id="rId35"/>
    <p:sldId id="260" r:id="rId36"/>
    <p:sldId id="717" r:id="rId3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7" autoAdjust="0"/>
  </p:normalViewPr>
  <p:slideViewPr>
    <p:cSldViewPr showGuides="1">
      <p:cViewPr varScale="1">
        <p:scale>
          <a:sx n="100" d="100"/>
          <a:sy n="100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875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332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984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073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637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39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087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644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991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705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2670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280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4908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9001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210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7674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838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8683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359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9206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129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</a:t>
            </a:fld>
            <a:endParaRPr lang="de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7837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3347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7156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34</a:t>
            </a:fld>
            <a:endParaRPr lang="de-CH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583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525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772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0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151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419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Relationship Id="rId4" Type="http://schemas.openxmlformats.org/officeDocument/2006/relationships/hyperlink" Target="mailto:drje49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C8072B-A032-413D-A228-4D009116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598464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Die Ökonomiegene - Thrifty Genes</a:t>
            </a:r>
            <a:endParaRPr 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et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7EEDDB-5DB3-0F3E-B119-33D7370FC1BF}"/>
              </a:ext>
            </a:extLst>
          </p:cNvPr>
          <p:cNvSpPr txBox="1"/>
          <p:nvPr/>
        </p:nvSpPr>
        <p:spPr>
          <a:xfrm>
            <a:off x="971600" y="650503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13. April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45B269-F191-2CF0-CAE5-49B5E84607FE}"/>
              </a:ext>
            </a:extLst>
          </p:cNvPr>
          <p:cNvSpPr txBox="1"/>
          <p:nvPr/>
        </p:nvSpPr>
        <p:spPr>
          <a:xfrm>
            <a:off x="971600" y="100114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Bilder und Darstellungen: Autoren unbekannt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Energiebilanz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A4A4723-D4D1-F043-D926-947C1F37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4125"/>
            <a:ext cx="8494713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98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NEAT und Adipositas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BE10BC5-1391-6F65-BA52-3B1E70BC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0" y="1422575"/>
            <a:ext cx="8134995" cy="350184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Stillzeit und Adipositas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B59AF84-E12F-3B0E-85FC-85E8B53C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68413"/>
            <a:ext cx="6694488" cy="5037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4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Neuroendokrine Substanzen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Eine Kaskade von in den letzten Jahren entdeckten neuroendokrinen Substanzen in den Fettstoffwechsel und die Energiehomöostase involviert: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Leptin (im Fettgewebe produziert) hemmt auf Hypothalamus-Ebene den Appetit und </a:t>
            </a:r>
            <a:br>
              <a:rPr lang="de-CH" sz="1600" dirty="0"/>
            </a:br>
            <a:r>
              <a:rPr lang="de-CH" sz="1600" dirty="0"/>
              <a:t>    reguliert den Stoffwechsel</a:t>
            </a:r>
          </a:p>
          <a:p>
            <a:pPr marL="0" indent="0"/>
            <a:r>
              <a:rPr lang="de-CH" sz="1600" dirty="0"/>
              <a:t>  Adiponectin (im Fettgewebe produziert) vermindert die Insulinresistenz</a:t>
            </a:r>
          </a:p>
          <a:p>
            <a:pPr marL="0" indent="0"/>
            <a:r>
              <a:rPr lang="de-CH" sz="1600" dirty="0"/>
              <a:t>  Resistin (im Fettgewebe produziert) erhöht die Insulinresistenz</a:t>
            </a:r>
          </a:p>
          <a:p>
            <a:pPr marL="0" indent="0"/>
            <a:r>
              <a:rPr lang="de-CH" sz="1600" dirty="0"/>
              <a:t>  Grehlin (im «leeren» Magen produziert) stimuliert den Appetit</a:t>
            </a:r>
          </a:p>
          <a:p>
            <a:pPr marL="0" indent="0"/>
            <a:r>
              <a:rPr lang="de-CH" sz="1600" dirty="0"/>
              <a:t>  Peptide YY3-36 (im Darm durch Nahrungskontakt induziert) hemmt den Appetit</a:t>
            </a:r>
          </a:p>
          <a:p>
            <a:pPr marL="0" indent="0"/>
            <a:r>
              <a:rPr lang="de-CH" sz="1600" dirty="0"/>
              <a:t>  Weiter spielen eine Rolle: Neuropeptid Y (NPY), «Agoutirelated Peptide» (AG RP), </a:t>
            </a:r>
            <a:br>
              <a:rPr lang="de-CH" sz="1600" dirty="0"/>
            </a:br>
            <a:r>
              <a:rPr lang="de-CH" sz="1600" dirty="0"/>
              <a:t>    Propriomelanocortin (POMC), «Cocaine and amphetamin-regulated transeript» (CART) </a:t>
            </a:r>
            <a:br>
              <a:rPr lang="de-CH" sz="1600" dirty="0"/>
            </a:br>
            <a:r>
              <a:rPr lang="de-CH" sz="1600" dirty="0"/>
              <a:t>    und andere.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24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Leptin – NPY – MC4R</a:t>
            </a:r>
          </a:p>
        </p:txBody>
      </p:sp>
      <p:pic>
        <p:nvPicPr>
          <p:cNvPr id="2" name="Picture 4" descr="Slide3">
            <a:extLst>
              <a:ext uri="{FF2B5EF4-FFF2-40B4-BE49-F238E27FC236}">
                <a16:creationId xmlns:a16="http://schemas.microsoft.com/office/drawing/2014/main" id="{D973EC42-1BEB-44C3-BF28-6F378C90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9259" r="8888" b="12962"/>
          <a:stretch>
            <a:fillRect/>
          </a:stretch>
        </p:blipFill>
        <p:spPr bwMode="auto">
          <a:xfrm>
            <a:off x="755576" y="1477473"/>
            <a:ext cx="8007424" cy="446171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Leptindefizienz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03F6A66-71C1-0C9E-5D7D-A49F1853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268413"/>
            <a:ext cx="66230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5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Auf Knopfdruck Hunger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Irgendwann haben die Fettzellen im Laufe der Evolution begonnen, mit dem Gehirn zu kommunizieren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Welche Informationen da übermittelt wurden, begriff Friedman erstmals 1994, als er das </a:t>
            </a:r>
            <a:br>
              <a:rPr lang="de-DE" sz="1600" dirty="0"/>
            </a:br>
            <a:r>
              <a:rPr lang="de-DE" sz="1600" dirty="0"/>
              <a:t>    Hormon Leptin entdeckte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Leptin ist Teil eines komplexen Systems, das Körperfett und Hungergefühl reguliert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Wenn wir zunehmen, setzen die Fettzellen Leptin frei. Das signalisiert dem Gehirn, es soll </a:t>
            </a:r>
            <a:br>
              <a:rPr lang="de-DE" sz="1600" dirty="0"/>
            </a:br>
            <a:r>
              <a:rPr lang="de-DE" sz="1600" dirty="0"/>
              <a:t>    den Appetit unterdrücken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Mehr noch, Leptin kurbelt auch den Stoffwechsel an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Wenn wir Fett verbrennen, sinkt der Leptinspiegel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Das Hungerzentrum im Gehirn meldet dann: „Iss etwas"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28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Leptindefizienz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F75D5AE-8871-98C0-CFBA-18146DC3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733847"/>
            <a:ext cx="5838825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0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Leptindefizienz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Heute ist die eigentliche Frage nicht, wieso Menschen dick werden, sondern wieso manche schlank bleiben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In der Menschheitsgeschichte hatte derjenige die besten Chancen, Hungersnöte zu </a:t>
            </a:r>
            <a:br>
              <a:rPr lang="de-DE" sz="1600" dirty="0"/>
            </a:br>
            <a:r>
              <a:rPr lang="de-DE" sz="1600" dirty="0"/>
              <a:t>    überleben und seine Gene weiterzuvererben, der, wenn Nahrung zur Verfügung stand, </a:t>
            </a:r>
            <a:br>
              <a:rPr lang="de-DE" sz="1600" dirty="0"/>
            </a:br>
            <a:r>
              <a:rPr lang="de-DE" sz="1600" dirty="0"/>
              <a:t>    viele Kalorien aufnehmen und diese in Form von Körperfett effizient speichern konnte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Über Jahrmillionen hat die Evolution Menschen dieses ,ökonomischen' genetischen Typs </a:t>
            </a:r>
            <a:br>
              <a:rPr lang="de-DE" sz="1600" dirty="0"/>
            </a:br>
            <a:r>
              <a:rPr lang="de-DE" sz="1600" dirty="0"/>
              <a:t>    begünstigt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Erst in unserer Zeit mit Restaurants, Lebensmittelläden und Schnellimbissen an jeder Ecke </a:t>
            </a:r>
            <a:br>
              <a:rPr lang="de-DE" sz="1600" dirty="0"/>
            </a:br>
            <a:r>
              <a:rPr lang="de-DE" sz="1600" dirty="0"/>
              <a:t>    ist daraus ein Nachteil geworden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8273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Thrifty Genes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Thrifty Genes - Die Ökonomiegene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Jäger und Sammler reagierten vermutlich empfindlicher auf wechselnde Überfluss- und </a:t>
            </a:r>
            <a:br>
              <a:rPr lang="de-DE" sz="1600" dirty="0"/>
            </a:br>
            <a:r>
              <a:rPr lang="de-DE" sz="1600" dirty="0"/>
              <a:t>    Mangelphasen. Daher war der Evolutionsdruck zur Auswahl ökonomischer Genotypen </a:t>
            </a:r>
            <a:br>
              <a:rPr lang="de-DE" sz="1600" dirty="0"/>
            </a:br>
            <a:r>
              <a:rPr lang="de-DE" sz="1600" dirty="0"/>
              <a:t>    entsprechend stärker als in Volksgruppen, die früh Ackerbau betrieben und Lebensmittel </a:t>
            </a:r>
            <a:br>
              <a:rPr lang="de-DE" sz="1600" dirty="0"/>
            </a:br>
            <a:r>
              <a:rPr lang="de-DE" sz="1600" dirty="0"/>
              <a:t>    für den Winter einlagerten. Sie brauchten nicht so viel Körperfett zu speichern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Vielleicht haben solche Gruppen ihre Ökonomiegene im Zuge ihrer Entwicklung verloren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Es gibt durchaus Menschen, die essen können, was sie wollen, und dabei schlank bleiben, </a:t>
            </a:r>
            <a:br>
              <a:rPr lang="de-DE" sz="1600" dirty="0"/>
            </a:br>
            <a:r>
              <a:rPr lang="de-DE" sz="1600" dirty="0"/>
              <a:t>    doch sie sind genetische Ausnahmen und nicht die Norm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meisten Menschen weisen ein genetisches Profil auf, das bei reichlicher </a:t>
            </a:r>
            <a:br>
              <a:rPr lang="de-DE" sz="1600" dirty="0"/>
            </a:br>
            <a:r>
              <a:rPr lang="de-DE" sz="1600" dirty="0"/>
              <a:t>    Nahrungszufuhr zur Gewichtszunahme führt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575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Ursachen der Adipositas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3CDB2BCA-0EC2-B7A9-6763-8B7B8ADF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08720"/>
            <a:ext cx="7461250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7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Leptin – Die Wunderpille?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66379" y="134076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So paradox es klingt: 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85 bis 90 Prozent aller Fettleibigen haben in Wirklichkeit einen erhöhten Leptinspiegel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 Das Problem ist nicht, dass ihr Körper nicht genug Leptin produziert, sondern dass er </a:t>
            </a:r>
            <a:br>
              <a:rPr lang="de-DE" sz="1600" dirty="0"/>
            </a:br>
            <a:r>
              <a:rPr lang="de-DE" sz="1600" dirty="0"/>
              <a:t>     kaum darauf reagiert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00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Leptinresistenz-Hypothese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4"/>
            <a:ext cx="7859712" cy="538755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Leptinresistenz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Wenn ein Mensch zunimmt, steigt sein Triglyceridspiegel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Triglyceride verkleistern die Blut-Hirnschranke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Leptinblockade auf dem Weg von der Peripherie zum Hirn!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Betroffenen haben dann Hunger, essen mehr , und nehmen weiter zu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Menschen mit einer Leptinresistenz benötigen einen höheren Leptinspiegel damit der </a:t>
            </a:r>
            <a:br>
              <a:rPr lang="de-DE" sz="1600" dirty="0"/>
            </a:br>
            <a:r>
              <a:rPr lang="de-DE" sz="1600" dirty="0"/>
              <a:t>    Hunger vergeht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Wenn Fettzellen schrumpfen, fällt auch der Leptin Spiegel. Dies löst Hungerattacken aus </a:t>
            </a:r>
            <a:br>
              <a:rPr lang="de-DE" sz="1600" dirty="0"/>
            </a:br>
            <a:r>
              <a:rPr lang="de-DE" sz="1600" dirty="0"/>
              <a:t>    und verlangsamt den Stoffwechsel. Das Gehirn interpretiert das als Hungersnot, speichert </a:t>
            </a:r>
            <a:br>
              <a:rPr lang="de-DE" sz="1600" dirty="0"/>
            </a:br>
            <a:r>
              <a:rPr lang="de-DE" sz="1600" dirty="0"/>
              <a:t>    Energie und befiehlt möglichst viel zu Essen</a:t>
            </a:r>
            <a:br>
              <a:rPr lang="de-DE" sz="1600" dirty="0"/>
            </a:br>
            <a:r>
              <a:rPr lang="de-DE" sz="1600" dirty="0"/>
              <a:t> </a:t>
            </a:r>
          </a:p>
          <a:p>
            <a:pPr marL="0" indent="0"/>
            <a:r>
              <a:rPr lang="de-DE" sz="1600" dirty="0"/>
              <a:t>  Mit jedem verlorenen Pfund wird es schwieriger, abzunehmen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9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Zappelphilipp und Zappelgen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Unser Körpergewicht hängt zumindest zum Teil davon ab, wie viel wir essen. Ebenso wichtig ist jedoch, wie viel wir uns bewegen. Auch dabei spielen Gene eine grosse Rolle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Der Grundumsatz, die Anzahl der Kalorien, die wir täglich nur durch die grundlegenden </a:t>
            </a:r>
            <a:br>
              <a:rPr lang="de-DE" sz="1600" dirty="0"/>
            </a:br>
            <a:r>
              <a:rPr lang="de-DE" sz="1600" dirty="0"/>
              <a:t>    Körperfunktionen verbrennen, unterscheidet sich von Mensch zu Mensch um bis zu 500 </a:t>
            </a:r>
            <a:br>
              <a:rPr lang="de-DE" sz="1600" dirty="0"/>
            </a:br>
            <a:r>
              <a:rPr lang="de-DE" sz="1600" dirty="0"/>
              <a:t>    Kilokalorien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Ob der Stoffwechsel viel oder wenig Energie verbraucht, liegt in der Familie und ist somit </a:t>
            </a:r>
            <a:br>
              <a:rPr lang="de-DE" sz="1600" dirty="0"/>
            </a:br>
            <a:r>
              <a:rPr lang="de-DE" sz="1600" dirty="0"/>
              <a:t>    genetisch bedingt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Eine weitere Eigenschaft, die bestimmt, wie schnell wir Kalorien verbrennen ist der </a:t>
            </a:r>
            <a:br>
              <a:rPr lang="de-DE" sz="1600" dirty="0"/>
            </a:br>
            <a:r>
              <a:rPr lang="de-DE" sz="1600" dirty="0"/>
              <a:t>    Bewegungsdrang </a:t>
            </a:r>
          </a:p>
          <a:p>
            <a:pPr marL="0" indent="0"/>
            <a:r>
              <a:rPr lang="de-DE" sz="1600" dirty="0"/>
              <a:t>  Manche Menschen wippen ständig mit den Füssen, klopfen mit den Fingern und sind </a:t>
            </a:r>
            <a:br>
              <a:rPr lang="de-DE" sz="1600" dirty="0"/>
            </a:br>
            <a:r>
              <a:rPr lang="de-DE" sz="1600" dirty="0"/>
              <a:t>    einfach zappeliger als andere</a:t>
            </a:r>
          </a:p>
          <a:p>
            <a:pPr marL="0" indent="0"/>
            <a:r>
              <a:rPr lang="de-DE" sz="1600" dirty="0"/>
              <a:t>  Auch diese Neigung ist Veranlagung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5417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Zappelphilipp und Zappelgen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Zappelphilipp reagiert sensibler auf Kalorien:</a:t>
            </a:r>
            <a:br>
              <a:rPr lang="de-DE" sz="1800" b="1" dirty="0"/>
            </a:br>
            <a:r>
              <a:rPr lang="de-DE" sz="1800" b="1" dirty="0"/>
              <a:t>Er bewegt sich unbewusst mehr, wenn er zu viel isst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Die Forscher haben ein Protein ausfindig gemacht, das bei Tieren den Bewegungsdrang </a:t>
            </a:r>
            <a:br>
              <a:rPr lang="de-DE" sz="1600" dirty="0"/>
            </a:br>
            <a:r>
              <a:rPr lang="de-DE" sz="1600" dirty="0"/>
              <a:t>     erhöht</a:t>
            </a:r>
          </a:p>
          <a:p>
            <a:pPr marL="0" indent="0"/>
            <a:r>
              <a:rPr lang="de-DE" sz="1600" dirty="0"/>
              <a:t>  Spritzt man dieses Protein einer Ratte, flitzt sie schon bald im Käfig herum. Setzt man den </a:t>
            </a:r>
            <a:br>
              <a:rPr lang="de-DE" sz="1600" dirty="0"/>
            </a:br>
            <a:r>
              <a:rPr lang="de-DE" sz="1600" dirty="0"/>
              <a:t>    Wirkstoff ab, wird sie wieder behäbig und faul</a:t>
            </a:r>
          </a:p>
          <a:p>
            <a:pPr marL="0" indent="0"/>
            <a:r>
              <a:rPr lang="de-DE" sz="1600" dirty="0"/>
              <a:t>  Es wurden bereits mehrere stoffwechselanregende Substanzen am Menschen getestet, </a:t>
            </a:r>
            <a:br>
              <a:rPr lang="de-DE" sz="1600" dirty="0"/>
            </a:br>
            <a:r>
              <a:rPr lang="de-DE" sz="1600" dirty="0"/>
              <a:t>    darunter auch Dinitrophenol und Schilddrüsenhormone. Leider können aber beide </a:t>
            </a:r>
            <a:br>
              <a:rPr lang="de-DE" sz="1600" dirty="0"/>
            </a:br>
            <a:r>
              <a:rPr lang="de-DE" sz="1600" dirty="0"/>
              <a:t>    Substanzen gravierende Nebenwirkungen haben und sind daher als Medikamente </a:t>
            </a:r>
            <a:br>
              <a:rPr lang="de-DE" sz="1600" dirty="0"/>
            </a:br>
            <a:r>
              <a:rPr lang="de-DE" sz="1600" dirty="0"/>
              <a:t>    ungeeignet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22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Grundumsatz und Gewichtszunahme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99792" y="6093296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2C1E5CF-7826-94CE-26BD-E8F7F730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43013"/>
            <a:ext cx="6408737" cy="50466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5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Grundumsatzsteigerung Sport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Sport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Erhöhung des Energieverbrauchs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Erhöhung des Arbeitsumsatzes durch körperliche Aktivität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Steigerung des Ruheumsatzes durch Erhöhung der Muskelmasse und „exercise“ Effekte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48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Energieverbrauch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Gesamtenergieverbrauch: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Frauen ca. 2200 kcal - Männer ca. 2600 kcal</a:t>
            </a:r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/>
              <a:t>  </a:t>
            </a:r>
            <a:r>
              <a:rPr lang="de-CH" sz="1600" b="1" dirty="0"/>
              <a:t>Komponenten des Gesamtenergieverbrauchs</a:t>
            </a:r>
            <a:br>
              <a:rPr lang="de-CH" sz="1600" b="1" dirty="0"/>
            </a:br>
            <a:r>
              <a:rPr lang="de-CH" sz="1600" b="1" dirty="0"/>
              <a:t>        </a:t>
            </a:r>
            <a:r>
              <a:rPr lang="de-CH" sz="1600" dirty="0"/>
              <a:t>Grundumsatz: 70%</a:t>
            </a:r>
            <a:br>
              <a:rPr lang="de-CH" sz="1600" dirty="0"/>
            </a:br>
            <a:r>
              <a:rPr lang="de-CH" sz="1600" dirty="0"/>
              <a:t>        Diätinduzierte Thermogenese (DIT)  = Nahrungsabhängiger Verbrauch: 10-15% </a:t>
            </a:r>
            <a:br>
              <a:rPr lang="de-CH" sz="1600" dirty="0"/>
            </a:br>
            <a:r>
              <a:rPr lang="de-CH" sz="1600" dirty="0"/>
              <a:t>        Aktivitätsinduzierte Thermogenese (AIT): 15%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964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Keine Frage nur des Willens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Früher dachten wir, Übergewicht sei die Folge von zu vielen Kalorien, sagt William A. Banks. Heute wissen wir, dass auch Hormone eine Rolle spielen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Das Hungergefühl, das solche Hormone auslösen, kann so stark sein, dass auch der </a:t>
            </a:r>
            <a:br>
              <a:rPr lang="de-DE" sz="1600" dirty="0"/>
            </a:br>
            <a:r>
              <a:rPr lang="de-DE" sz="1600" dirty="0"/>
              <a:t>    willensstärkste Mensch machtlos ist</a:t>
            </a:r>
          </a:p>
          <a:p>
            <a:pPr marL="0" indent="0"/>
            <a:r>
              <a:rPr lang="de-DE" sz="1600" dirty="0"/>
              <a:t>  Friedman, dessen Entdeckung von Leptin die Erforschung von Präparaten zum Fettabbau </a:t>
            </a:r>
            <a:br>
              <a:rPr lang="de-DE" sz="1600" dirty="0"/>
            </a:br>
            <a:r>
              <a:rPr lang="de-DE" sz="1600" dirty="0"/>
              <a:t>    entscheidend vorangetrieben hat, hält es für unfair, von stark fettleibigen Personen zu </a:t>
            </a:r>
            <a:br>
              <a:rPr lang="de-DE" sz="1600" dirty="0"/>
            </a:br>
            <a:r>
              <a:rPr lang="de-DE" sz="1600" dirty="0"/>
              <a:t>    verlangen, die genetisch bedingte Neigung zum Dickwerden nur mit dem Willen zu </a:t>
            </a:r>
            <a:br>
              <a:rPr lang="de-DE" sz="1600" dirty="0"/>
            </a:br>
            <a:r>
              <a:rPr lang="de-DE" sz="1600" dirty="0"/>
              <a:t>    besiegen</a:t>
            </a:r>
          </a:p>
          <a:p>
            <a:pPr marL="0" indent="0"/>
            <a:r>
              <a:rPr lang="de-DE" sz="1600" dirty="0"/>
              <a:t>  Jeder kann mit einer Diät einige Kilo abnehmen. Doch echte Fettsucht ist nicht durch </a:t>
            </a:r>
            <a:br>
              <a:rPr lang="de-DE" sz="1600" dirty="0"/>
            </a:br>
            <a:r>
              <a:rPr lang="de-DE" sz="1600" dirty="0"/>
              <a:t>    Willenskraft in den Griff zu kriegen. Sie ist ein medizinisches Problem.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674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Das Dickmacher-Virus AD-36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Schon vor 20 Jahren stellte man überrascht fest, dass gewisse Viren bei Vögeln und Säugetieren zur Bildung von Fettpolstern führen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Der mutmassliche Übeltäter ist das humane Adenovirus-36, kurz AD-36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Injektion von AD-36 bei Affen führte zu einer drastischen Gewichtszunahme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Untersuchung an 1000 Testpersonen:</a:t>
            </a:r>
            <a:br>
              <a:rPr lang="de-DE" sz="1600" dirty="0"/>
            </a:br>
            <a:r>
              <a:rPr lang="de-DE" sz="1600" dirty="0"/>
              <a:t>        Träger von AD-36-Antikörpern als Hinweis auf eine Infektion mit dem Virus waren </a:t>
            </a:r>
            <a:br>
              <a:rPr lang="de-DE" sz="1600" dirty="0"/>
            </a:br>
            <a:r>
              <a:rPr lang="de-DE" sz="1600" dirty="0"/>
              <a:t>        deutlich öfter übergewichtig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Doch wie kann ein Virus dick machen?</a:t>
            </a:r>
            <a:br>
              <a:rPr lang="de-DE" sz="1600" dirty="0"/>
            </a:br>
            <a:r>
              <a:rPr lang="de-DE" sz="1600" dirty="0"/>
              <a:t>     Fettzellen vermehren sich, wenn sie AD-36 ausgesetzt werden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0438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Dickmacher: Softdrinks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Süssgetränke führen zu einer starken Gewichtszunahme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Die Literflasche eines kohlensäurehaltigen, gezuckerten Getränks (gesüsste Softdrinks) </a:t>
            </a:r>
            <a:br>
              <a:rPr lang="de-CH" sz="1600" dirty="0"/>
            </a:br>
            <a:r>
              <a:rPr lang="de-CH" sz="1600" dirty="0"/>
              <a:t>    enthält ungefähr 60 Würfelzucker</a:t>
            </a:r>
          </a:p>
          <a:p>
            <a:pPr marL="0" indent="0"/>
            <a:r>
              <a:rPr lang="de-CH" sz="1600" dirty="0"/>
              <a:t>  Studienergebnisse zeigen, dass der tägliche Konsum von bereits 0.35 Liter zuckerhaltiger </a:t>
            </a:r>
            <a:br>
              <a:rPr lang="de-CH" sz="1600" dirty="0"/>
            </a:br>
            <a:r>
              <a:rPr lang="de-CH" sz="1600" dirty="0"/>
              <a:t>    Süssgetränken wie Cola, Sprite, Fanta, Sinalco, Fruchtsäfte, Ice Tea, Alco-Pops etc.) zu </a:t>
            </a:r>
            <a:br>
              <a:rPr lang="de-CH" sz="1600" dirty="0"/>
            </a:br>
            <a:r>
              <a:rPr lang="de-CH" sz="1600" dirty="0"/>
              <a:t>    einer starken Gewichtszunahme führt 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13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Ursachen der Adipositas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Wir leben mit dem  Stoffwechsel eines Steinzeitmenschen in einer Überflussgesellschaft!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In einigen Jahren werden mehr Menschen an Adipositas versterben, als an den Folgen von </a:t>
            </a:r>
            <a:br>
              <a:rPr lang="de-DE" sz="1600" dirty="0"/>
            </a:br>
            <a:r>
              <a:rPr lang="de-DE" sz="1600" dirty="0"/>
              <a:t>    Tumorerkrankungen und Nikotinkonsum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</a:t>
            </a:r>
            <a:r>
              <a:rPr lang="de-DE" sz="1600" b="1" dirty="0"/>
              <a:t>Gute Nachricht:</a:t>
            </a:r>
            <a:br>
              <a:rPr lang="de-DE" sz="1600" dirty="0"/>
            </a:br>
            <a:r>
              <a:rPr lang="de-DE" sz="1600" dirty="0"/>
              <a:t>        10% Gewichtsverlust   </a:t>
            </a:r>
            <a:r>
              <a:rPr lang="de-DE" sz="1600" dirty="0">
                <a:sym typeface="Wingdings" panose="05000000000000000000" pitchFamily="2" charset="2"/>
              </a:rPr>
              <a:t>  </a:t>
            </a:r>
            <a:r>
              <a:rPr lang="de-DE" sz="1600" dirty="0"/>
              <a:t>Blutdrucksenkung um 13%</a:t>
            </a:r>
            <a:br>
              <a:rPr lang="de-DE" sz="1600" dirty="0"/>
            </a:br>
            <a:r>
              <a:rPr lang="de-DE" sz="1600" dirty="0"/>
              <a:t>        10% Gewichtsverlust   </a:t>
            </a:r>
            <a:r>
              <a:rPr lang="de-DE" sz="1600" dirty="0">
                <a:sym typeface="Wingdings" panose="05000000000000000000" pitchFamily="2" charset="2"/>
              </a:rPr>
              <a:t>  </a:t>
            </a:r>
            <a:r>
              <a:rPr lang="de-DE" sz="1600" dirty="0"/>
              <a:t>Karzinomsenkung um 20%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Dickmacher: Softdrinks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Colagetränke gehören bei vielen Kindern zur «normalen» Ernährung. In den USA entwickeln schon Jugendliche immer öfter Typ-2 Diabetes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Colaautomaten in Schulen, Sportplätzen, Kinos etc. gehören zur Standardausrüstung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Der Konsum der Soft-Drinks ist in den USA in den letzten 20 Jahren um 300% angestiegen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Sie sind damit zu einem nicht wegzudenkenden Umsatzzweig der Getränkeindustrie </a:t>
            </a:r>
            <a:br>
              <a:rPr lang="de-DE" sz="1600" dirty="0"/>
            </a:br>
            <a:r>
              <a:rPr lang="de-DE" sz="1600" dirty="0"/>
              <a:t>    geworden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21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Der Jo-Jo Effekt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 Ein Enzym namens Lipoproteinlipase (kurz LPL) schleust Nahrungsfett in die Fettzellen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Übergewichtige sind überreich mit diesem Enzym ausgestattet, so dass mehr Fett </a:t>
            </a:r>
            <a:br>
              <a:rPr lang="de-DE" sz="1600" dirty="0"/>
            </a:br>
            <a:r>
              <a:rPr lang="de-DE" sz="1600" dirty="0"/>
              <a:t>    eingelagert wird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Das Enzym wird überaktiv bei Schlankheitskuren, besonders wenn auf Fett fast ganz </a:t>
            </a:r>
            <a:br>
              <a:rPr lang="de-DE" sz="1600" dirty="0"/>
            </a:br>
            <a:r>
              <a:rPr lang="de-DE" sz="1600" dirty="0"/>
              <a:t>    verzichtet wird: Der Übergewichtige holt dann aus jeder Kalorie noch mehr als sonst </a:t>
            </a:r>
            <a:br>
              <a:rPr lang="de-DE" sz="1600" dirty="0"/>
            </a:br>
            <a:r>
              <a:rPr lang="de-DE" sz="1600" dirty="0"/>
              <a:t>    heraus und verwertet sie bis zum letzten. In Notzeiten mag dies zwar eine sinnvolle </a:t>
            </a:r>
            <a:br>
              <a:rPr lang="de-DE" sz="1600" dirty="0"/>
            </a:br>
            <a:r>
              <a:rPr lang="de-DE" sz="1600" dirty="0"/>
              <a:t>    Stoffwechselfunktion sein, in Zeiten des Nahrungsüberschusses jedoch eher ein </a:t>
            </a:r>
            <a:br>
              <a:rPr lang="de-DE" sz="1600" dirty="0"/>
            </a:br>
            <a:r>
              <a:rPr lang="de-DE" sz="1600" dirty="0"/>
              <a:t>    Stoffwechseldefekt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Überaktivität des LPL-Enzyms ist mitverantwortlich für den Jo-Jo-Effekt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80012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Der Jo-Jo Effekt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Während der Jo-Jo-Effekt bei normalen Gewichtsreduktionsdiäten </a:t>
            </a:r>
            <a:br>
              <a:rPr lang="de-DE" sz="1800" b="1" dirty="0"/>
            </a:br>
            <a:r>
              <a:rPr lang="de-DE" sz="1800" b="1" dirty="0"/>
              <a:t>erfahrungsgemäss bei etwa 70% liegt, lässt er sich durch den zusätzlichen Einsatz von Diätunterstützern auf etwa 30 bis 40% reduzieren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Eine wichtige Rolle kommt den Stoffwechselaktivatoren zu</a:t>
            </a:r>
          </a:p>
          <a:p>
            <a:pPr marL="0" indent="0"/>
            <a:r>
              <a:rPr lang="de-CH" sz="1600" dirty="0"/>
              <a:t>  Sie optimieren bzw. beschleunigen den Fett-, Eiweiss- und Kohlenhydratstoffwechsel </a:t>
            </a:r>
            <a:br>
              <a:rPr lang="de-CH" sz="1600" dirty="0"/>
            </a:br>
            <a:r>
              <a:rPr lang="de-CH" sz="1600" dirty="0"/>
              <a:t>    sowie die Thermogenese auf natürliche Weise und unterstützen die </a:t>
            </a:r>
            <a:br>
              <a:rPr lang="de-CH" sz="1600" dirty="0"/>
            </a:br>
            <a:r>
              <a:rPr lang="de-CH" sz="1600" dirty="0"/>
              <a:t>    Körperfettverbrennung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Sehr effektive Stoffwechselaktivatoren sind z.B. HCA, Peptid FM, CLA, Chromium und </a:t>
            </a:r>
            <a:br>
              <a:rPr lang="de-CH" sz="1600" dirty="0"/>
            </a:br>
            <a:r>
              <a:rPr lang="de-CH" sz="1600" dirty="0"/>
              <a:t>    Picolinat, L-Carnitin, APL, Cholin, Inositol, Kelp und MCT-Öl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77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et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/>
              <a:t>Dr. med. et Dr. scient. med Jürg Eichhorn  </a:t>
            </a:r>
          </a:p>
          <a:p>
            <a:r>
              <a:rPr lang="de-CH" sz="1600" dirty="0"/>
              <a:t>Allgemeine Innere Medizin FMH</a:t>
            </a:r>
          </a:p>
          <a:p>
            <a:r>
              <a:rPr lang="de-CH" sz="1600" dirty="0"/>
              <a:t>Praxis für Allgemeine und Komplementärmedizin</a:t>
            </a:r>
          </a:p>
          <a:p>
            <a:r>
              <a:rPr lang="de-CH" sz="1600" dirty="0"/>
              <a:t>    </a:t>
            </a:r>
          </a:p>
          <a:p>
            <a:r>
              <a:rPr lang="de-CH" sz="1600" dirty="0"/>
              <a:t>"Im Lindenhof"</a:t>
            </a:r>
          </a:p>
          <a:p>
            <a:r>
              <a:rPr lang="de-CH" sz="1600" dirty="0"/>
              <a:t>Bahnhofstr. 23, CH-9100 Herisau</a:t>
            </a:r>
          </a:p>
          <a:p>
            <a:r>
              <a:rPr lang="de-CH" sz="1600" dirty="0"/>
              <a:t>drje49@gmail.com</a:t>
            </a:r>
          </a:p>
          <a:p>
            <a:r>
              <a:rPr lang="de-CH" sz="1600" dirty="0"/>
              <a:t>www.ever.ch</a:t>
            </a:r>
          </a:p>
          <a:p>
            <a:endParaRPr lang="de-CH" sz="1600" dirty="0"/>
          </a:p>
          <a:p>
            <a:r>
              <a:rPr lang="de-CH" sz="1600" dirty="0"/>
              <a:t>Traditionelle Chinesische Medizin ASA</a:t>
            </a:r>
          </a:p>
          <a:p>
            <a:r>
              <a:rPr lang="de-CH" sz="1600" dirty="0"/>
              <a:t>Sportmedizin SGSM</a:t>
            </a:r>
          </a:p>
          <a:p>
            <a:r>
              <a:rPr lang="de-CH" sz="1600" dirty="0"/>
              <a:t>Traditionelle Chinesische Medizin ASA</a:t>
            </a:r>
          </a:p>
          <a:p>
            <a:r>
              <a:rPr lang="de-CH" sz="1600" dirty="0"/>
              <a:t>Sportmedizin SGSM</a:t>
            </a:r>
          </a:p>
          <a:p>
            <a:r>
              <a:rPr lang="de-CH" sz="1600" dirty="0"/>
              <a:t>Neuraltherapie SANTH &amp; SRN</a:t>
            </a:r>
          </a:p>
          <a:p>
            <a:r>
              <a:rPr lang="de-CH" sz="1600" dirty="0"/>
              <a:t>Manuelle Medizin SAMM</a:t>
            </a:r>
          </a:p>
          <a:p>
            <a:r>
              <a:rPr lang="de-CH" sz="1600" dirty="0"/>
              <a:t>Ernährungsheilkunde SSAAMP</a:t>
            </a:r>
          </a:p>
          <a:p>
            <a:r>
              <a:rPr lang="de-CH" sz="1600" dirty="0"/>
              <a:t>Orthomolekularmedizin SSAAMP</a:t>
            </a:r>
          </a:p>
          <a:p>
            <a:r>
              <a:rPr lang="de-CH" sz="1600" dirty="0"/>
              <a:t>FXM. Mayr-Arzt (Diplom)</a:t>
            </a:r>
          </a:p>
          <a:p>
            <a:r>
              <a:rPr lang="de-CH" sz="1600" dirty="0"/>
              <a:t>applied kinesiology ICAK-D &amp; ICAK-A</a:t>
            </a:r>
          </a:p>
          <a:p>
            <a:r>
              <a:rPr lang="de-CH" sz="1600" dirty="0"/>
              <a:t>CAS-Genomisch-klinische Medizin</a:t>
            </a:r>
          </a:p>
          <a:p>
            <a:r>
              <a:rPr lang="de-CH" sz="1600" dirty="0"/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Entwicklung der Hominiden</a:t>
            </a:r>
          </a:p>
        </p:txBody>
      </p:sp>
      <p:pic>
        <p:nvPicPr>
          <p:cNvPr id="3" name="Picture 4" descr="Entwicklung Hominiden">
            <a:extLst>
              <a:ext uri="{FF2B5EF4-FFF2-40B4-BE49-F238E27FC236}">
                <a16:creationId xmlns:a16="http://schemas.microsoft.com/office/drawing/2014/main" id="{1E722F87-BD72-41E0-FA14-BE21AFEA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43013"/>
            <a:ext cx="7534275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7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1000 Generationen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1000 Generationen Evolution wären erforderlich, um uns an die moderne Ernährungs- und Lebensweise anzupassen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120 000 Generationen als Jäger und Sammler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500 Generationen Ackerbau/Domestizierung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10 Generationen nach industrieller Revolution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1 Generation in der Computerwelt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2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Überbleibsel der Evolution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559BA203-B6E6-60D4-0E7F-E1ED66B7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19700" cy="508476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2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Energiespeicherung in Evolution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A88834B0-68E0-4DE8-D3F0-61CE961F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44600"/>
            <a:ext cx="783272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8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Die zentrale Rolle des Depotfetts</a:t>
            </a:r>
            <a:endParaRPr lang="de-CH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56895E9-1012-6E2F-FBE4-7090475C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254125"/>
            <a:ext cx="678973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1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Aufnahme – Verbrauch - Dichte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B672A5C-E39D-3F4F-AC52-DF1C47C0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268413"/>
            <a:ext cx="80867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7794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1900</Words>
  <Application>Microsoft Office PowerPoint</Application>
  <PresentationFormat>Bildschirmpräsentation (4:3)</PresentationFormat>
  <Paragraphs>221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Frutiger 45 Light</vt:lpstr>
      <vt:lpstr>Frutiger 55 Roman</vt:lpstr>
      <vt:lpstr>Times New Roman</vt:lpstr>
      <vt:lpstr>Benutzerdefiniertes Design</vt:lpstr>
      <vt:lpstr>1_Benutzerdefiniertes Design</vt:lpstr>
      <vt:lpstr>Die Ökonomiegene - Thrifty Genes</vt:lpstr>
      <vt:lpstr>Ursachen der Adipositas</vt:lpstr>
      <vt:lpstr>Ursachen der Adipositas</vt:lpstr>
      <vt:lpstr>Entwicklung der Hominiden</vt:lpstr>
      <vt:lpstr>1000 Generationen</vt:lpstr>
      <vt:lpstr>Überbleibsel der Evolution</vt:lpstr>
      <vt:lpstr>Energiespeicherung in Evolution</vt:lpstr>
      <vt:lpstr>Die zentrale Rolle des Depotfetts</vt:lpstr>
      <vt:lpstr>Aufnahme – Verbrauch - Dichte</vt:lpstr>
      <vt:lpstr>Energiebilanz</vt:lpstr>
      <vt:lpstr>NEAT und Adipositas</vt:lpstr>
      <vt:lpstr>Stillzeit und Adipositas</vt:lpstr>
      <vt:lpstr>Neuroendokrine Substanzen</vt:lpstr>
      <vt:lpstr>Leptin – NPY – MC4R</vt:lpstr>
      <vt:lpstr>Leptindefizienz</vt:lpstr>
      <vt:lpstr>Auf Knopfdruck Hunger</vt:lpstr>
      <vt:lpstr>Leptindefizienz</vt:lpstr>
      <vt:lpstr>Leptindefizienz</vt:lpstr>
      <vt:lpstr>Thrifty Genes</vt:lpstr>
      <vt:lpstr>Leptin – Die Wunderpille?</vt:lpstr>
      <vt:lpstr>Die Leptinresistenz-Hypothese</vt:lpstr>
      <vt:lpstr>Zappelphilipp und Zappelgen</vt:lpstr>
      <vt:lpstr>Zappelphilipp und Zappelgen</vt:lpstr>
      <vt:lpstr>Grundumsatz und Gewichtszunahme</vt:lpstr>
      <vt:lpstr>Grundumsatzsteigerung Sport</vt:lpstr>
      <vt:lpstr>Energieverbrauch</vt:lpstr>
      <vt:lpstr>Keine Frage nur des Willens</vt:lpstr>
      <vt:lpstr>Das Dickmacher-Virus AD-36</vt:lpstr>
      <vt:lpstr>Die Dickmacher: Softdrinks</vt:lpstr>
      <vt:lpstr>Die Dickmacher: Softdrinks</vt:lpstr>
      <vt:lpstr>Der Jo-Jo Effekt</vt:lpstr>
      <vt:lpstr>Der Jo-Jo Effekt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337</cp:revision>
  <cp:lastPrinted>2023-04-07T09:04:40Z</cp:lastPrinted>
  <dcterms:created xsi:type="dcterms:W3CDTF">2005-10-13T09:21:53Z</dcterms:created>
  <dcterms:modified xsi:type="dcterms:W3CDTF">2023-04-13T14:30:00Z</dcterms:modified>
</cp:coreProperties>
</file>