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77"/>
  </p:notesMasterIdLst>
  <p:handoutMasterIdLst>
    <p:handoutMasterId r:id="rId78"/>
  </p:handoutMasterIdLst>
  <p:sldIdLst>
    <p:sldId id="256" r:id="rId3"/>
    <p:sldId id="310" r:id="rId4"/>
    <p:sldId id="312" r:id="rId5"/>
    <p:sldId id="314" r:id="rId6"/>
    <p:sldId id="316" r:id="rId7"/>
    <p:sldId id="317" r:id="rId8"/>
    <p:sldId id="309" r:id="rId9"/>
    <p:sldId id="319" r:id="rId10"/>
    <p:sldId id="321" r:id="rId11"/>
    <p:sldId id="322" r:id="rId12"/>
    <p:sldId id="323" r:id="rId13"/>
    <p:sldId id="324" r:id="rId14"/>
    <p:sldId id="331" r:id="rId15"/>
    <p:sldId id="332" r:id="rId16"/>
    <p:sldId id="333" r:id="rId17"/>
    <p:sldId id="334" r:id="rId18"/>
    <p:sldId id="326" r:id="rId19"/>
    <p:sldId id="327" r:id="rId20"/>
    <p:sldId id="328" r:id="rId21"/>
    <p:sldId id="329" r:id="rId22"/>
    <p:sldId id="337" r:id="rId23"/>
    <p:sldId id="338" r:id="rId24"/>
    <p:sldId id="368" r:id="rId25"/>
    <p:sldId id="339" r:id="rId26"/>
    <p:sldId id="340" r:id="rId27"/>
    <p:sldId id="371" r:id="rId28"/>
    <p:sldId id="341" r:id="rId29"/>
    <p:sldId id="342" r:id="rId30"/>
    <p:sldId id="343" r:id="rId31"/>
    <p:sldId id="344" r:id="rId32"/>
    <p:sldId id="718" r:id="rId33"/>
    <p:sldId id="719" r:id="rId34"/>
    <p:sldId id="345" r:id="rId35"/>
    <p:sldId id="373" r:id="rId36"/>
    <p:sldId id="385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46" r:id="rId48"/>
    <p:sldId id="390" r:id="rId49"/>
    <p:sldId id="347" r:id="rId50"/>
    <p:sldId id="348" r:id="rId51"/>
    <p:sldId id="349" r:id="rId52"/>
    <p:sldId id="394" r:id="rId53"/>
    <p:sldId id="350" r:id="rId54"/>
    <p:sldId id="351" r:id="rId55"/>
    <p:sldId id="352" r:id="rId56"/>
    <p:sldId id="353" r:id="rId57"/>
    <p:sldId id="354" r:id="rId58"/>
    <p:sldId id="395" r:id="rId59"/>
    <p:sldId id="396" r:id="rId60"/>
    <p:sldId id="397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720" r:id="rId70"/>
    <p:sldId id="364" r:id="rId71"/>
    <p:sldId id="365" r:id="rId72"/>
    <p:sldId id="398" r:id="rId73"/>
    <p:sldId id="366" r:id="rId74"/>
    <p:sldId id="260" r:id="rId75"/>
    <p:sldId id="717" r:id="rId76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3300"/>
    <a:srgbClr val="4D4D4D"/>
    <a:srgbClr val="3333FF"/>
    <a:srgbClr val="3366CC"/>
    <a:srgbClr val="33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47" autoAdjust="0"/>
  </p:normalViewPr>
  <p:slideViewPr>
    <p:cSldViewPr showGuides="1">
      <p:cViewPr varScale="1">
        <p:scale>
          <a:sx n="100" d="100"/>
          <a:sy n="100" d="100"/>
        </p:scale>
        <p:origin x="18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Kopfzeilenplatzhalter 2355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t" anchorCtr="0" compatLnSpc="1">
            <a:prstTxWarp prst="textNoShape">
              <a:avLst/>
            </a:prstTxWarp>
          </a:bodyPr>
          <a:lstStyle>
            <a:lvl1pPr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5" name="Datumsplatzhalter 2355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291" y="0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t" anchorCtr="0" compatLnSpc="1">
            <a:prstTxWarp prst="textNoShape">
              <a:avLst/>
            </a:prstTxWarp>
          </a:bodyPr>
          <a:lstStyle>
            <a:lvl1pPr algn="r"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6" name="Fußzeilenplatzhalter 2355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755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b" anchorCtr="0" compatLnSpc="1">
            <a:prstTxWarp prst="textNoShape">
              <a:avLst/>
            </a:prstTxWarp>
          </a:bodyPr>
          <a:lstStyle>
            <a:lvl1pPr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6325" name="Foliennummernplatzhalter 56324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291" y="9720755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b" anchorCtr="0" compatLnSpc="1">
            <a:prstTxWarp prst="textNoShape">
              <a:avLst/>
            </a:prstTxWarp>
          </a:bodyPr>
          <a:lstStyle>
            <a:lvl1pPr algn="r"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070E81E-FF33-40A1-9A06-00782FB80141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313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Kopfzeilenplatzhalter 1331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t" anchorCtr="0" compatLnSpc="1">
            <a:prstTxWarp prst="textNoShape">
              <a:avLst/>
            </a:prstTxWarp>
          </a:bodyPr>
          <a:lstStyle>
            <a:lvl1pPr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3315" name="Datumsplatzhalter 13314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291" y="0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t" anchorCtr="0" compatLnSpc="1">
            <a:prstTxWarp prst="textNoShape">
              <a:avLst/>
            </a:prstTxWarp>
          </a:bodyPr>
          <a:lstStyle>
            <a:lvl1pPr algn="r"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9220" name="Rechteck 1331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6763"/>
            <a:ext cx="5121275" cy="38401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Notizenplatzhalter 1024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62" y="4862016"/>
            <a:ext cx="5679778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  <a:endParaRPr lang="de-DE" noProof="0"/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3318" name="Fußzeilenplatzhalter 13317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755"/>
            <a:ext cx="3077321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b" anchorCtr="0" compatLnSpc="1">
            <a:prstTxWarp prst="textNoShape">
              <a:avLst/>
            </a:prstTxWarp>
          </a:bodyPr>
          <a:lstStyle>
            <a:lvl1pPr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0247" name="Foliennummernplatzhalter 1024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291" y="9720755"/>
            <a:ext cx="3077320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495" tIns="48249" rIns="96495" bIns="48249" numCol="1" anchor="b" anchorCtr="0" compatLnSpc="1">
            <a:prstTxWarp prst="textNoShape">
              <a:avLst/>
            </a:prstTxWarp>
          </a:bodyPr>
          <a:lstStyle>
            <a:lvl1pPr algn="r" defTabSz="964776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40E48070-F3B9-4FD7-AB8E-B58084AA13F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382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024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02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26C36D-B5DE-4E22-AB95-000379DFD8B7}" type="slidenum">
              <a:rPr lang="de-CH" smtClean="0"/>
              <a:pPr eaLnBrk="1" hangingPunct="1"/>
              <a:t>1</a:t>
            </a:fld>
            <a:endParaRPr lang="de-C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0396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3882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73561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6521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9702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67919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304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51214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9658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378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</a:t>
            </a:fld>
            <a:endParaRPr lang="de-CH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4593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0303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4218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5123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8903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05546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00017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762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492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5911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15579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3622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7633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96979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34397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35853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8032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5765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9217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762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363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9012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5724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9175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492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83864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7304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72601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14460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85923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02281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1158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52505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11111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024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02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26C36D-B5DE-4E22-AB95-000379DFD8B7}" type="slidenum">
              <a:rPr lang="de-CH" smtClean="0"/>
              <a:pPr eaLnBrk="1" hangingPunct="1"/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63714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50868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4845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7565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12393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5460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58487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9931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647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38449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41570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74270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05449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42450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13295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884055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1668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50871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12040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979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15360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1267" name="Rechteck 1536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latin typeface="Calibri" pitchFamily="34" charset="0"/>
            </a:endParaRPr>
          </a:p>
        </p:txBody>
      </p:sp>
      <p:sp>
        <p:nvSpPr>
          <p:cNvPr id="112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7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3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6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1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B64717-6228-4829-A008-AE550F266626}" type="slidenum">
              <a:rPr lang="de-CH" smtClean="0"/>
              <a:pPr eaLnBrk="1" hangingPunct="1"/>
              <a:t>7</a:t>
            </a:fld>
            <a:endParaRPr lang="de-CH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942695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29234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57339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252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3315" name="Rechteck 2252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33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8295B5-F514-4A39-A913-0EFF4F018A50}" type="slidenum">
              <a:rPr lang="de-CH" smtClean="0"/>
              <a:pPr eaLnBrk="1" hangingPunct="1"/>
              <a:t>73</a:t>
            </a:fld>
            <a:endParaRPr lang="de-CH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2203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3896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329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drje49@gmail.com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htec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el 6145"/>
          <p:cNvSpPr>
            <a:spLocks noGrp="1" noChangeArrowheads="1"/>
          </p:cNvSpPr>
          <p:nvPr>
            <p:ph type="ctrTitle"/>
          </p:nvPr>
        </p:nvSpPr>
        <p:spPr>
          <a:xfrm>
            <a:off x="1042988" y="1628775"/>
            <a:ext cx="7812087" cy="1470025"/>
          </a:xfr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Titelmasterformat durch Klicken bearbeiten</a:t>
            </a:r>
            <a:endParaRPr lang="de-DE" dirty="0"/>
          </a:p>
        </p:txBody>
      </p:sp>
      <p:sp>
        <p:nvSpPr>
          <p:cNvPr id="6147" name="Untertitel 6146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189288"/>
            <a:ext cx="7850187" cy="175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Formatvorlage des Untertitelmasters durch Klicken bearbeiten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3777F4-FDFE-4672-87A9-D0B54A58BA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584" y="6613949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  <p:extLst>
      <p:ext uri="{BB962C8B-B14F-4D97-AF65-F5344CB8AC3E}">
        <p14:creationId xmlns:p14="http://schemas.microsoft.com/office/powerpoint/2010/main" val="28224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306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rje49@gmail.com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theme" Target="../theme/theme2.xml"/><Relationship Id="rId4" Type="http://schemas.openxmlformats.org/officeDocument/2006/relationships/hyperlink" Target="mailto:drje49@gmail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Rechteck 10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026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-52388"/>
            <a:ext cx="6769100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Titel</a:t>
            </a:r>
          </a:p>
        </p:txBody>
      </p:sp>
      <p:sp>
        <p:nvSpPr>
          <p:cNvPr id="1028" name="Textplatzhalter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08050"/>
            <a:ext cx="78597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30" name="Textfeld 1029"/>
          <p:cNvSpPr txBox="1">
            <a:spLocks noChangeArrowheads="1"/>
          </p:cNvSpPr>
          <p:nvPr/>
        </p:nvSpPr>
        <p:spPr bwMode="auto">
          <a:xfrm>
            <a:off x="8280400" y="6629400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CH" sz="1200" b="1" dirty="0">
                <a:latin typeface="Calibri" panose="020F0502020204030204" pitchFamily="34" charset="0"/>
                <a:cs typeface="Calibri" panose="020F0502020204030204" pitchFamily="34" charset="0"/>
              </a:rPr>
              <a:t>Folie</a:t>
            </a:r>
            <a:r>
              <a:rPr lang="de-CH" sz="800" b="1" dirty="0"/>
              <a:t> </a:t>
            </a:r>
            <a:fld id="{F1F29FF0-4833-4731-910D-BB0EEB60E82D}" type="slidenum">
              <a:rPr lang="de-CH" sz="1200" b="1" smtClean="0">
                <a:latin typeface="Calibri" panose="020F0502020204030204" pitchFamily="34" charset="0"/>
                <a:cs typeface="Calibri" panose="020F0502020204030204" pitchFamily="34" charset="0"/>
              </a:rPr>
              <a:pPr eaLnBrk="1" hangingPunct="1">
                <a:defRPr/>
              </a:pPr>
              <a:t>‹Nr.›</a:t>
            </a:fld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1" name="Picture 7" descr="Sevisana AG JPEG (mittelgross)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A233A4-5C63-450F-A6FE-0C1154E9C3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088" y="6596469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5pPr>
      <a:lvl6pPr marL="4572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20000"/>
        </a:spcAft>
        <a:buClr>
          <a:srgbClr val="6699CC"/>
        </a:buClr>
        <a:buFont typeface="Times New Roman" pitchFamily="18" charset="0"/>
        <a:buChar char="»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Rechteck 20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platzhalter 2050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628775"/>
            <a:ext cx="7786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Übertitel</a:t>
            </a:r>
          </a:p>
        </p:txBody>
      </p:sp>
      <p:pic>
        <p:nvPicPr>
          <p:cNvPr id="2052" name="Picture 4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C8072B-A032-413D-A228-4D009116F1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584" y="6598464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5pPr>
      <a:lvl6pPr marL="4572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.ch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dirty="0"/>
              <a:t>Übergewicht beginnt im Hirn und Krankheit im Mund</a:t>
            </a:r>
            <a:endParaRPr lang="de-DE" dirty="0"/>
          </a:p>
        </p:txBody>
      </p:sp>
      <p:sp>
        <p:nvSpPr>
          <p:cNvPr id="4099" name="Form 2050"/>
          <p:cNvSpPr>
            <a:spLocks noGrp="1" noChangeArrowheads="1"/>
          </p:cNvSpPr>
          <p:nvPr>
            <p:ph type="subTitle" idx="1"/>
          </p:nvPr>
        </p:nvSpPr>
        <p:spPr>
          <a:xfrm>
            <a:off x="1074630" y="4077072"/>
            <a:ext cx="4537124" cy="203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CH" altLang="de-DE" sz="2000" dirty="0"/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dirty="0"/>
          </a:p>
          <a:p>
            <a:pPr>
              <a:lnSpc>
                <a:spcPct val="90000"/>
              </a:lnSpc>
            </a:pPr>
            <a:r>
              <a:rPr lang="de-CH" altLang="de-DE" sz="2000" dirty="0"/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dirty="0"/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dirty="0"/>
              <a:t>www.ever.ch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A113D68-395A-7BB1-EDFE-B46B0F764741}"/>
              </a:ext>
            </a:extLst>
          </p:cNvPr>
          <p:cNvSpPr txBox="1"/>
          <p:nvPr/>
        </p:nvSpPr>
        <p:spPr>
          <a:xfrm flipH="1">
            <a:off x="1089327" y="669206"/>
            <a:ext cx="1250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Version: 13. April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Der Glykämieindex (Glyx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Dieser zeigt den Grad der Erhöhung des Blutzuckers nach dem Genuss eines    </a:t>
            </a:r>
            <a:br>
              <a:rPr lang="de-DE" sz="1600" dirty="0"/>
            </a:br>
            <a:r>
              <a:rPr lang="de-DE" sz="1600" dirty="0"/>
              <a:t>     Kohlenhydrats auf</a:t>
            </a:r>
          </a:p>
          <a:p>
            <a:pPr marL="0" indent="0"/>
            <a:r>
              <a:rPr lang="de-DE" sz="1600" dirty="0"/>
              <a:t>  Langsam resorbierbare Kohlenhydrate erhöhen den Blutzucker kaum</a:t>
            </a:r>
            <a:br>
              <a:rPr lang="de-DE" sz="1600" dirty="0"/>
            </a:br>
            <a:r>
              <a:rPr lang="de-DE" sz="1600" dirty="0"/>
              <a:t>    Schnell resorbierbare Kohlenhydrate erhöhen den Blutzucker stark</a:t>
            </a:r>
          </a:p>
          <a:p>
            <a:pPr marL="0" indent="0"/>
            <a:r>
              <a:rPr lang="de-DE" sz="1600" dirty="0"/>
              <a:t>  Zur Ermittlung des Glyx wird der Blutzuckeranstieg nach 50g Glukose gemessen und </a:t>
            </a:r>
            <a:br>
              <a:rPr lang="de-DE" sz="1600" dirty="0"/>
            </a:br>
            <a:r>
              <a:rPr lang="de-DE" sz="1600" dirty="0"/>
              <a:t>    willkürlich als Mass 100 festgelegt. Damit lässt sich der Grad des Blutzuckeranstiegs nach </a:t>
            </a:r>
            <a:br>
              <a:rPr lang="de-DE" sz="1600" dirty="0"/>
            </a:br>
            <a:r>
              <a:rPr lang="de-DE" sz="1600" dirty="0"/>
              <a:t>    Einnahme anderer Nahrungsmittel mit ebenfalls 50g Kohlenhydrat-Gehalt prozentual </a:t>
            </a:r>
            <a:br>
              <a:rPr lang="de-DE" sz="1600" dirty="0"/>
            </a:br>
            <a:r>
              <a:rPr lang="de-DE" sz="1600" dirty="0"/>
              <a:t>    vergleichen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Nahrungsmittel mit hohem Glyx:     </a:t>
            </a:r>
            <a:r>
              <a:rPr lang="de-DE" sz="1600" dirty="0"/>
              <a:t>Rasche Energiebereitstellung (Sport)                                                                                </a:t>
            </a:r>
            <a:br>
              <a:rPr lang="de-DE" sz="1600" dirty="0"/>
            </a:br>
            <a:r>
              <a:rPr lang="de-DE" sz="1600" dirty="0"/>
              <a:t>                                                                     Überschüsse: Umwandlung in Fett!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Nahrungsmittel mit tiefem Glyx:	      </a:t>
            </a:r>
            <a:r>
              <a:rPr lang="de-DE" sz="1600" dirty="0"/>
              <a:t>Langsame Energiebereitstellung</a:t>
            </a:r>
            <a:br>
              <a:rPr lang="de-DE" sz="1600" dirty="0"/>
            </a:br>
            <a:r>
              <a:rPr lang="de-DE" sz="1600" dirty="0"/>
              <a:t>                                                                     Fördern die Fettverbrennung!</a:t>
            </a:r>
          </a:p>
          <a:p>
            <a:pPr marL="0" indent="0"/>
            <a:endParaRPr lang="de-DE" sz="1600" dirty="0"/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9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Der Glykämieindex (Glyx)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DBE623-18A2-19A8-E7F9-344AA594D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79" y="1916832"/>
            <a:ext cx="7571680" cy="36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459546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Die Glykämische Last (GL)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Hohe „Glykämische Last = Gesundheitsrisiko</a:t>
            </a:r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Für den Stoffwechsel entscheidend ist die „Glykämische Last“</a:t>
            </a:r>
            <a:endParaRPr lang="de-CH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5F6BD0-F8EE-101D-E530-3E849C60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85" y="3463678"/>
            <a:ext cx="6487430" cy="148610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A4CFC0E-E965-913E-1E60-2B50A3AF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KH = Kohlenhydrate</a:t>
            </a:r>
          </a:p>
        </p:txBody>
      </p:sp>
    </p:spTree>
    <p:extLst>
      <p:ext uri="{BB962C8B-B14F-4D97-AF65-F5344CB8AC3E}">
        <p14:creationId xmlns:p14="http://schemas.microsoft.com/office/powerpoint/2010/main" val="168178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459546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Die Glykämische Last (GL)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Bei der GLYX Diät, der STRUNZ Diät, bei SOUTH BEACH und MONTIGNAC</a:t>
            </a:r>
            <a:br>
              <a:rPr lang="de-CH" sz="1600" dirty="0"/>
            </a:br>
            <a:r>
              <a:rPr lang="de-CH" sz="1600" dirty="0"/>
              <a:t>    wird vor Kürbis (GI=75), Ananas (GI=59) und Melone (GI=72) als „Dickmacher“ gewarnt,</a:t>
            </a:r>
            <a:br>
              <a:rPr lang="de-CH" sz="1600" dirty="0"/>
            </a:br>
            <a:r>
              <a:rPr lang="de-CH" sz="1600" dirty="0"/>
              <a:t>    dagegen Vollkornbrot  (GI=58)  als „Fatburner“ empfohlen!!!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7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459546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Die Glykämische Last (GL)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Beispiele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A4CFC0E-E965-913E-1E60-2B50A3AF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KH = Kohlenhydrate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E9AC3D-44BF-263C-7A0F-142440C3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91" y="2276872"/>
            <a:ext cx="6659768" cy="35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459546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Die Glykämische Last (GL)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Beispiele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A4CFC0E-E965-913E-1E60-2B50A3AF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KH = Kohlenhydrate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65FC32-C850-B7CF-D2E0-3FC5B85F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229522"/>
            <a:ext cx="6513248" cy="36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3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459546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Die Glykämische Last (GL)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Salzkartoffeln, die  wohl einen viel höheren Glyx Wert haben als Vollkornbrot, weisen aber  </a:t>
            </a:r>
            <a:br>
              <a:rPr lang="de-DE" sz="1600" dirty="0"/>
            </a:br>
            <a:r>
              <a:rPr lang="de-DE" sz="1600" dirty="0"/>
              <a:t>    in der Tat einen tieferen GL Wert auf als Vollkornbrot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i="1" dirty="0"/>
              <a:t>Folgerung: Kürbis und Kartoffeln machen weniger dick als Vollkornbrot!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A4CFC0E-E965-913E-1E60-2B50A3AF7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07E920-2ED2-FA5D-7515-4D3B541E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748404"/>
            <a:ext cx="6624736" cy="37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Fette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Wieviel Fett braucht der Mensch?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Empfohlene tägliche Fettzufuhr: ca. 1.0 - 1.2 g/kg KG (Maximum 72g)</a:t>
            </a:r>
            <a:br>
              <a:rPr lang="de-CH" sz="1600" dirty="0"/>
            </a:br>
            <a:br>
              <a:rPr lang="de-CH" sz="1600" dirty="0"/>
            </a:br>
            <a:r>
              <a:rPr lang="de-CH" sz="1600" dirty="0"/>
              <a:t>         	davon		  1/3 mehrfach ungesättigte Fettsäuren</a:t>
            </a:r>
            <a:br>
              <a:rPr lang="de-CH" sz="1600" dirty="0"/>
            </a:br>
            <a:r>
              <a:rPr lang="de-CH" sz="1600" dirty="0"/>
              <a:t>         		             1/3 einfach ungesättigte Fettsäuren</a:t>
            </a:r>
            <a:br>
              <a:rPr lang="de-CH" sz="1600" dirty="0"/>
            </a:br>
            <a:r>
              <a:rPr lang="de-CH" sz="1600" dirty="0"/>
              <a:t>                      					1/3 gesättigte Fettsäuren 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  Die durchschnittliche Fettzufuhr liegt bei uns jedoch bei ca. 130 g/Tag „versteckte Fette“</a:t>
            </a:r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Beispiel: Mensch 75 kg Körpergewicht: Reine Fettzufuhr = 75 g = 675 kcal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Im Rahmen der Stoffwechselregulation bei Übergewicht ist der Fettanteil aber stark zu </a:t>
            </a:r>
            <a:br>
              <a:rPr lang="de-DE" sz="1600" dirty="0"/>
            </a:br>
            <a:r>
              <a:rPr lang="de-DE" sz="1600" dirty="0"/>
              <a:t>    reduzieren, insbesondere, was die gesättigten Fette betrifft:</a:t>
            </a:r>
            <a:br>
              <a:rPr lang="de-DE" sz="1600" dirty="0"/>
            </a:br>
            <a:r>
              <a:rPr lang="de-DE" sz="1600" dirty="0"/>
              <a:t>    Maximal 30 g/Tag, vorzugsweise als Rapsöl oder Olivenöl</a:t>
            </a:r>
          </a:p>
          <a:p>
            <a:pPr marL="0" indent="0"/>
            <a:endParaRPr lang="de-DE" sz="1600" dirty="0"/>
          </a:p>
          <a:p>
            <a:pPr marL="0" indent="0"/>
            <a:endParaRPr lang="de-CH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4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Fette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Rapsöl - Olivenöl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Olivenöl:	Einfacher in der Zusammensetzung </a:t>
            </a:r>
            <a:br>
              <a:rPr lang="de-DE" sz="1600" dirty="0"/>
            </a:br>
            <a:r>
              <a:rPr lang="de-DE" sz="1600" dirty="0"/>
              <a:t>    Geeignet zum Dünsten und leichtem Anbraten</a:t>
            </a:r>
            <a:br>
              <a:rPr lang="de-DE" sz="1600" dirty="0"/>
            </a:br>
            <a:r>
              <a:rPr lang="de-DE" sz="1600" dirty="0"/>
              <a:t>    		Erfrischend, leicht kühlend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Rapsöl:		Ausgewogener in der Zusammensetzung</a:t>
            </a:r>
            <a:br>
              <a:rPr lang="de-DE" sz="1600" dirty="0"/>
            </a:br>
            <a:r>
              <a:rPr lang="de-DE" sz="1600" dirty="0"/>
              <a:t>    		Nicht erhitzbar. Verwendung ausschliesslich als Salatöl</a:t>
            </a:r>
            <a:br>
              <a:rPr lang="de-DE" sz="1600" dirty="0"/>
            </a:br>
            <a:r>
              <a:rPr lang="de-DE" sz="1600" dirty="0"/>
              <a:t>    		Von wärmender Natur</a:t>
            </a:r>
            <a:br>
              <a:rPr lang="de-DE" sz="1600" dirty="0"/>
            </a:br>
            <a:r>
              <a:rPr lang="de-DE" sz="1600" dirty="0"/>
              <a:t>    Enthält Vitamin E gamma: Entzündungshemmung + Krebshemmung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63688" y="5990233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599576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Mahlzeitenrhythmus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Wer auf das Frühstück verzichtet, lebt mit einem 4 bis 5-mal grösserem Risiko, </a:t>
            </a:r>
            <a:br>
              <a:rPr lang="de-DE" sz="1800" b="1" dirty="0"/>
            </a:br>
            <a:r>
              <a:rPr lang="de-DE" sz="1800" b="1" dirty="0"/>
              <a:t>dick zu werden (Studie mit 500 Erwachsenen in Massachusetts/USA</a:t>
            </a:r>
            <a:r>
              <a:rPr lang="en-US" sz="1800" b="1" dirty="0"/>
              <a:t>/Harvard Men's Health Watch)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Dabei hat sich auch gezeigt, dass es für die schlanke Linie besser ist, mehrmals am Tag </a:t>
            </a:r>
            <a:br>
              <a:rPr lang="de-DE" sz="1600" dirty="0"/>
            </a:br>
            <a:r>
              <a:rPr lang="de-DE" sz="1600" dirty="0"/>
              <a:t>    etwas Kleines zu essen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Wer dagegen stundenlang fastet, einen Riesenhunger aufbaut und dann umso mehr isst, </a:t>
            </a:r>
            <a:br>
              <a:rPr lang="de-DE" sz="1600" dirty="0"/>
            </a:br>
            <a:r>
              <a:rPr lang="de-DE" sz="1600" dirty="0"/>
              <a:t>     wird eher dick 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Das kommt daher, dass grosser Hunger den Körper veranlasst, Energie auf Vorrat zu </a:t>
            </a:r>
            <a:br>
              <a:rPr lang="de-DE" sz="1600" dirty="0"/>
            </a:br>
            <a:r>
              <a:rPr lang="de-DE" sz="1600" dirty="0"/>
              <a:t>     speichern in Form von Fett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Die meisten Personen, die häufig essen, nehmen auf den Tag verteilt weniger Kalorien auf </a:t>
            </a:r>
            <a:br>
              <a:rPr lang="de-DE" sz="1600" dirty="0"/>
            </a:br>
            <a:r>
              <a:rPr lang="de-DE" sz="1600" dirty="0"/>
              <a:t>    als jene mit drei Hauptmahlzeiten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3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Im Schlaf nimmt man ab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Alte Volksweisheit: Im Schlaf nimmt man ab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Eichhorn, Bali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3245FE2-7B35-C774-630F-13FB765E2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244" y="1798178"/>
            <a:ext cx="4895512" cy="32616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Mahlzeitenrhythmus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4"/>
            <a:ext cx="8145463" cy="538755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Frühstück ist die Hauptmahlzeit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07:00-09:00	               Das Frühstück ist die Hauptmahlzeit</a:t>
            </a:r>
          </a:p>
          <a:p>
            <a:pPr marL="0" indent="0"/>
            <a:r>
              <a:rPr lang="de-DE" sz="1600" dirty="0"/>
              <a:t>  09:0011:00	                 Topmixgetränke: </a:t>
            </a:r>
            <a:br>
              <a:rPr lang="de-DE" sz="1600" dirty="0"/>
            </a:br>
            <a:r>
              <a:rPr lang="de-DE" sz="1600" dirty="0"/>
              <a:t>                                          Stündlich 1-3 Schlucke des dicklichen Beeren-Früchte-			Gemüsebreis,    </a:t>
            </a:r>
            <a:br>
              <a:rPr lang="de-DE" sz="1600" dirty="0"/>
            </a:br>
            <a:r>
              <a:rPr lang="de-DE" sz="1600" dirty="0"/>
              <a:t>                                          gut einspeicheln (10-mal einspeicheln)</a:t>
            </a:r>
          </a:p>
          <a:p>
            <a:pPr marL="0" indent="0"/>
            <a:r>
              <a:rPr lang="de-DE" sz="1600" dirty="0"/>
              <a:t>  11:00-13:00	                Stark gemüsebetonte Mittagsmahlzeit </a:t>
            </a:r>
            <a:br>
              <a:rPr lang="de-DE" sz="1600" dirty="0"/>
            </a:br>
            <a:r>
              <a:rPr lang="de-DE" sz="1600" dirty="0"/>
              <a:t>   		                                       Warnung vor zu viel Kohlenhydraten: Müdigkeit nachmittags!</a:t>
            </a:r>
          </a:p>
          <a:p>
            <a:pPr marL="0" indent="0"/>
            <a:r>
              <a:rPr lang="de-DE" sz="1600" dirty="0"/>
              <a:t>  13:00-17:00                	Topmixgetränke</a:t>
            </a:r>
          </a:p>
          <a:p>
            <a:pPr marL="0" indent="0"/>
            <a:r>
              <a:rPr lang="de-DE" sz="1600" dirty="0"/>
              <a:t>  17:00-18:00                 	Sehr karge Abendmahlzeit auf Gemüsebasis</a:t>
            </a:r>
          </a:p>
          <a:p>
            <a:pPr marL="0" indent="0">
              <a:buFont typeface="Times New Roman" pitchFamily="18" charset="0"/>
              <a:buNone/>
            </a:pPr>
            <a:endParaRPr lang="de-CH" sz="1600" dirty="0">
              <a:ea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r>
              <a:rPr lang="de-DE" sz="1600" dirty="0">
                <a:ea typeface="Calibri" panose="020F0502020204030204" pitchFamily="34" charset="0"/>
              </a:rPr>
              <a:t>Reichhaltige, fette, späte Abendmahlzeiten signalisieren dem Körper AKTIVITÄT.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Der Körper erwartet Aktivität und schaltet seine nächtlichen Regenerationshormone,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in erster Linie das Wachstumshormon (Somatotropin), schon gar nicht ein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600" dirty="0">
                <a:ea typeface="Calibri" panose="020F0502020204030204" pitchFamily="34" charset="0"/>
              </a:rPr>
              <a:t>Die Hauptmenge des Wachstumshormon (WH) wird im vormitternächtlichen Schlaf ausgeschüttet. WH holt u.a. Fettsäuren und baut Muskulatur auf.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Volksmund: 	„Der Vormitternachtsschlaf ist der wichtigste Schlaf“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		„Im Schlaf nimmt man ab“</a:t>
            </a:r>
          </a:p>
          <a:p>
            <a:pPr marL="0" indent="0">
              <a:buFont typeface="Times New Roman" pitchFamily="18" charset="0"/>
              <a:buNone/>
            </a:pPr>
            <a:endParaRPr lang="de-CH" sz="1600" dirty="0">
              <a:solidFill>
                <a:schemeClr val="bg2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1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Bewegung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Prinzip: Möglichst viele Muskeln aktivieren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Aqua-Jogging:	        Bewegung gegen Wasserwiderstand erhöht den 		Kalorienverbrauch   </a:t>
            </a:r>
            <a:br>
              <a:rPr lang="de-DE" sz="1600" dirty="0"/>
            </a:br>
            <a:r>
              <a:rPr lang="de-DE" sz="1600" dirty="0"/>
              <a:t>                                     Der Wasserdruck entstaut = gratis 		Lymphdrainage </a:t>
            </a:r>
            <a:br>
              <a:rPr lang="de-DE" sz="1600" dirty="0"/>
            </a:br>
            <a:r>
              <a:rPr lang="de-DE" sz="1600" dirty="0"/>
              <a:t>   	                                  	Schwimmen: Kein Wasserdruck, keine Entstauung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Wet-Vest:	                Wie Aqua-Jogging:	Nur gelenkschonender</a:t>
            </a:r>
            <a:br>
              <a:rPr lang="de-DE" sz="1600" dirty="0"/>
            </a:br>
            <a:r>
              <a:rPr lang="de-DE" sz="1600" dirty="0"/>
              <a:t>                                      		Aufrechte Körperhaltung: 	„Lange Schritte“</a:t>
            </a:r>
            <a:br>
              <a:rPr lang="de-DE" sz="1600" dirty="0"/>
            </a:br>
            <a:r>
              <a:rPr lang="de-DE" sz="1600" dirty="0"/>
              <a:t>                                      		Vornüber gebeugt: 	„Running position“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Nordic Walking:	     Wer nur joggt, um dreimal wöchentlich seinen „inneren </a:t>
            </a:r>
            <a:br>
              <a:rPr lang="de-DE" sz="1600" dirty="0"/>
            </a:br>
            <a:r>
              <a:rPr lang="de-DE" sz="1600" dirty="0"/>
              <a:t>                                      Schweinehund“ zu bekämpfen, der soll es lieber bleiben lassen</a:t>
            </a:r>
            <a:br>
              <a:rPr lang="de-DE" sz="1600" dirty="0"/>
            </a:br>
            <a:r>
              <a:rPr lang="de-DE" sz="1600" dirty="0"/>
              <a:t>                                      		4 bis 5 Stunden wöchentlich ziehe ich „nordic-walkend“</a:t>
            </a:r>
            <a:br>
              <a:rPr lang="de-DE" sz="1600" dirty="0"/>
            </a:br>
            <a:r>
              <a:rPr lang="de-DE" sz="1600" dirty="0"/>
              <a:t>                                      		über Felder und Auen, durch Wälder und über Berge, bei jedem </a:t>
            </a:r>
            <a:br>
              <a:rPr lang="de-DE" sz="1600" dirty="0"/>
            </a:br>
            <a:r>
              <a:rPr lang="de-DE" sz="1600" dirty="0"/>
              <a:t>                                      		Wetter, nicht in erster Linie etwaiger überflüssiger Pfunde wegen, 		</a:t>
            </a:r>
            <a:br>
              <a:rPr lang="de-DE" sz="1600" dirty="0"/>
            </a:br>
            <a:r>
              <a:rPr lang="de-DE" sz="1600" dirty="0"/>
              <a:t>                                      sondern vielmehr aus Freude an der stetig wechselnden Natur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6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Bewegung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Nordic-Walking - Es wird ein falscher Stil gelehrt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solidFill>
                  <a:schemeClr val="bg2"/>
                </a:solidFill>
                <a:ea typeface="Calibri" panose="020F0502020204030204" pitchFamily="34" charset="0"/>
              </a:rPr>
              <a:t>                        </a:t>
            </a:r>
            <a:r>
              <a:rPr lang="de-CH" sz="1800" b="1" dirty="0">
                <a:ea typeface="Calibri" panose="020F0502020204030204" pitchFamily="34" charset="0"/>
              </a:rPr>
              <a:t>falsch                                                                       richtig</a:t>
            </a:r>
          </a:p>
        </p:txBody>
      </p:sp>
      <p:pic>
        <p:nvPicPr>
          <p:cNvPr id="2" name="Picture 5" descr="NW vorne richtig_2">
            <a:extLst>
              <a:ext uri="{FF2B5EF4-FFF2-40B4-BE49-F238E27FC236}">
                <a16:creationId xmlns:a16="http://schemas.microsoft.com/office/drawing/2014/main" id="{008180B5-DD1D-99B6-759F-5BC7DD64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4" y="2348880"/>
            <a:ext cx="2881313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NW vorne falsch_2">
            <a:extLst>
              <a:ext uri="{FF2B5EF4-FFF2-40B4-BE49-F238E27FC236}">
                <a16:creationId xmlns:a16="http://schemas.microsoft.com/office/drawing/2014/main" id="{295ED33A-447C-1167-1965-2DD1B482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2881313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35414143-001F-49F1-6DDC-70861AAFE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</p:spTree>
    <p:extLst>
      <p:ext uri="{BB962C8B-B14F-4D97-AF65-F5344CB8AC3E}">
        <p14:creationId xmlns:p14="http://schemas.microsoft.com/office/powerpoint/2010/main" val="268348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Bewegung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Nordic-Walking - Es wird ein falscher Stil gelehrt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solidFill>
                  <a:schemeClr val="bg2"/>
                </a:solidFill>
                <a:ea typeface="Calibri" panose="020F0502020204030204" pitchFamily="34" charset="0"/>
              </a:rPr>
              <a:t>                        </a:t>
            </a:r>
            <a:r>
              <a:rPr lang="de-CH" sz="1800" b="1" dirty="0">
                <a:ea typeface="Calibri" panose="020F0502020204030204" pitchFamily="34" charset="0"/>
              </a:rPr>
              <a:t>falsch                                                                        richtig</a:t>
            </a:r>
          </a:p>
        </p:txBody>
      </p:sp>
      <p:pic>
        <p:nvPicPr>
          <p:cNvPr id="4" name="Picture 15" descr="NW hinten richtig_2">
            <a:extLst>
              <a:ext uri="{FF2B5EF4-FFF2-40B4-BE49-F238E27FC236}">
                <a16:creationId xmlns:a16="http://schemas.microsoft.com/office/drawing/2014/main" id="{521C1043-4A58-DB2C-38D7-D04F3D3CD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68" y="2348880"/>
            <a:ext cx="2898775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NW hinten falsch_2">
            <a:extLst>
              <a:ext uri="{FF2B5EF4-FFF2-40B4-BE49-F238E27FC236}">
                <a16:creationId xmlns:a16="http://schemas.microsoft.com/office/drawing/2014/main" id="{DC513374-E973-F5BA-62B6-305B437F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93" y="2348880"/>
            <a:ext cx="2898775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E979F68-4450-3C7A-83A3-2BC8A378B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</p:spTree>
    <p:extLst>
      <p:ext uri="{BB962C8B-B14F-4D97-AF65-F5344CB8AC3E}">
        <p14:creationId xmlns:p14="http://schemas.microsoft.com/office/powerpoint/2010/main" val="1022465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Bewegung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Die nordischen Stockfirmen haben sich zum Ziel gesetzt, die Welt zu uniformieren, ihren nordischen Langlaufstil auch auf „Walking“ </a:t>
            </a:r>
            <a:br>
              <a:rPr lang="de-DE" sz="1800" b="1" dirty="0"/>
            </a:br>
            <a:r>
              <a:rPr lang="de-DE" sz="1800" b="1" dirty="0"/>
              <a:t>zu übertragen. Dabei wird einiges übersehen: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Walking mit „Vierradantrieb“ (mit Stöcken) ist nicht gleich Langlauf</a:t>
            </a:r>
          </a:p>
          <a:p>
            <a:pPr marL="0" indent="0"/>
            <a:r>
              <a:rPr lang="de-DE" sz="1600" dirty="0"/>
              <a:t>  Das „Nordic-Walking“ Gehmuster muss auf „schnellem Gehen“ basieren</a:t>
            </a:r>
          </a:p>
          <a:p>
            <a:pPr marL="0" indent="0"/>
            <a:r>
              <a:rPr lang="de-DE" sz="1600" dirty="0"/>
              <a:t>  Beim schnellen Gehen schwingen wir die Arme </a:t>
            </a:r>
            <a:r>
              <a:rPr lang="de-DE" sz="1600" b="1" dirty="0"/>
              <a:t>nie</a:t>
            </a:r>
            <a:r>
              <a:rPr lang="de-DE" sz="1600" dirty="0"/>
              <a:t> parallel zum Körper </a:t>
            </a:r>
            <a:br>
              <a:rPr lang="de-DE" sz="1600" dirty="0"/>
            </a:br>
            <a:r>
              <a:rPr lang="de-DE" sz="1600" dirty="0"/>
              <a:t>    ganz nach vorne, sondern dem Körper entlang in Richtung Bauchnabel 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Die Hand kommt dabei auf Bauchnabelhöhe, eine Handbreit vor dem Körper entfernt,</a:t>
            </a:r>
            <a:br>
              <a:rPr lang="de-DE" sz="1600" dirty="0"/>
            </a:br>
            <a:r>
              <a:rPr lang="de-DE" sz="1600" dirty="0"/>
              <a:t>    zum Stillstand: </a:t>
            </a:r>
            <a:br>
              <a:rPr lang="de-DE" sz="1600" dirty="0"/>
            </a:br>
            <a:r>
              <a:rPr lang="de-DE" sz="1600" dirty="0"/>
              <a:t>    Das ist auch die Neutral-Null-Stellung, wo alle Muskeln im Gleichgewicht sind</a:t>
            </a:r>
          </a:p>
          <a:p>
            <a:pPr marL="0" indent="0"/>
            <a:r>
              <a:rPr lang="de-DE" sz="1600" dirty="0"/>
              <a:t>  Aus dieser Neutral-Null-Stellung heraus stossen wir den Stock, dessen Spitze sich so ca. ½ </a:t>
            </a:r>
            <a:br>
              <a:rPr lang="de-DE" sz="1600" dirty="0"/>
            </a:br>
            <a:r>
              <a:rPr lang="de-DE" sz="1600" dirty="0"/>
              <a:t>    Meter seitlich des Körpers befindet, kräftig nach hinten</a:t>
            </a:r>
          </a:p>
          <a:p>
            <a:pPr marL="0" indent="0"/>
            <a:r>
              <a:rPr lang="de-DE" sz="1600" dirty="0"/>
              <a:t>  Die Gegenschulter hebt sich und der ganze Rumpf erfährt, im Gegensatz zum allgemein </a:t>
            </a:r>
            <a:br>
              <a:rPr lang="de-DE" sz="1600" dirty="0"/>
            </a:br>
            <a:r>
              <a:rPr lang="de-DE" sz="1600" dirty="0"/>
              <a:t>    gelehrten Stil, nun eine Drehung und Hebung</a:t>
            </a:r>
          </a:p>
          <a:p>
            <a:pPr marL="0" indent="0"/>
            <a:r>
              <a:rPr lang="de-DE" sz="1600" dirty="0"/>
              <a:t>  Damit wird auch die schräge Bauchmuskulatur trainiert (=90% der Bauchmuskulatur!)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25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Bewegung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Nordic-Walking im Vergleich zum gleichschnellen Walking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B</a:t>
            </a:r>
            <a:r>
              <a:rPr lang="de-DE" sz="1600" dirty="0"/>
              <a:t>ei gleicher und Belastung- und Gehgeschwindigkeit: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9B587D-46FF-69CD-9CB4-92697D9FB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64904"/>
            <a:ext cx="6900856" cy="27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Germanentag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Montag ist Germanentag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Die wilden Germanen waren nicht gerade das, was man heute „Sonntagsschüler nennt.</a:t>
            </a:r>
            <a:br>
              <a:rPr lang="de-DE" sz="1600" dirty="0"/>
            </a:br>
            <a:r>
              <a:rPr lang="de-DE" sz="1600" dirty="0"/>
              <a:t>    Aus Überlieferungen sind uns ihre Gelage, wo auch der „Met“ in Strömen floss,</a:t>
            </a:r>
            <a:br>
              <a:rPr lang="de-DE" sz="1600" dirty="0"/>
            </a:br>
            <a:r>
              <a:rPr lang="de-DE" sz="1600" dirty="0"/>
              <a:t>    hinlänglich bekannt.</a:t>
            </a:r>
            <a:br>
              <a:rPr lang="de-DE" sz="1600" dirty="0"/>
            </a:br>
            <a:r>
              <a:rPr lang="de-DE" sz="1600" dirty="0"/>
              <a:t>    Aber, bei aller Ausschweifigkeit, diese Naturburschen hatten uns Zivilisierten eines vor:</a:t>
            </a:r>
            <a:br>
              <a:rPr lang="de-DE" sz="1600" dirty="0"/>
            </a:br>
            <a:r>
              <a:rPr lang="de-DE" sz="1600" dirty="0"/>
              <a:t>    </a:t>
            </a:r>
            <a:br>
              <a:rPr lang="de-DE" sz="1600" dirty="0"/>
            </a:br>
            <a:r>
              <a:rPr lang="de-DE" sz="1600" dirty="0"/>
              <a:t>        </a:t>
            </a:r>
            <a:r>
              <a:rPr lang="de-DE" sz="1600" i="1" dirty="0"/>
              <a:t>Montag war Fastentag. Motto: „Essen ist schön  -  nicht essen auch“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Zumindest sollten wir uns an diesem Tag besinnen auf: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-Kargheit</a:t>
            </a:r>
            <a:br>
              <a:rPr lang="de-DE" sz="1600" dirty="0"/>
            </a:br>
            <a:r>
              <a:rPr lang="de-DE" sz="1600" dirty="0"/>
              <a:t>        -Einfachheit</a:t>
            </a:r>
            <a:br>
              <a:rPr lang="de-DE" sz="1600" dirty="0"/>
            </a:br>
            <a:r>
              <a:rPr lang="de-DE" sz="1600" dirty="0"/>
              <a:t>        -Verzicht auf die Abendmahlzeit</a:t>
            </a:r>
            <a:br>
              <a:rPr lang="de-DE" sz="1600" dirty="0"/>
            </a:br>
            <a:r>
              <a:rPr lang="de-DE" sz="1600" dirty="0"/>
              <a:t>        -Verzicht auf Genüsse (Alkohol, Nikotin)</a:t>
            </a:r>
            <a:br>
              <a:rPr lang="de-DE" sz="1600" dirty="0"/>
            </a:br>
            <a:r>
              <a:rPr lang="de-DE" sz="1600" dirty="0"/>
              <a:t>        -Regeneration (Sauna) und sanfte Bewegung </a:t>
            </a:r>
          </a:p>
          <a:p>
            <a:pPr marL="0" indent="0"/>
            <a:endParaRPr lang="de-DE" sz="1600" dirty="0"/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55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46138" y="967879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Der Philosoph Coué:   </a:t>
            </a:r>
            <a:r>
              <a:rPr lang="de-DE" sz="1800" b="1" dirty="0"/>
              <a:t>Ich bejahe mich, von ganzem Herzen, </a:t>
            </a:r>
            <a:br>
              <a:rPr lang="de-DE" sz="1800" b="1" dirty="0"/>
            </a:br>
            <a:r>
              <a:rPr lang="de-DE" sz="1800" b="1" dirty="0"/>
              <a:t>                                        mit all meinen Fehlern, Schwächen und Schmerzen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Denken verbessert messbar das Immunsystem</a:t>
            </a:r>
          </a:p>
          <a:p>
            <a:pPr marL="0" indent="0"/>
            <a:r>
              <a:rPr lang="de-DE" sz="1600" dirty="0"/>
              <a:t>  Immunsystem und Hormonsystem greifen ineinander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Ich bin dick und ich finde mich schön und begehrenswert:</a:t>
            </a:r>
            <a:br>
              <a:rPr lang="de-DE" sz="1600" dirty="0"/>
            </a:br>
            <a:r>
              <a:rPr lang="de-DE" sz="1600" dirty="0"/>
              <a:t>        Wenn Sie schon denken, dann denken Sie positiv!</a:t>
            </a:r>
            <a:br>
              <a:rPr lang="de-DE" sz="1600" dirty="0"/>
            </a:br>
            <a:r>
              <a:rPr lang="de-DE" sz="1600" dirty="0"/>
              <a:t>        Sonst lassen Sie es lieber bleiben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FA2FA7F-547B-E29F-28E7-896AC003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31" y="3861048"/>
            <a:ext cx="3349538" cy="223302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F89B520-60E3-37F6-BCFC-229DCBBF5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6224588"/>
            <a:ext cx="77342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https://www.hafawo.at/selbstmanagement-motivation/alles-beginnt-in-deinem-kopf-anleitung-zum-positiven-denken/</a:t>
            </a:r>
          </a:p>
        </p:txBody>
      </p:sp>
    </p:spTree>
    <p:extLst>
      <p:ext uri="{BB962C8B-B14F-4D97-AF65-F5344CB8AC3E}">
        <p14:creationId xmlns:p14="http://schemas.microsoft.com/office/powerpoint/2010/main" val="163648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80815" y="966788"/>
            <a:ext cx="7859712" cy="5126508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Wer oft zu wenig schläft, riskiert Übergewicht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Studie: </a:t>
            </a:r>
            <a:br>
              <a:rPr lang="de-DE" sz="1600" dirty="0"/>
            </a:br>
            <a:r>
              <a:rPr lang="de-DE" sz="1600" dirty="0"/>
              <a:t>    Männer, die nachts nicht mehr als vier Stunden schliefen, zeigten niedrigere Leptinwerte </a:t>
            </a:r>
            <a:br>
              <a:rPr lang="de-DE" sz="1600" dirty="0"/>
            </a:br>
            <a:r>
              <a:rPr lang="de-DE" sz="1600" dirty="0"/>
              <a:t>    Dieses Hormon signalisiert dem Körper das Gefühl der Sättigung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In einer ähnlichen Studie zeigte sich, dass Personen bei Schlafentzug besonderes </a:t>
            </a:r>
            <a:br>
              <a:rPr lang="de-DE" sz="1600" dirty="0"/>
            </a:br>
            <a:r>
              <a:rPr lang="de-DE" sz="1600" dirty="0"/>
              <a:t>    Verlangen nach Süssigkeiten, stärkehaltiger Nahrung und Salzigem hatten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Leptin wird hauptsächlich im Fettgewebe produziert. Der Leptin-Spiegel wird nicht primär </a:t>
            </a:r>
            <a:br>
              <a:rPr lang="de-DE" sz="1600" dirty="0"/>
            </a:br>
            <a:r>
              <a:rPr lang="de-DE" sz="1600" dirty="0"/>
              <a:t>    durch die Mahlzeiten reguliert, sondern vor allem durch die Fettmasse im Körper. Je mehr </a:t>
            </a:r>
            <a:br>
              <a:rPr lang="de-DE" sz="1600" dirty="0"/>
            </a:br>
            <a:r>
              <a:rPr lang="de-DE" sz="1600" dirty="0"/>
              <a:t>    Fettgewebe, desto mehr Leptin wird in das Blut abgegeben, um die Nahrungsaufnahme zu </a:t>
            </a:r>
            <a:br>
              <a:rPr lang="de-DE" sz="1600" dirty="0"/>
            </a:br>
            <a:r>
              <a:rPr lang="de-DE" sz="1600" dirty="0"/>
              <a:t>    begrenzen. Diese Appetitregulierung funktioniert aber angesichts heutiger </a:t>
            </a:r>
            <a:br>
              <a:rPr lang="de-DE" sz="1600" dirty="0"/>
            </a:br>
            <a:r>
              <a:rPr lang="de-DE" sz="1600" dirty="0"/>
              <a:t>    Essgewohnheiten nicht mehr so wie früher. Bei einer Leptin-Resistenz können im </a:t>
            </a:r>
            <a:br>
              <a:rPr lang="de-DE" sz="1600" dirty="0"/>
            </a:br>
            <a:r>
              <a:rPr lang="de-DE" sz="1600" dirty="0"/>
              <a:t>    Hypothalamus die Sättigungssignale des Leptins nicht richtig interpretiert werden. Eine </a:t>
            </a:r>
            <a:br>
              <a:rPr lang="de-DE" sz="1600" dirty="0"/>
            </a:br>
            <a:r>
              <a:rPr lang="de-DE" sz="1600" dirty="0"/>
              <a:t>    Leptin-Resistenz begünstigt Adipositas, also krankhaftes Übergewicht: Trotz ausreichender </a:t>
            </a:r>
            <a:br>
              <a:rPr lang="de-DE" sz="1600" dirty="0"/>
            </a:br>
            <a:r>
              <a:rPr lang="de-DE" sz="1600" dirty="0"/>
              <a:t>    Nahrungszufuhr verspüren Betroffene weiter ein Hungergefühl und nehmen mehr </a:t>
            </a:r>
            <a:br>
              <a:rPr lang="de-DE" sz="1600" dirty="0"/>
            </a:br>
            <a:r>
              <a:rPr lang="de-DE" sz="1600" dirty="0"/>
              <a:t>    Nahrung zu sich, als für einen ausgeglichenen Energiehaushalt nötig ist (Zitat*)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33ED66F-338E-5F46-CA02-4DD2FB62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*AOK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Gesundheitsmedizin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.. 16.9.2022 </a:t>
            </a:r>
          </a:p>
        </p:txBody>
      </p:sp>
    </p:spTree>
    <p:extLst>
      <p:ext uri="{BB962C8B-B14F-4D97-AF65-F5344CB8AC3E}">
        <p14:creationId xmlns:p14="http://schemas.microsoft.com/office/powerpoint/2010/main" val="3492567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Der extrem wichtige Aspekt „Genuss“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Essen und Trinken ist weitaus mehr als Ernährung: </a:t>
            </a:r>
            <a:br>
              <a:rPr lang="de-DE" sz="1600" dirty="0"/>
            </a:br>
            <a:r>
              <a:rPr lang="de-DE" sz="1600" dirty="0"/>
              <a:t>        Lust, Spass und Geschmack, Genuss beim Sehen, Riechen, Schmecken und Fühlen,  </a:t>
            </a:r>
            <a:br>
              <a:rPr lang="de-DE" sz="1600" dirty="0"/>
            </a:br>
            <a:r>
              <a:rPr lang="de-DE" sz="1600" dirty="0"/>
              <a:t>        Appetit und Sättigung, Lernen und Erfahren, Tradition und Neues, regional, kulturell </a:t>
            </a:r>
            <a:br>
              <a:rPr lang="de-DE" sz="1600" dirty="0"/>
            </a:br>
            <a:r>
              <a:rPr lang="de-DE" sz="1600" dirty="0"/>
              <a:t>        und religiös geprägte Essensvorlieben, Angebot und persönliche Wahl, Abwechslung, </a:t>
            </a:r>
            <a:br>
              <a:rPr lang="de-DE" sz="1600" dirty="0"/>
            </a:br>
            <a:r>
              <a:rPr lang="de-DE" sz="1600" dirty="0"/>
              <a:t>        Belohnung, Gesellschaft und Kommunikation</a:t>
            </a:r>
          </a:p>
          <a:p>
            <a:pPr marL="0" indent="0"/>
            <a:r>
              <a:rPr lang="de-DE" sz="1600" dirty="0"/>
              <a:t>  Essen und Trinken kann auch sein:</a:t>
            </a:r>
            <a:br>
              <a:rPr lang="de-DE" sz="1600" dirty="0"/>
            </a:br>
            <a:r>
              <a:rPr lang="de-DE" sz="1600" dirty="0"/>
              <a:t>        Gewohnheit, Ablehnung, Übermass, Überschreitung, Hunger, Verweigerung,  </a:t>
            </a:r>
            <a:br>
              <a:rPr lang="de-DE" sz="1600" dirty="0"/>
            </a:br>
            <a:r>
              <a:rPr lang="de-DE" sz="1600" dirty="0"/>
              <a:t>        notwendiges Übel, Last und Frust beim Blick auf die Waage, beeinflusste Wahl durch </a:t>
            </a:r>
            <a:br>
              <a:rPr lang="de-DE" sz="1600" dirty="0"/>
            </a:br>
            <a:r>
              <a:rPr lang="de-DE" sz="1600" dirty="0"/>
              <a:t>        Normen, Werbung und Geldmittel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i="1" dirty="0"/>
              <a:t>  Jede Ernährungsform, die dem Aspekt „Genuss“ zu wenig Beachtung schenkt,</a:t>
            </a:r>
            <a:br>
              <a:rPr lang="de-DE" sz="1600" i="1" dirty="0"/>
            </a:br>
            <a:r>
              <a:rPr lang="de-DE" sz="1600" i="1" dirty="0"/>
              <a:t>    ist von vornherein zum Scheitern verurteilt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1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Falsche Lebensweise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>
                <a:ea typeface="Calibri" panose="020F0502020204030204" pitchFamily="34" charset="0"/>
              </a:rPr>
              <a:t>=Ursachen vieler Stoffwechsel- und Herz-Kreislauf-Erkrankungen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>
              <a:ea typeface="Calibri" panose="020F0502020204030204" pitchFamily="34" charset="0"/>
            </a:endParaRPr>
          </a:p>
          <a:p>
            <a:pPr marL="0" indent="0"/>
            <a:r>
              <a:rPr lang="de-CH" sz="1600" dirty="0">
                <a:ea typeface="Calibri" panose="020F0502020204030204" pitchFamily="34" charset="0"/>
              </a:rPr>
              <a:t>   </a:t>
            </a:r>
            <a:r>
              <a:rPr lang="de-CH" sz="1600" b="1" dirty="0">
                <a:ea typeface="Calibri" panose="020F0502020204030204" pitchFamily="34" charset="0"/>
              </a:rPr>
              <a:t>Falsche Ernährung          </a:t>
            </a:r>
            <a:r>
              <a:rPr lang="de-DE" sz="1600" dirty="0">
                <a:ea typeface="Calibri" panose="020F0502020204030204" pitchFamily="34" charset="0"/>
              </a:rPr>
              <a:t>zu viel leichtverdauliche Kohlehydrate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viel falsche Fettsäuren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viel tierisches Eiweiss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wenig und zu reichhaltige Mahlzeiten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viel Nahrung am Abend</a:t>
            </a:r>
          </a:p>
          <a:p>
            <a:pPr marL="0" indent="0"/>
            <a:endParaRPr lang="de-CH" sz="1600" dirty="0">
              <a:ea typeface="Calibri" panose="020F0502020204030204" pitchFamily="34" charset="0"/>
            </a:endParaRPr>
          </a:p>
          <a:p>
            <a:pPr marL="0" indent="0"/>
            <a:r>
              <a:rPr lang="de-CH" sz="1600" dirty="0">
                <a:ea typeface="Calibri" panose="020F0502020204030204" pitchFamily="34" charset="0"/>
              </a:rPr>
              <a:t>  </a:t>
            </a:r>
            <a:r>
              <a:rPr lang="de-CH" sz="1600" b="1" dirty="0">
                <a:ea typeface="Calibri" panose="020F0502020204030204" pitchFamily="34" charset="0"/>
              </a:rPr>
              <a:t>Bewegungsmangel </a:t>
            </a:r>
            <a:r>
              <a:rPr lang="de-CH" sz="1600" dirty="0">
                <a:ea typeface="Calibri" panose="020F0502020204030204" pitchFamily="34" charset="0"/>
              </a:rPr>
              <a:t>         </a:t>
            </a:r>
            <a:r>
              <a:rPr lang="de-DE" sz="1600" dirty="0">
                <a:ea typeface="Calibri" panose="020F0502020204030204" pitchFamily="34" charset="0"/>
              </a:rPr>
              <a:t>zu wenig Bewegung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träge Bewegung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                       zu viel Essen sofort nach Bewegung</a:t>
            </a:r>
          </a:p>
          <a:p>
            <a:pPr marL="0" indent="0"/>
            <a:endParaRPr lang="de-CH" sz="1600" dirty="0">
              <a:ea typeface="Calibri" panose="020F0502020204030204" pitchFamily="34" charset="0"/>
            </a:endParaRPr>
          </a:p>
          <a:p>
            <a:pPr marL="0" indent="0"/>
            <a:endParaRPr lang="de-CH" sz="1600" dirty="0">
              <a:ea typeface="Calibri" panose="020F0502020204030204" pitchFamily="34" charset="0"/>
            </a:endParaRPr>
          </a:p>
          <a:p>
            <a:pPr marL="0" indent="0"/>
            <a:r>
              <a:rPr lang="de-CH" sz="1600" dirty="0">
                <a:ea typeface="Calibri" panose="020F0502020204030204" pitchFamily="34" charset="0"/>
              </a:rPr>
              <a:t>  </a:t>
            </a:r>
            <a:r>
              <a:rPr lang="de-CH" sz="1600" b="1" dirty="0">
                <a:ea typeface="Calibri" panose="020F0502020204030204" pitchFamily="34" charset="0"/>
              </a:rPr>
              <a:t>Umwelteinflüsse/Stress  </a:t>
            </a:r>
            <a:r>
              <a:rPr lang="de-CH" sz="1600" dirty="0">
                <a:ea typeface="Calibri" panose="020F0502020204030204" pitchFamily="34" charset="0"/>
              </a:rPr>
              <a:t>Stress blockiert Fettabbau</a:t>
            </a:r>
          </a:p>
          <a:p>
            <a:pPr marL="0" indent="0"/>
            <a:endParaRPr lang="de-CH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27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Es gibt keine Verbote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Aber: Gefragt ist Genuss mit Bedacht </a:t>
            </a:r>
            <a:br>
              <a:rPr lang="de-DE" sz="1600" dirty="0"/>
            </a:br>
            <a:r>
              <a:rPr lang="de-DE" sz="1600" dirty="0"/>
              <a:t>        Wenn wir ein Leben lang stets auf Nebenstrassen (Esssünden) verkehren, so </a:t>
            </a:r>
            <a:br>
              <a:rPr lang="de-DE" sz="1600" dirty="0"/>
            </a:br>
            <a:r>
              <a:rPr lang="de-DE" sz="1600" dirty="0"/>
              <a:t>        werden wir uns verfahren und kommen nicht voran. Wir sollten mehrheitlich für flottes </a:t>
            </a:r>
            <a:br>
              <a:rPr lang="de-DE" sz="1600" dirty="0"/>
            </a:br>
            <a:r>
              <a:rPr lang="de-DE" sz="1600" dirty="0"/>
              <a:t>        Vorankommen auf den Hauptstrassen (gesunde Ernährungsweise) verkehren. Das </a:t>
            </a:r>
            <a:br>
              <a:rPr lang="de-DE" sz="1600" dirty="0"/>
            </a:br>
            <a:r>
              <a:rPr lang="de-DE" sz="1600" dirty="0"/>
              <a:t>        bringt uns weiter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Immer </a:t>
            </a:r>
            <a:r>
              <a:rPr lang="de-DE" sz="1600" b="1" dirty="0"/>
              <a:t>nur Hauptstrasse: 	</a:t>
            </a:r>
            <a:br>
              <a:rPr lang="de-DE" sz="1600" dirty="0"/>
            </a:br>
            <a:r>
              <a:rPr lang="de-DE" sz="1600" dirty="0"/>
              <a:t>        Das ist einschläfernd, öde, eintönig und langweilig!</a:t>
            </a:r>
            <a:br>
              <a:rPr lang="de-DE" sz="1600" dirty="0"/>
            </a:br>
            <a:r>
              <a:rPr lang="de-DE" sz="1600" dirty="0"/>
              <a:t>        Je kranker ein Mensch ist, desto weniger sind ihm aber Nebenstrassen erlaubt 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B8CB71-CEAF-48F1-1280-EB8067E4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77" y="4365104"/>
            <a:ext cx="5831445" cy="17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8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Lokomotive - Schokoladen-Kuchen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Gelebte „Nebenstrassen“</a:t>
            </a: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8D8FC0-1A3F-7DC7-445B-8A6841C9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07" y="2498463"/>
            <a:ext cx="4937586" cy="326067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EDFB607-12A7-725B-7917-7EDD9515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Katrin Eichhorn - 11. April 2013 / Bild: Dr. med. Jürg Eichhorn</a:t>
            </a:r>
          </a:p>
        </p:txBody>
      </p:sp>
    </p:spTree>
    <p:extLst>
      <p:ext uri="{BB962C8B-B14F-4D97-AF65-F5344CB8AC3E}">
        <p14:creationId xmlns:p14="http://schemas.microsoft.com/office/powerpoint/2010/main" val="32984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Antistress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Standuhr aus Schokolade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Wenn Sie davon zu viel Essen: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Achtung:</a:t>
            </a:r>
            <a:br>
              <a:rPr lang="de-DE" sz="1600" b="1" dirty="0"/>
            </a:br>
            <a:r>
              <a:rPr lang="de-DE" sz="1600" b="1" dirty="0"/>
              <a:t>    Die Uhr zeigt 5 vor 12!!!</a:t>
            </a: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EDFB607-12A7-725B-7917-7EDD9515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Walter Schläpfer - Patissier / Bild: Dr. med. Jürg Eichhorn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BB6968-B421-57BD-00DE-8E6BC4D14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08111"/>
            <a:ext cx="3775348" cy="50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28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Entsäuerung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Entsäuerung: Basenpulver nach Dr. Eichhorn:</a:t>
            </a:r>
          </a:p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    = Calcium, Magnesium, Kalium, Natrium (in Salzform)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Befindlichkeitsverbesserungen:</a:t>
            </a:r>
            <a:br>
              <a:rPr lang="de-DE" sz="1600" dirty="0"/>
            </a:br>
            <a:r>
              <a:rPr lang="de-DE" sz="1600" dirty="0"/>
              <a:t>        Druck- und Völlegefühl im Bauchraum, Gelenk- und Gliederschmerzen,  </a:t>
            </a:r>
            <a:br>
              <a:rPr lang="de-DE" sz="1600" dirty="0"/>
            </a:br>
            <a:r>
              <a:rPr lang="de-DE" sz="1600" dirty="0"/>
              <a:t>        Muskelverspannungen, Herzklopfen, Herzjagen, Schlafstörungen, </a:t>
            </a:r>
            <a:br>
              <a:rPr lang="de-DE" sz="1600" dirty="0"/>
            </a:br>
            <a:r>
              <a:rPr lang="de-DE" sz="1600" dirty="0"/>
              <a:t>        Konzentrationsstörungen, Juckreiz der Haut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Verbesserung von Blutwerten:</a:t>
            </a:r>
            <a:br>
              <a:rPr lang="de-DE" sz="1600" dirty="0"/>
            </a:br>
            <a:r>
              <a:rPr lang="de-DE" sz="1600" dirty="0"/>
              <a:t>         Verringerung der Blutsenkungsgeschwindigkeit (Entzündungszeichen)</a:t>
            </a:r>
            <a:br>
              <a:rPr lang="de-DE" sz="1600" dirty="0"/>
            </a:br>
            <a:r>
              <a:rPr lang="de-DE" sz="1600" dirty="0"/>
              <a:t>         Verringerung des Natriums, Verringerung des Gesamteiweisses, Verringerung des </a:t>
            </a:r>
            <a:br>
              <a:rPr lang="de-DE" sz="1600" dirty="0"/>
            </a:br>
            <a:r>
              <a:rPr lang="de-DE" sz="1600" dirty="0"/>
              <a:t>         Cholesterins</a:t>
            </a:r>
            <a:br>
              <a:rPr lang="de-DE" sz="1600" dirty="0"/>
            </a:br>
            <a:r>
              <a:rPr lang="de-DE" sz="1600" dirty="0"/>
              <a:t>         Damit Verbesserung der Fliessfähigkeit des Blutes und bessere Sauerstoffversorgung </a:t>
            </a:r>
            <a:br>
              <a:rPr lang="de-DE" sz="1600" dirty="0"/>
            </a:br>
            <a:r>
              <a:rPr lang="de-DE" sz="1600" dirty="0"/>
              <a:t>         aller Körpergewebe: Risikosenkung für Herzinfarkt und Hirnschlag, Blutdrucksenkung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Basenpulver während Fasten:</a:t>
            </a:r>
            <a:br>
              <a:rPr lang="de-DE" sz="1600" dirty="0"/>
            </a:br>
            <a:r>
              <a:rPr lang="de-DE" sz="1600" dirty="0"/>
              <a:t>        Deutliche Abnahme der Fastenbeschwerden (Kopfschmerzen etc.)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63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Nahrungsfasern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4"/>
            <a:ext cx="7859712" cy="547687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Quellende Nahrungsfasern: Reine Flohsamenschalen, Guar, Inulin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Förderung der Milchzuckerverdauung bei Milchzuckerunverträglichkeit</a:t>
            </a:r>
          </a:p>
          <a:p>
            <a:pPr marL="0" indent="0"/>
            <a:r>
              <a:rPr lang="de-DE" sz="1600" dirty="0"/>
              <a:t>  Geringere Häufigkeit und Dauer verschiedener Durchfallerkrankungen </a:t>
            </a:r>
          </a:p>
          <a:p>
            <a:pPr marL="0" indent="0"/>
            <a:r>
              <a:rPr lang="de-DE" sz="1600" dirty="0"/>
              <a:t>  Senkung der Konzentration gesundheitsschädlicher und krebsfördernder Stoffe im  </a:t>
            </a:r>
            <a:br>
              <a:rPr lang="de-DE" sz="1600" dirty="0"/>
            </a:br>
            <a:r>
              <a:rPr lang="de-DE" sz="1600" dirty="0"/>
              <a:t>    Dickdarm (Krebsprävention)</a:t>
            </a:r>
          </a:p>
          <a:p>
            <a:pPr marL="0" indent="0"/>
            <a:r>
              <a:rPr lang="de-DE" sz="1600" dirty="0"/>
              <a:t>  Förderung und Erhalt einer optimalen Darmflora (Darmbakterien)</a:t>
            </a:r>
          </a:p>
          <a:p>
            <a:pPr marL="0" indent="0"/>
            <a:r>
              <a:rPr lang="de-DE" sz="1600" dirty="0"/>
              <a:t>  Normalisierung der Darmtätigkeit bei Verstopfung</a:t>
            </a:r>
          </a:p>
          <a:p>
            <a:pPr marL="0" indent="0"/>
            <a:r>
              <a:rPr lang="de-DE" sz="1600" dirty="0"/>
              <a:t>  Vorbeugung von Infektionskrankheiten und Allergien</a:t>
            </a:r>
          </a:p>
          <a:p>
            <a:pPr marL="0" indent="0"/>
            <a:r>
              <a:rPr lang="de-DE" sz="1600" dirty="0"/>
              <a:t>  Cholesterinsenkung um ca. 15% </a:t>
            </a:r>
          </a:p>
          <a:p>
            <a:pPr marL="0" indent="0"/>
            <a:r>
              <a:rPr lang="de-DE" sz="1600" dirty="0"/>
              <a:t>  Barriereeffekt für krankmachende Mikroorganismen im Darm</a:t>
            </a:r>
          </a:p>
          <a:p>
            <a:pPr marL="0" indent="0"/>
            <a:r>
              <a:rPr lang="de-DE" sz="1600" dirty="0"/>
              <a:t>  Steigerung der Calciumaufnahme (Inulin!): Osteoporosevorsorge!</a:t>
            </a:r>
          </a:p>
          <a:p>
            <a:pPr marL="0" indent="0"/>
            <a:r>
              <a:rPr lang="de-DE" sz="1600" dirty="0"/>
              <a:t>   Hemmung der Zuckeraufnahme (Inulin, Guar)</a:t>
            </a:r>
          </a:p>
          <a:p>
            <a:pPr marL="0" indent="0"/>
            <a:r>
              <a:rPr lang="de-DE" sz="1600" dirty="0"/>
              <a:t>  Förderung des allgemeinen Gesundheitszustandes und des Wohlbefindens</a:t>
            </a:r>
          </a:p>
          <a:p>
            <a:pPr marL="0" indent="0"/>
            <a:r>
              <a:rPr lang="de-DE" sz="1600" dirty="0"/>
              <a:t>  Vermitteln ein besseres Sättigungsgefühl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90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Nahrungsfasern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4"/>
            <a:ext cx="7859712" cy="547687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Quellende Nahrungsfasern: Reine Flohsamenschalen, Guar, Inulin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Inulin:	                        </a:t>
            </a:r>
            <a:r>
              <a:rPr lang="de-DE" sz="1600" dirty="0"/>
              <a:t>Reservekohlenhydrat der Pflanzen, unverdaulich</a:t>
            </a:r>
            <a:br>
              <a:rPr lang="de-DE" sz="1600" dirty="0"/>
            </a:br>
            <a:r>
              <a:rPr lang="de-DE" sz="1600" dirty="0"/>
              <a:t>                                        		Von Darmbakterien zu Säuren verstoffwechselt</a:t>
            </a:r>
            <a:br>
              <a:rPr lang="de-DE" sz="1600" dirty="0"/>
            </a:br>
            <a:r>
              <a:rPr lang="de-DE" sz="1600" dirty="0"/>
              <a:t>		                                        Verbessert Calcium-Magnesiumaufnahme </a:t>
            </a:r>
            <a:br>
              <a:rPr lang="de-DE" sz="1600" dirty="0"/>
            </a:br>
            <a:r>
              <a:rPr lang="de-DE" sz="1600" dirty="0"/>
              <a:t>		                                        Topinambur, Zwiebeln, Knoblauch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Flohsamenschalen:	</a:t>
            </a:r>
            <a:r>
              <a:rPr lang="de-DE" sz="1600" dirty="0"/>
              <a:t> Starke Quellwirkung, unverdaulich. 								Indische Flohsamenschalen</a:t>
            </a:r>
            <a:br>
              <a:rPr lang="de-DE" sz="1600" dirty="0"/>
            </a:br>
            <a:r>
              <a:rPr lang="de-DE" sz="1600" dirty="0"/>
              <a:t>                                        Prebiotikum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Guar:                          </a:t>
            </a:r>
            <a:r>
              <a:rPr lang="de-DE" sz="1600" dirty="0"/>
              <a:t>		Starke, Quellwirkung, unverdaulich				 </a:t>
            </a:r>
            <a:br>
              <a:rPr lang="de-DE" sz="1600" dirty="0"/>
            </a:br>
            <a:r>
              <a:rPr lang="de-DE" sz="1600" dirty="0"/>
              <a:t>		                                        Gemahlener Keimling des indischen Baumes 			Cyamopsis teragonolobus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68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515124" cy="457200"/>
          </a:xfrm>
        </p:spPr>
        <p:txBody>
          <a:bodyPr wrap="square"/>
          <a:lstStyle/>
          <a:p>
            <a:r>
              <a:rPr lang="de-CH" dirty="0"/>
              <a:t>Stoffwechselregulation - Fit&amp;Schlank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Granuvital Fit&amp;Schlank mit Guar, Carnitin und Garcinia Cambogia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Optimale Verteilungsform im Körper</a:t>
            </a:r>
          </a:p>
          <a:p>
            <a:pPr marL="0" indent="0"/>
            <a:r>
              <a:rPr lang="de-CH" sz="1600" dirty="0"/>
              <a:t>  Verzögerte Aufnahme über Stunden</a:t>
            </a:r>
          </a:p>
          <a:p>
            <a:pPr marL="0" indent="0"/>
            <a:r>
              <a:rPr lang="de-CH" sz="1600" dirty="0"/>
              <a:t>  Verhinderung gegenseitiger Störverhältnis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  6 Präparate in einem: 		Vitamine</a:t>
            </a:r>
            <a:br>
              <a:rPr lang="de-CH" sz="1600" dirty="0"/>
            </a:br>
            <a:r>
              <a:rPr lang="de-CH" sz="1600" dirty="0"/>
              <a:t>                                            					Mineralien</a:t>
            </a:r>
            <a:br>
              <a:rPr lang="de-CH" sz="1600" dirty="0"/>
            </a:br>
            <a:r>
              <a:rPr lang="de-CH" sz="1600" dirty="0"/>
              <a:t>                                            					Spurenelemente</a:t>
            </a:r>
            <a:br>
              <a:rPr lang="de-CH" sz="1600" dirty="0"/>
            </a:br>
            <a:r>
              <a:rPr lang="de-CH" sz="1600" dirty="0"/>
              <a:t>                                            					Bioflavonoide</a:t>
            </a:r>
            <a:br>
              <a:rPr lang="de-CH" sz="1600" dirty="0"/>
            </a:br>
            <a:r>
              <a:rPr lang="de-CH" sz="1600" dirty="0"/>
              <a:t>                                            					Ballaststoffe (Guar)</a:t>
            </a:r>
            <a:br>
              <a:rPr lang="de-CH" sz="1600" dirty="0"/>
            </a:br>
            <a:r>
              <a:rPr lang="de-CH" sz="1600" dirty="0"/>
              <a:t>                                            					Garcinia Cambogia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26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Fit&amp;Schlank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Garcinia Cambogia - Die "Appetitbremse"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Was ist Garcinia Cambogia?</a:t>
            </a:r>
            <a:br>
              <a:rPr lang="de-DE" sz="1600" dirty="0"/>
            </a:br>
            <a:r>
              <a:rPr lang="de-DE" sz="1600" dirty="0"/>
              <a:t>         Orangengrosse kürbisähnliche Frucht aus Indien-Südostasien</a:t>
            </a:r>
            <a:br>
              <a:rPr lang="de-DE" sz="1600" dirty="0"/>
            </a:br>
            <a:r>
              <a:rPr lang="de-DE" sz="1600" dirty="0"/>
              <a:t>         Wirkstoff aus der getrockneten Rinde = HCA (Hydroxy Zitronensäure)</a:t>
            </a:r>
            <a:br>
              <a:rPr lang="de-DE" sz="1600" dirty="0"/>
            </a:br>
            <a:r>
              <a:rPr lang="de-DE" sz="1600" dirty="0"/>
              <a:t>         HCA = natürlicher Appetithemmer, blockiert Körperfetteinlagerung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Wie wirkt Garcinia Cambogia - HCA?</a:t>
            </a:r>
            <a:br>
              <a:rPr lang="de-DE" sz="1600" dirty="0"/>
            </a:br>
            <a:r>
              <a:rPr lang="de-DE" sz="1600" dirty="0"/>
              <a:t>        Reduziert Essensaufnahme:	 Appetithemmung, Sättigungsgefühl</a:t>
            </a:r>
            <a:br>
              <a:rPr lang="de-DE" sz="1600" dirty="0"/>
            </a:br>
            <a:r>
              <a:rPr lang="de-DE" sz="1600" dirty="0"/>
              <a:t>        Reduziert Fettspeicherung:	  Blockiert Aufbau von Fetten aus 				Kohlenhydraten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Normalerweise werden Zuckerüberschüsse in Fett umgewandelt und gespeichert. Durch </a:t>
            </a:r>
            <a:br>
              <a:rPr lang="de-DE" sz="1600" dirty="0"/>
            </a:br>
            <a:r>
              <a:rPr lang="de-DE" sz="1600" dirty="0"/>
              <a:t>    die Einnahme von Garcinia-HCA wird nun die Fetteinlagerung aus Zuckerüberschüssen </a:t>
            </a:r>
            <a:br>
              <a:rPr lang="de-DE" sz="1600" dirty="0"/>
            </a:br>
            <a:r>
              <a:rPr lang="de-DE" sz="1600" dirty="0"/>
              <a:t>    eingeschränkt und so der Fettabbau angeregt</a:t>
            </a:r>
            <a:br>
              <a:rPr lang="de-DE" sz="1600" dirty="0"/>
            </a:br>
            <a:r>
              <a:rPr lang="de-DE" sz="1600" dirty="0"/>
              <a:t>    In der Literatur finden sich Hinweise auf eine verstärkte Wirkung in Kombination mit</a:t>
            </a:r>
            <a:br>
              <a:rPr lang="de-DE" sz="1600" dirty="0"/>
            </a:br>
            <a:r>
              <a:rPr lang="de-DE" sz="1600" dirty="0"/>
              <a:t>    L-Carnitin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9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Fit&amp;Schlank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Garcinia Cambogia - Hemmt Süssgelüste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b="1" dirty="0"/>
              <a:t>In der ayurvedischen Medizin wohlbekannt:</a:t>
            </a:r>
            <a:br>
              <a:rPr lang="de-DE" sz="1600" dirty="0"/>
            </a:br>
            <a:r>
              <a:rPr lang="de-DE" sz="1600" dirty="0"/>
              <a:t>        Garcinia-Cambogia ist Hauptbestandteil des indischen Currys. Curry ist eine Mischung     </a:t>
            </a:r>
            <a:br>
              <a:rPr lang="de-DE" sz="1600" dirty="0"/>
            </a:br>
            <a:r>
              <a:rPr lang="de-DE" sz="1600" dirty="0"/>
              <a:t>        verschiedenster Gewürze (ca. 50 einzelne Gewürze) </a:t>
            </a:r>
            <a:br>
              <a:rPr lang="de-DE" sz="1600" dirty="0"/>
            </a:br>
            <a:r>
              <a:rPr lang="de-DE" sz="1600" dirty="0"/>
              <a:t>        Die ayurvedische Medizin kennt Garcinia Cambogia als Appetitzügler und zur </a:t>
            </a:r>
            <a:br>
              <a:rPr lang="de-DE" sz="1600" dirty="0"/>
            </a:br>
            <a:r>
              <a:rPr lang="de-DE" sz="1600" dirty="0"/>
              <a:t>        Unterstützung der Verdauung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Wichtig zu wissen:</a:t>
            </a:r>
            <a:br>
              <a:rPr lang="de-DE" sz="1600" dirty="0"/>
            </a:br>
            <a:r>
              <a:rPr lang="de-DE" sz="1600" dirty="0"/>
              <a:t>         Wird der Nachschub zu den Fettzellen unterbunden, geben sie das in ihnen </a:t>
            </a:r>
            <a:br>
              <a:rPr lang="de-DE" sz="1600" dirty="0"/>
            </a:br>
            <a:r>
              <a:rPr lang="de-DE" sz="1600" dirty="0"/>
              <a:t>         gespeicherte Fett kontinuierlich zur Energieproduktion frei: </a:t>
            </a:r>
            <a:br>
              <a:rPr lang="de-DE" sz="1600" dirty="0"/>
            </a:br>
            <a:r>
              <a:rPr lang="de-DE" sz="1600" dirty="0"/>
              <a:t>         Die Fettzellen „schrumpfen sich gesund“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24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DHEA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Hormone: DHEA: Verbessert das Wohlbefinden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Stärkung des Immunsystems</a:t>
            </a:r>
          </a:p>
          <a:p>
            <a:pPr marL="0" indent="0"/>
            <a:r>
              <a:rPr lang="de-DE" sz="1600" dirty="0"/>
              <a:t>  Wie Ausdauertraining wirkt auch DHEA der </a:t>
            </a:r>
            <a:br>
              <a:rPr lang="de-DE" sz="1600" dirty="0"/>
            </a:br>
            <a:r>
              <a:rPr lang="de-DE" sz="1600" dirty="0"/>
              <a:t>    Insulinresistenz entgegen (Insulin hemmt DHEA)</a:t>
            </a:r>
          </a:p>
          <a:p>
            <a:pPr marL="0" indent="0"/>
            <a:r>
              <a:rPr lang="de-DE" sz="1600" dirty="0"/>
              <a:t>  Abbau von Bauchfett</a:t>
            </a:r>
          </a:p>
          <a:p>
            <a:pPr marL="0" indent="0"/>
            <a:r>
              <a:rPr lang="de-DE" sz="1600" dirty="0"/>
              <a:t>  Krebshemmende Wirkung</a:t>
            </a:r>
          </a:p>
          <a:p>
            <a:pPr marL="0" indent="0"/>
            <a:r>
              <a:rPr lang="de-DE" sz="1600" dirty="0"/>
              <a:t>  Gedächtnis verbessernde und angstlösende Eigenschaften</a:t>
            </a:r>
          </a:p>
          <a:p>
            <a:pPr marL="0" indent="0"/>
            <a:r>
              <a:rPr lang="de-DE" sz="1600" dirty="0"/>
              <a:t>  REM-Schlaf verbessernde Wirkung</a:t>
            </a:r>
          </a:p>
          <a:p>
            <a:pPr marL="0" indent="0"/>
            <a:r>
              <a:rPr lang="de-DE" sz="1600" dirty="0"/>
              <a:t>  Steigert die Wirksamkeit von Wachstumshormon durch Anhebung von IGF-1</a:t>
            </a:r>
          </a:p>
          <a:p>
            <a:pPr marL="0" indent="0"/>
            <a:r>
              <a:rPr lang="de-DE" sz="1600" dirty="0"/>
              <a:t>  Hemmt wie Aspirin die Verklebung der Blutplättchen</a:t>
            </a:r>
          </a:p>
          <a:p>
            <a:pPr marL="0" indent="0"/>
            <a:r>
              <a:rPr lang="de-DE" sz="1600" dirty="0"/>
              <a:t>  Wirkt durch Osteokalzinerhöhung der Osteoporose entgegen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2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Krankheit beginnt im Mund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Schlecht gekaut - Schlecht verdaut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Gutes Kauen ist die Grundbedingung für unsere Gesundheit und verzeiht </a:t>
            </a:r>
            <a:br>
              <a:rPr lang="de-DE" sz="1600" dirty="0"/>
            </a:br>
            <a:r>
              <a:rPr lang="de-DE" sz="1600" dirty="0"/>
              <a:t>    schon einmal einige Diätsünden.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Kauen meldet dem Hirn:</a:t>
            </a:r>
            <a:br>
              <a:rPr lang="de-DE" sz="1600" dirty="0"/>
            </a:br>
            <a:r>
              <a:rPr lang="de-DE" sz="1600" dirty="0"/>
              <a:t>    Achtung aufgepasst, da kommt wieder ein Lastwagen voll Futter. Bitte sag das </a:t>
            </a:r>
            <a:br>
              <a:rPr lang="de-DE" sz="1600" dirty="0"/>
            </a:br>
            <a:r>
              <a:rPr lang="de-DE" sz="1600" dirty="0"/>
              <a:t>    dem Darm weiter damit er sich leeren kann: Kauen fördert die Darmtätigkeit!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Kohlenhydrate sind aus Einzelzuckern zusammengesetzt. Speichelenzyme lösen </a:t>
            </a:r>
            <a:br>
              <a:rPr lang="de-DE" sz="1600" dirty="0"/>
            </a:br>
            <a:r>
              <a:rPr lang="de-DE" sz="1600" dirty="0"/>
              <a:t>    die Bindungen. Nach 50x kauen schmeckt das Brot plötzlich ganz süss. </a:t>
            </a:r>
            <a:br>
              <a:rPr lang="de-DE" sz="1600" dirty="0"/>
            </a:br>
            <a:r>
              <a:rPr lang="de-DE" sz="1600" dirty="0"/>
              <a:t>    In den Darm gelangt so nicht die ganze Brotscheibe, sondern die einzelnen Zucker, die in </a:t>
            </a:r>
            <a:br>
              <a:rPr lang="de-DE" sz="1600" dirty="0"/>
            </a:br>
            <a:r>
              <a:rPr lang="de-DE" sz="1600" dirty="0"/>
              <a:t>    den oberen Darmabschnitten sofort resorbiert werden und ins Hirn gelangen: Hier melden </a:t>
            </a:r>
            <a:br>
              <a:rPr lang="de-DE" sz="1600" dirty="0"/>
            </a:br>
            <a:r>
              <a:rPr lang="de-DE" sz="1600" dirty="0"/>
              <a:t>    sie dem Hirn: </a:t>
            </a:r>
            <a:br>
              <a:rPr lang="de-DE" sz="1600" dirty="0"/>
            </a:br>
            <a:r>
              <a:rPr lang="de-DE" sz="1600" dirty="0"/>
              <a:t>    Jetzt reicht es! Schliess den Mund: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Kauen vermittelt einen nachhaltigen Sättigungseffekt! 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44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DHEA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Eine vegetarische Diät kurbelt die DHEA und Testosteron Produktion an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Die Wirksamkeit von DHEA ist umso grösser und wahrscheinlicher, je tiefer die DHEA-S </a:t>
            </a:r>
            <a:br>
              <a:rPr lang="de-DE" sz="1600" dirty="0"/>
            </a:br>
            <a:r>
              <a:rPr lang="de-DE" sz="1600" dirty="0"/>
              <a:t>    Spiegel vor Therapiebeginn waren</a:t>
            </a:r>
            <a:br>
              <a:rPr lang="de-DE" sz="1600" dirty="0"/>
            </a:br>
            <a:r>
              <a:rPr lang="de-DE" sz="1600" dirty="0"/>
              <a:t>  </a:t>
            </a:r>
          </a:p>
          <a:p>
            <a:pPr marL="0" indent="0"/>
            <a:r>
              <a:rPr lang="de-DE" sz="1600" dirty="0"/>
              <a:t>  Dosierung: 12.5 bis 25 mg bei Frauen, 25 bis 50 mg bei Männern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Nächtliche Einnahme kann gegebenenfalls den Schlaf verbessern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Klinische und labormässige Verlaufskontrollen notwendig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68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Testosteron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Langer Gürtel = tiefer Testosteronspiegel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J</a:t>
            </a:r>
            <a:r>
              <a:rPr lang="de-DE" sz="1600" dirty="0"/>
              <a:t>e länger der Gürtel eines Mannes ist (Bauchumfang!), desto tiefer liegt sein Blut-</a:t>
            </a:r>
            <a:br>
              <a:rPr lang="de-DE" sz="1600" dirty="0"/>
            </a:br>
            <a:r>
              <a:rPr lang="de-DE" sz="1600" dirty="0"/>
              <a:t>    Testosteronwert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Kortison stimuliert die Bauchfettansammlung, während die beiden aufbauenden Hormone </a:t>
            </a:r>
            <a:br>
              <a:rPr lang="de-DE" sz="1600" dirty="0"/>
            </a:br>
            <a:r>
              <a:rPr lang="de-DE" sz="1600" dirty="0"/>
              <a:t>    Testosteron und Wachstumshormon die Ansammlung von Bauchfett hemmen</a:t>
            </a:r>
          </a:p>
          <a:p>
            <a:pPr marL="0" indent="0"/>
            <a:r>
              <a:rPr lang="de-DE" sz="1600" dirty="0"/>
              <a:t>  Testosteron und Wachstumshormon bauen Muskulatur auf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Gehtraining (und Sextraining!) bringt Testosteron in Bewegung:</a:t>
            </a:r>
            <a:br>
              <a:rPr lang="de-DE" sz="1600" dirty="0"/>
            </a:br>
            <a:r>
              <a:rPr lang="de-DE" sz="1600" dirty="0"/>
              <a:t>        Die Erhöhung des Blut-Testosteronspiegels ist unmittelbar nach der körperlichen </a:t>
            </a:r>
            <a:br>
              <a:rPr lang="de-DE" sz="1600" dirty="0"/>
            </a:br>
            <a:r>
              <a:rPr lang="de-DE" sz="1600" dirty="0"/>
              <a:t>        Betätigung feststellbar, bleibt während einer Stunde erhalten und ist nach 24 Stunden </a:t>
            </a:r>
            <a:br>
              <a:rPr lang="de-DE" sz="1600" dirty="0"/>
            </a:br>
            <a:r>
              <a:rPr lang="de-DE" sz="1600" dirty="0"/>
              <a:t>        wieder verschwunden 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27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 (Somatotropin)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Wachstumshormonbehandlung = Fitnesskur für müde Herzen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Wachstumshormon (WH) wird im Hirn gebildet und unregelmässig in Pulsen über den Tag </a:t>
            </a:r>
            <a:br>
              <a:rPr lang="de-DE" sz="1600" dirty="0"/>
            </a:br>
            <a:r>
              <a:rPr lang="de-DE" sz="1600" dirty="0"/>
              <a:t>    verteilt ausgeschüttet </a:t>
            </a:r>
          </a:p>
          <a:p>
            <a:pPr marL="0" indent="0"/>
            <a:r>
              <a:rPr lang="de-DE" sz="1600" dirty="0"/>
              <a:t>  Die stärkste Ausschüttung erfolgt während dem Schlafen vor Mitternacht</a:t>
            </a:r>
          </a:p>
          <a:p>
            <a:pPr marL="0" indent="0"/>
            <a:r>
              <a:rPr lang="de-DE" sz="1600" dirty="0"/>
              <a:t>  Je älter der Mensch, desto tiefer das WH</a:t>
            </a:r>
          </a:p>
          <a:p>
            <a:pPr marL="0" indent="0"/>
            <a:r>
              <a:rPr lang="de-DE" sz="1600" dirty="0"/>
              <a:t>  Je mehr Bauchfett, je höher der BMI, desto tiefer das WH</a:t>
            </a:r>
          </a:p>
          <a:p>
            <a:pPr marL="0" indent="0"/>
            <a:r>
              <a:rPr lang="de-DE" sz="1600" dirty="0"/>
              <a:t>  Je weniger körperliche Fitness, desto tiefer das WH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i="1" dirty="0"/>
              <a:t>Sinkt durch Schlafdefizite (22h00 - 03h00: Höchste Ausschüttung des WH)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Je mehr chronischer Stress, desto tiefer das WH</a:t>
            </a:r>
          </a:p>
          <a:p>
            <a:pPr marL="0" indent="0"/>
            <a:r>
              <a:rPr lang="de-DE" sz="1600" dirty="0"/>
              <a:t>  Je ausgeprägter der Östrogenmangel, desto tiefer das WH</a:t>
            </a:r>
          </a:p>
          <a:p>
            <a:pPr marL="0" indent="0"/>
            <a:r>
              <a:rPr lang="de-DE" sz="1600" dirty="0"/>
              <a:t>  Je ausgeprägter der Testosteronmangel, desto tiefer das WH</a:t>
            </a:r>
          </a:p>
          <a:p>
            <a:pPr marL="0" indent="0"/>
            <a:r>
              <a:rPr lang="de-DE" sz="1600" dirty="0"/>
              <a:t>  Je ausgeprägter der DHEA Mangel, desto tiefer das WH</a:t>
            </a:r>
          </a:p>
          <a:p>
            <a:pPr marL="0" indent="0"/>
            <a:endParaRPr lang="de-DE" sz="1600" dirty="0"/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51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Mangel an Wachstumshormon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CD1C8E-1DEA-BA8B-9E18-22B3EA93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48" y="2040794"/>
            <a:ext cx="7308304" cy="36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2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Hemmung des Wachstumhormon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CH" sz="1600" b="1" dirty="0"/>
              <a:t>Äussere Faktoren:</a:t>
            </a:r>
            <a:br>
              <a:rPr lang="de-CH" sz="1600" dirty="0"/>
            </a:br>
            <a:r>
              <a:rPr lang="de-CH" sz="1600" dirty="0"/>
              <a:t>        Fettreiche Mahlzeiten, besonders abends</a:t>
            </a:r>
            <a:br>
              <a:rPr lang="de-CH" sz="1600" dirty="0"/>
            </a:br>
            <a:r>
              <a:rPr lang="de-CH" sz="1600" dirty="0"/>
              <a:t>        Bewegungsmangel</a:t>
            </a:r>
            <a:br>
              <a:rPr lang="de-CH" sz="1600" dirty="0"/>
            </a:br>
            <a:r>
              <a:rPr lang="de-CH" sz="1600" dirty="0"/>
              <a:t>        Spätes Zubettgehen (nach Mitternacht, besonders nach 01h00)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  </a:t>
            </a:r>
            <a:r>
              <a:rPr lang="de-CH" sz="1600" b="1" dirty="0"/>
              <a:t>Innere Faktoren:</a:t>
            </a:r>
            <a:br>
              <a:rPr lang="de-CH" sz="1600" dirty="0"/>
            </a:br>
            <a:r>
              <a:rPr lang="de-CH" sz="1600" dirty="0"/>
              <a:t>        Östrogenmangel</a:t>
            </a:r>
            <a:br>
              <a:rPr lang="de-CH" sz="1600" dirty="0"/>
            </a:br>
            <a:r>
              <a:rPr lang="de-CH" sz="1600" dirty="0"/>
              <a:t>        Schilddrüsenunterfunktion (Hypothyreose)</a:t>
            </a:r>
            <a:br>
              <a:rPr lang="de-CH" sz="1600" dirty="0"/>
            </a:br>
            <a:r>
              <a:rPr lang="de-CH" sz="1600" dirty="0"/>
              <a:t>        Erhöhter Blutzucker (nicht beim Diabetiker)</a:t>
            </a:r>
            <a:br>
              <a:rPr lang="de-CH" sz="1600" dirty="0"/>
            </a:br>
            <a:endParaRPr lang="de-CH" sz="1600" dirty="0"/>
          </a:p>
          <a:p>
            <a:pPr marL="0" indent="0"/>
            <a:r>
              <a:rPr lang="de-CH" sz="1600" dirty="0"/>
              <a:t>  </a:t>
            </a:r>
            <a:r>
              <a:rPr lang="de-CH" sz="1600" b="1" dirty="0"/>
              <a:t>Psyche:</a:t>
            </a:r>
            <a:br>
              <a:rPr lang="de-CH" sz="1600" dirty="0"/>
            </a:br>
            <a:r>
              <a:rPr lang="de-CH" sz="1600" dirty="0"/>
              <a:t>        Emotionale Störungen (mangelnde Gewichtsabnahme bei psychischen </a:t>
            </a:r>
            <a:br>
              <a:rPr lang="de-CH" sz="1600" dirty="0"/>
            </a:br>
            <a:r>
              <a:rPr lang="de-CH" sz="1600" dirty="0"/>
              <a:t>        Problemen, trotz Fasten)</a:t>
            </a:r>
            <a:br>
              <a:rPr lang="de-CH" sz="1600" dirty="0"/>
            </a:br>
            <a:r>
              <a:rPr lang="de-CH" sz="1600" dirty="0"/>
              <a:t>        Endogene (innere) Depression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37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Erhöhung des Wachstumshormon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 </a:t>
            </a:r>
            <a:r>
              <a:rPr lang="de-CH" sz="1600" b="1" dirty="0"/>
              <a:t>Äussere Faktoren:</a:t>
            </a:r>
            <a:br>
              <a:rPr lang="de-CH" sz="1600" dirty="0"/>
            </a:br>
            <a:r>
              <a:rPr lang="de-CH" sz="1600" dirty="0"/>
              <a:t>        Sport, körperliche Anstrengung (körpereigene Opiate)</a:t>
            </a:r>
            <a:br>
              <a:rPr lang="de-CH" sz="1600" dirty="0"/>
            </a:br>
            <a:r>
              <a:rPr lang="de-CH" sz="1600" dirty="0"/>
              <a:t>        Fettarme Ernährung</a:t>
            </a:r>
            <a:br>
              <a:rPr lang="de-CH" sz="1600" dirty="0"/>
            </a:br>
            <a:r>
              <a:rPr lang="de-CH" sz="1600" dirty="0"/>
              <a:t>        Fasten, besonders abends</a:t>
            </a:r>
            <a:br>
              <a:rPr lang="de-CH" sz="1600" dirty="0"/>
            </a:br>
            <a:r>
              <a:rPr lang="de-CH" sz="1600" dirty="0"/>
              <a:t>        Jetlag</a:t>
            </a:r>
            <a:br>
              <a:rPr lang="de-CH" sz="1600" dirty="0"/>
            </a:br>
            <a:r>
              <a:rPr lang="de-CH" sz="1600" dirty="0"/>
              <a:t> </a:t>
            </a:r>
          </a:p>
          <a:p>
            <a:pPr marL="0" indent="0"/>
            <a:r>
              <a:rPr lang="de-CH" sz="1600" dirty="0"/>
              <a:t>  </a:t>
            </a:r>
            <a:r>
              <a:rPr lang="de-CH" sz="1600" b="1" dirty="0"/>
              <a:t>Innere Faktoren:</a:t>
            </a:r>
            <a:br>
              <a:rPr lang="de-CH" sz="1600" dirty="0"/>
            </a:br>
            <a:r>
              <a:rPr lang="de-CH" sz="1600" dirty="0"/>
              <a:t>        Kortison</a:t>
            </a:r>
            <a:br>
              <a:rPr lang="de-CH" sz="1600" dirty="0"/>
            </a:br>
            <a:r>
              <a:rPr lang="de-CH" sz="1600" dirty="0"/>
              <a:t>        Schilddrüsenhormone</a:t>
            </a:r>
            <a:br>
              <a:rPr lang="de-CH" sz="1600" dirty="0"/>
            </a:br>
            <a:r>
              <a:rPr lang="de-CH" sz="1600" dirty="0"/>
              <a:t>        Östradiol</a:t>
            </a:r>
            <a:br>
              <a:rPr lang="de-CH" sz="1600" dirty="0"/>
            </a:br>
            <a:r>
              <a:rPr lang="de-CH" sz="1600" dirty="0"/>
              <a:t>        Arginin (eine Aminosäure, nur im Zusammenhang mit Lysin!) 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49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Mangel an Wachstumshormon: Therapie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Ausdauersport:		               Mindestens 3x30 Minuten / Woche</a:t>
            </a:r>
          </a:p>
          <a:p>
            <a:pPr marL="0" indent="0"/>
            <a:r>
              <a:rPr lang="de-CH" sz="1600" dirty="0"/>
              <a:t>  Gewichtsreduktion:	        Jedes Kilo zählt! </a:t>
            </a:r>
          </a:p>
          <a:p>
            <a:pPr marL="0" indent="0"/>
            <a:r>
              <a:rPr lang="de-CH" sz="1600" dirty="0"/>
              <a:t>  Ernährung:		                       Kalorienarm, fettarm</a:t>
            </a:r>
          </a:p>
          <a:p>
            <a:pPr marL="0" indent="0"/>
            <a:r>
              <a:rPr lang="de-CH" sz="1600" dirty="0"/>
              <a:t>  Vermeidung:		                    Insulin stimulierende Nahrungsmittel wie 			isolierte Kohlenhydrate </a:t>
            </a:r>
            <a:br>
              <a:rPr lang="de-CH" sz="1600" dirty="0"/>
            </a:br>
            <a:r>
              <a:rPr lang="de-CH" sz="1600" dirty="0"/>
              <a:t>                                               (Zucker), Weissmehl, Fruchtsäfte</a:t>
            </a:r>
          </a:p>
          <a:p>
            <a:pPr marL="0" indent="0"/>
            <a:r>
              <a:rPr lang="de-CH" sz="1600" dirty="0"/>
              <a:t>  Abendessen:		                    „Dinner cancelling“ mindestens 2x / Woche</a:t>
            </a:r>
            <a:br>
              <a:rPr lang="de-CH" sz="1600" dirty="0"/>
            </a:br>
            <a:r>
              <a:rPr lang="de-CH" sz="1600" dirty="0"/>
              <a:t>                                               			Ansonsten karg und gemüsebetont</a:t>
            </a:r>
            <a:br>
              <a:rPr lang="de-CH" sz="1600" dirty="0"/>
            </a:br>
            <a:r>
              <a:rPr lang="de-CH" sz="1600" dirty="0"/>
              <a:t>                                               			Keine gesättigten Fette (Fleisch, Käse)</a:t>
            </a:r>
            <a:br>
              <a:rPr lang="de-CH" sz="1600" dirty="0"/>
            </a:br>
            <a:r>
              <a:rPr lang="de-CH" sz="1600" dirty="0"/>
              <a:t>                                               			Kohlenhydrate: Keine bis wenig!                                                </a:t>
            </a:r>
          </a:p>
          <a:p>
            <a:pPr marL="0" indent="0"/>
            <a:r>
              <a:rPr lang="de-CH" sz="1600" dirty="0"/>
              <a:t>  Schlaf: 			                              Ab 22h00 schlafen:</a:t>
            </a:r>
            <a:br>
              <a:rPr lang="de-CH" sz="1600" dirty="0"/>
            </a:br>
            <a:r>
              <a:rPr lang="de-CH" sz="1600" dirty="0"/>
              <a:t>                                               			Hormonausschüttung nur während REM Schlaf</a:t>
            </a:r>
          </a:p>
          <a:p>
            <a:pPr marL="0" indent="0"/>
            <a:r>
              <a:rPr lang="de-CH" sz="1600" dirty="0"/>
              <a:t>  Anti-Stress-Programm:  Entspannungstechniken: Yoga, AT, Qi Gong etc.</a:t>
            </a:r>
          </a:p>
          <a:p>
            <a:pPr marL="0" indent="0"/>
            <a:r>
              <a:rPr lang="de-CH" sz="1600" dirty="0"/>
              <a:t>  B-Vitamine:		                      Vitamin B3, Vitamin B6</a:t>
            </a:r>
          </a:p>
          <a:p>
            <a:pPr marL="0" indent="0"/>
            <a:r>
              <a:rPr lang="de-CH" sz="1600" dirty="0"/>
              <a:t>  Aminosäuren:		                  Arginin 4-8 g abends (WH-Freisetzer):</a:t>
            </a:r>
            <a:br>
              <a:rPr lang="de-CH" sz="1600" dirty="0"/>
            </a:br>
            <a:r>
              <a:rPr lang="de-CH" sz="1600" dirty="0"/>
              <a:t>                                               Erdnüsse, Sojabohnen, Haselnüsse, Lammfilet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6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Wachstumshormon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Mangel an Wachstumshormon: Therapie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Injektionen:	                  Nicht unproblematisch, sehr teuer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  Mundspray:                  	1 Hub enthält 360 ng Wachstumshormon + Aminosäuren</a:t>
            </a:r>
            <a:br>
              <a:rPr lang="de-CH" sz="1600" dirty="0"/>
            </a:br>
            <a:r>
              <a:rPr lang="de-CH" sz="1600" dirty="0"/>
              <a:t>		                                            1 Nanongramm (ng) = 1 milliardstel Gramm </a:t>
            </a:r>
            <a:br>
              <a:rPr lang="de-CH" sz="1600" dirty="0"/>
            </a:br>
            <a:r>
              <a:rPr lang="de-CH" sz="1600" dirty="0"/>
              <a:t>                                            3 Hübe täglich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  Colostrum:                    	Enthält IGF-1</a:t>
            </a:r>
            <a:br>
              <a:rPr lang="de-CH" sz="1600" dirty="0"/>
            </a:br>
            <a:r>
              <a:rPr lang="de-CH" sz="1600" dirty="0"/>
              <a:t>		                                            Colostrum LR, 3 Kapseln täglich 	</a:t>
            </a:r>
            <a:br>
              <a:rPr lang="de-CH" sz="1600" dirty="0"/>
            </a:br>
            <a:endParaRPr lang="de-CH" sz="1600" dirty="0"/>
          </a:p>
          <a:p>
            <a:pPr marL="0" indent="0"/>
            <a:r>
              <a:rPr lang="de-CH" sz="1600" dirty="0"/>
              <a:t>  DHEA:		                            Erhöht leicht das Wachstumshormon, 1x1 Kps. tgl. abends 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773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Fischöl EPA Pro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Fischöl: SevisanaLine EPA-Pro: Lachsfrei und hoch gereinigt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Fischöl senkt Triglyceride (Blutfett), schützt die Gefässwand vor Arteriosklerose, </a:t>
            </a:r>
            <a:br>
              <a:rPr lang="de-DE" sz="1600" dirty="0"/>
            </a:br>
            <a:r>
              <a:rPr lang="de-DE" sz="1600" dirty="0"/>
              <a:t>    verbessert messbar das Immunsystem und wirkt als Gegenspieler zur tierischen  </a:t>
            </a:r>
            <a:br>
              <a:rPr lang="de-DE" sz="1600" dirty="0"/>
            </a:br>
            <a:r>
              <a:rPr lang="de-DE" sz="1600" dirty="0"/>
              <a:t>    Arachidonsäure erst noch entzündungshemmend 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Fischöl hemmt die Blutplättchenverklumpung wie Aspirin und schützt so vor Thrombosen 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Fischöl verbessert die Fliessfähigkeit des Blutes und entlastet damit das Herz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Fischöl wirkt antidepressiv und ist so hilfreich bei Übergewicht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Fischöl fördert die Hirnentwicklung und die Lernfähigkeit bei Kleinkindern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Fischöl wirkt antimikrobiell (Terpene)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Fischöl konsumierende Schwangere gebären gescheitere Kinder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04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Fischöl EPA Pro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Fischöl: Wichtig bei Übergewicht (häufig Gefässprobleme)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Die Wirksamkeit von Omega-3-Fettsäuren (Fischöl) ist durch eine Vielzahl klinischer  </a:t>
            </a:r>
            <a:br>
              <a:rPr lang="de-DE" sz="1600" dirty="0"/>
            </a:br>
            <a:r>
              <a:rPr lang="de-DE" sz="1600" dirty="0"/>
              <a:t>    Studien bestätigt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Die umfangreichste war wohl die viel beachtete GISSI - Studie an der über 11`000 </a:t>
            </a:r>
            <a:br>
              <a:rPr lang="de-DE" sz="1600" dirty="0"/>
            </a:br>
            <a:r>
              <a:rPr lang="de-DE" sz="1600" dirty="0"/>
              <a:t>    Patienten teilgenommen haben: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Nach dreieinhalb Jahren täglicher Einnahme von 850 mg Fischöl pro Tag konnte die </a:t>
            </a:r>
            <a:br>
              <a:rPr lang="de-DE" sz="1600" dirty="0"/>
            </a:br>
            <a:r>
              <a:rPr lang="de-DE" sz="1600" dirty="0"/>
              <a:t>       Gesamtsterblichkeit um 20%, das Risiko für Herz- Kreislauftod sogar um 45% verringert  </a:t>
            </a:r>
            <a:br>
              <a:rPr lang="de-DE" sz="1600" dirty="0"/>
            </a:br>
            <a:r>
              <a:rPr lang="de-DE" sz="1600" dirty="0"/>
              <a:t>       werden 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nach Dr. Eichhorn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Die Stoffwechselregulation nach Dr. Eichhorn ist keine Diät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Sie ist eine Lebensweise</a:t>
            </a:r>
          </a:p>
          <a:p>
            <a:pPr marL="0" indent="0"/>
            <a:r>
              <a:rPr lang="de-DE" sz="1600" dirty="0"/>
              <a:t>  Lebenslang durchführbar</a:t>
            </a:r>
          </a:p>
          <a:p>
            <a:pPr marL="0" indent="0"/>
            <a:r>
              <a:rPr lang="de-DE" sz="1600" dirty="0"/>
              <a:t>  Die Basis unserer Gesundheit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Der Anteil der Übergewichtigen in unserer Gesellschaft nimmt jährlich zu. Adipositas - eine multifaktorielle, chronische Krankheit mit einer enormen volkswirtschaftlichen und vor allem auch medizinischen Bedeutung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Nur unter Berücksichtigung aller Aspekte ist das Übergewichtsproblem in den Griff zu bekommen</a:t>
            </a:r>
          </a:p>
          <a:p>
            <a:pPr marL="0" indent="0"/>
            <a:endParaRPr lang="de-DE" sz="1600" dirty="0"/>
          </a:p>
          <a:p>
            <a:pPr marL="0" indent="0"/>
            <a:endParaRPr lang="de-DE" sz="1600" dirty="0">
              <a:solidFill>
                <a:schemeClr val="bg2"/>
              </a:solidFill>
              <a:latin typeface="Arial" charset="0"/>
            </a:endParaRPr>
          </a:p>
          <a:p>
            <a:pPr marL="0" indent="0"/>
            <a:endParaRPr lang="de-DE" sz="1600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651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Einnahmeplan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531569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Die tägliche Nahrungsergänzung bei Übergewicht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Nach dem Aufstehen:     	1 Essl. Flohsamenschalen + ¼ Teel. Vitamin C 			in 2 dl Wasser </a:t>
            </a:r>
            <a:br>
              <a:rPr lang="de-CH" sz="1600" dirty="0"/>
            </a:br>
            <a:r>
              <a:rPr lang="de-CH" sz="1600" dirty="0"/>
              <a:t>                                                geben und sofort trinken. Ev. nachmittags/vor dem Abendessen </a:t>
            </a:r>
            <a:br>
              <a:rPr lang="de-CH" sz="1600" dirty="0"/>
            </a:br>
            <a:r>
              <a:rPr lang="de-CH" sz="1600" dirty="0"/>
              <a:t>                                                wiederholen</a:t>
            </a:r>
            <a:br>
              <a:rPr lang="de-CH" sz="1600" dirty="0"/>
            </a:br>
            <a:endParaRPr lang="de-CH" sz="1600" dirty="0"/>
          </a:p>
          <a:p>
            <a:pPr marL="0" indent="0"/>
            <a:r>
              <a:rPr lang="de-CH" sz="1600" dirty="0"/>
              <a:t>  Vor Morgenessen:	           3 g Fischöl  (6 Kaps. SevisanaLine EPA-Pro)</a:t>
            </a:r>
            <a:br>
              <a:rPr lang="de-CH" sz="1600" dirty="0"/>
            </a:br>
            <a:endParaRPr lang="de-CH" sz="1600" dirty="0"/>
          </a:p>
          <a:p>
            <a:pPr marL="0" indent="0"/>
            <a:r>
              <a:rPr lang="de-CH" sz="1600" dirty="0"/>
              <a:t>  ½ Std. vor Mittagessen:  				½ Teel. Granuvital „Fit&amp;Schlank“ 		</a:t>
            </a:r>
            <a:br>
              <a:rPr lang="de-CH" sz="1600" dirty="0"/>
            </a:br>
            <a:endParaRPr lang="de-CH" sz="1600" dirty="0"/>
          </a:p>
          <a:p>
            <a:pPr marL="0" indent="0"/>
            <a:r>
              <a:rPr lang="de-CH" sz="1600" dirty="0"/>
              <a:t>  ½ Std. vor Abendessen:	  			½ Teel. Granuvital „Fit&amp;Schlank“ 			</a:t>
            </a:r>
          </a:p>
          <a:p>
            <a:pPr marL="0" indent="0"/>
            <a:r>
              <a:rPr lang="de-CH" sz="1600" dirty="0"/>
              <a:t>  Anstelle Abendessen: 	    			½ Teel. Granuvital „Fit&amp;Schlank“ </a:t>
            </a:r>
          </a:p>
          <a:p>
            <a:pPr marL="0" indent="0"/>
            <a:endParaRPr lang="de-CH" sz="1600" dirty="0"/>
          </a:p>
          <a:p>
            <a:pPr marL="0" indent="0"/>
            <a:r>
              <a:rPr lang="de-CH" sz="1600" dirty="0"/>
              <a:t>22h00:			                                 SevisanaLine Basenpulver 1 ½ Teel. in 2 dl Wasser</a:t>
            </a:r>
          </a:p>
          <a:p>
            <a:pPr marL="0" indent="0">
              <a:buFont typeface="Times New Roman" pitchFamily="18" charset="0"/>
              <a:buNone/>
            </a:pP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b="1" dirty="0">
                <a:ea typeface="Calibri" panose="020F0502020204030204" pitchFamily="34" charset="0"/>
              </a:rPr>
              <a:t>Granuvital Fit&amp;Schlank: </a:t>
            </a:r>
            <a:r>
              <a:rPr lang="de-DE" sz="1600" dirty="0">
                <a:ea typeface="Calibri" panose="020F0502020204030204" pitchFamily="34" charset="0"/>
              </a:rPr>
              <a:t>Tagesmenge 4 g (8 ml). Je ½ Messlöffel Granulat in ein Glas Wasser einrühren und sofort trinken. Zur stärkeren Appetithemmung sind auch höhere Dosen erlaubt (1 bis 2x täglich 1 bis 1½ Messlöffel)</a:t>
            </a:r>
            <a:endParaRPr lang="de-CH" sz="16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6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dirty="0"/>
              <a:t>Ein topgesunder Ernährungstag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514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Das magische Dreieck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Viele Menschen bewegen sich heute nur noch im magischen Dreieck: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0FE8D5-E509-6BD1-B32F-810CA03B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48" y="2420888"/>
            <a:ext cx="4883653" cy="29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85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Ein topgesunder Ernährungstag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Hauptstrassen und Nebenstrassen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Der „Topgesunde Ernährungstag“ basiert auf eigener über 30-jähriger Auseinandersetzung </a:t>
            </a:r>
            <a:br>
              <a:rPr lang="de-DE" sz="1600" dirty="0"/>
            </a:br>
            <a:r>
              <a:rPr lang="de-DE" sz="1600" dirty="0"/>
              <a:t>    mit der Ernährung und auf den Erkenntnissen etlicher, teils monatelang durchgeführten </a:t>
            </a:r>
            <a:br>
              <a:rPr lang="de-DE" sz="1600" dirty="0"/>
            </a:br>
            <a:r>
              <a:rPr lang="de-DE" sz="1600" dirty="0"/>
              <a:t>    Diäten 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Der „Topgesunde Ernährungstag“ ist die klassische Ernährungsweise in der Anti-Aging </a:t>
            </a:r>
            <a:br>
              <a:rPr lang="de-DE" sz="1600" dirty="0"/>
            </a:br>
            <a:r>
              <a:rPr lang="de-DE" sz="1600" dirty="0"/>
              <a:t>    Medizin und zudem krebs- und entzündungshemmend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Der „Topgesunde Ernährungstag“ ist die „Hauptstrasse“ und unsere Esssünden sind die </a:t>
            </a:r>
            <a:br>
              <a:rPr lang="de-DE" sz="1600" dirty="0"/>
            </a:br>
            <a:r>
              <a:rPr lang="de-DE" sz="1600" dirty="0"/>
              <a:t>    Nebenstrassen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Esssünden gehören unabdingbar zu unserer Esskultur!</a:t>
            </a:r>
            <a:br>
              <a:rPr lang="de-DE" sz="1600" dirty="0"/>
            </a:br>
            <a:r>
              <a:rPr lang="de-DE" sz="1600" dirty="0"/>
              <a:t>    Aber, ein zu langes „Herumirren“ auf den Nebenstrassen schadet unserer Gesundheit.</a:t>
            </a:r>
            <a:br>
              <a:rPr lang="de-DE" sz="1600" dirty="0"/>
            </a:br>
            <a:r>
              <a:rPr lang="de-DE" sz="1600" dirty="0"/>
              <a:t>    Je kranker ein Mensch ist, desto weniger sind ihm Nebenstrassen erlaubt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21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Einmal anders 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Gelebte Lebendigkeit - </a:t>
            </a:r>
            <a:r>
              <a:rPr lang="de-DE" sz="1800" b="1" dirty="0"/>
              <a:t>Frühstück= Nahrung für unsere Zellen!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 Brokkoli oder Spinat</a:t>
            </a:r>
          </a:p>
          <a:p>
            <a:pPr marL="0" indent="0"/>
            <a:r>
              <a:rPr lang="de-CH" sz="1600" dirty="0"/>
              <a:t>  Tomaten</a:t>
            </a:r>
          </a:p>
          <a:p>
            <a:pPr marL="0" indent="0"/>
            <a:r>
              <a:rPr lang="de-CH" sz="1600" dirty="0"/>
              <a:t>  Gekeimtes Getreide (Sprossen)</a:t>
            </a:r>
          </a:p>
          <a:p>
            <a:pPr marL="0" indent="0"/>
            <a:r>
              <a:rPr lang="de-CH" sz="1600" dirty="0"/>
              <a:t>  Papayapeffer</a:t>
            </a:r>
          </a:p>
          <a:p>
            <a:pPr marL="0" indent="0"/>
            <a:r>
              <a:rPr lang="de-CH" sz="1600" dirty="0"/>
              <a:t>  Kräutersalz - Trocomare</a:t>
            </a:r>
          </a:p>
          <a:p>
            <a:pPr marL="0" indent="0"/>
            <a:r>
              <a:rPr lang="de-CH" sz="1600" dirty="0"/>
              <a:t>  Rapsöl (genügend!)</a:t>
            </a:r>
          </a:p>
          <a:p>
            <a:pPr marL="0" indent="0"/>
            <a:r>
              <a:rPr lang="de-CH" sz="1600" dirty="0"/>
              <a:t>  Dazu eine kleine Scheibe dunkles Brot</a:t>
            </a:r>
            <a:br>
              <a:rPr lang="de-CH" sz="1600" dirty="0"/>
            </a:br>
            <a:r>
              <a:rPr lang="de-CH" sz="1600" dirty="0"/>
              <a:t>    und eine Frucht</a:t>
            </a:r>
          </a:p>
          <a:p>
            <a:pPr marL="0" indent="0"/>
            <a:r>
              <a:rPr lang="de-CH" sz="1600" dirty="0"/>
              <a:t>  Lassen Sie sich Zeit</a:t>
            </a:r>
            <a:br>
              <a:rPr lang="de-CH" sz="1600" dirty="0"/>
            </a:br>
            <a:br>
              <a:rPr lang="de-CH" sz="1600" dirty="0"/>
            </a:br>
            <a:r>
              <a:rPr lang="de-DE" sz="1600" dirty="0"/>
              <a:t>Getreide (gekeimte Sprossen) enthält Vitamin B1, notwendig zur Synthese von Acetylcholin (Erinnerungsfähigkeit)</a:t>
            </a:r>
            <a:br>
              <a:rPr lang="de-DE" sz="1600" dirty="0"/>
            </a:br>
            <a:br>
              <a:rPr lang="de-DE" sz="1600" dirty="0"/>
            </a:br>
            <a:r>
              <a:rPr lang="de-DE" sz="1600" b="1" dirty="0"/>
              <a:t>Konfibrot mit Butter = „Magenfüller“</a:t>
            </a:r>
            <a:endParaRPr lang="de-CH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416BA4-58EB-3921-36AC-279D27D45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28" y="1560097"/>
            <a:ext cx="4139543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6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Einmal anders 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und dazu passend: 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223AED-E4EB-ED55-A1D6-78BAF15E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020" y="1556792"/>
            <a:ext cx="6478910" cy="452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6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Die 4 Philosophien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Philosophie Nr. 1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Den Tag beginnen mit einer "ausgebauten Verteidigungsstellung" gegen </a:t>
            </a:r>
            <a:r>
              <a:rPr lang="de-DE" sz="1600" i="1" dirty="0"/>
              <a:t>Freie Radikale </a:t>
            </a:r>
            <a:br>
              <a:rPr lang="de-DE" sz="1600" dirty="0"/>
            </a:br>
            <a:r>
              <a:rPr lang="de-DE" sz="1600" dirty="0"/>
              <a:t>    (Gemüse, Antioxidantien) und Nahrung für das Hirn (Sprossen)</a:t>
            </a:r>
          </a:p>
          <a:p>
            <a:pPr marL="0" indent="0"/>
            <a:r>
              <a:rPr lang="de-DE" sz="1600" dirty="0"/>
              <a:t>  Lycopin in Tomate und Wassermelone:</a:t>
            </a:r>
            <a:br>
              <a:rPr lang="de-DE" sz="1600" dirty="0"/>
            </a:br>
            <a:r>
              <a:rPr lang="de-DE" sz="1600" dirty="0"/>
              <a:t>        Wirkt stark antioxidativ</a:t>
            </a:r>
            <a:br>
              <a:rPr lang="de-DE" sz="1600" dirty="0"/>
            </a:br>
            <a:r>
              <a:rPr lang="de-DE" sz="1600" dirty="0"/>
              <a:t>        Sitzt fest in der Zelle und wird erst durch die Verarbeitung (Kochen, Dünsten, Grillieren, </a:t>
            </a:r>
            <a:br>
              <a:rPr lang="de-DE" sz="1600" dirty="0"/>
            </a:br>
            <a:r>
              <a:rPr lang="de-DE" sz="1600" dirty="0"/>
              <a:t>        Tomatensaft, Ketchup etc.) in erheblich grösseren Mengen freigesetzt!</a:t>
            </a:r>
            <a:br>
              <a:rPr lang="de-DE" sz="1600" dirty="0"/>
            </a:br>
            <a:r>
              <a:rPr lang="de-DE" sz="1600" dirty="0"/>
              <a:t>        Lycopin ist hitzestabil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A3E1DE-40C3-11D4-D2E0-8ED7F1D7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628" y="3680333"/>
            <a:ext cx="4514851" cy="23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72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Die 4 Philosophien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Philosophie Nr. 2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Den Tag beginnen mit einem reichhaltigen</a:t>
            </a:r>
            <a:br>
              <a:rPr lang="de-DE" sz="1600" dirty="0"/>
            </a:br>
            <a:r>
              <a:rPr lang="de-DE" sz="1600" dirty="0"/>
              <a:t>    Plateau an:  </a:t>
            </a:r>
            <a:br>
              <a:rPr lang="de-DE" sz="1600" dirty="0"/>
            </a:br>
            <a:r>
              <a:rPr lang="de-DE" sz="1600" dirty="0"/>
              <a:t>         -Nahrungsfasern</a:t>
            </a:r>
            <a:br>
              <a:rPr lang="de-DE" sz="1600" dirty="0"/>
            </a:br>
            <a:r>
              <a:rPr lang="de-DE" sz="1600" dirty="0"/>
              <a:t>         -Vitaminen</a:t>
            </a:r>
            <a:br>
              <a:rPr lang="de-DE" sz="1600" dirty="0"/>
            </a:br>
            <a:r>
              <a:rPr lang="de-DE" sz="1600" dirty="0"/>
              <a:t>         -Mineralien und Spurenelementen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mit lebendiger Nahrung </a:t>
            </a:r>
            <a:br>
              <a:rPr lang="de-DE" sz="1600" dirty="0"/>
            </a:br>
            <a:r>
              <a:rPr lang="de-DE" sz="1600" dirty="0"/>
              <a:t>         Gemüse und gutem Eiweiss</a:t>
            </a:r>
            <a:br>
              <a:rPr lang="de-DE" sz="1600" dirty="0"/>
            </a:br>
            <a:endParaRPr lang="de-DE" sz="1600" dirty="0">
              <a:ea typeface="Calibri" panose="020F0502020204030204" pitchFamily="34" charset="0"/>
            </a:endParaRPr>
          </a:p>
          <a:p>
            <a:pPr marL="0" indent="0"/>
            <a:r>
              <a:rPr lang="de-DE" sz="1600" dirty="0">
                <a:solidFill>
                  <a:schemeClr val="bg2"/>
                </a:solidFill>
                <a:ea typeface="Calibri" panose="020F0502020204030204" pitchFamily="34" charset="0"/>
              </a:rPr>
              <a:t>  </a:t>
            </a:r>
            <a:r>
              <a:rPr lang="de-DE" sz="1600" b="1" dirty="0">
                <a:ea typeface="Calibri" panose="020F0502020204030204" pitchFamily="34" charset="0"/>
              </a:rPr>
              <a:t>Ei = Eiweisswertigkeit 100</a:t>
            </a:r>
            <a:br>
              <a:rPr lang="de-DE" sz="1600" b="1" dirty="0">
                <a:ea typeface="Calibri" panose="020F0502020204030204" pitchFamily="34" charset="0"/>
              </a:rPr>
            </a:br>
            <a:r>
              <a:rPr lang="de-DE" sz="1600" b="1" dirty="0">
                <a:ea typeface="Calibri" panose="020F0502020204030204" pitchFamily="34" charset="0"/>
              </a:rPr>
              <a:t>    Ei+Kartoffen= Eiweisswertigkeit 138! </a:t>
            </a:r>
            <a:endParaRPr lang="de-CH" b="1" dirty="0">
              <a:ea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 - Unser täglicher Frühstückstisch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8FC8D8-53F2-79DB-F92F-88826D5E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74" y="931758"/>
            <a:ext cx="3748828" cy="49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86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Die 4 Philosophien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Philosophie Nr. 3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Den Tag mental ruhig und gelassen beginnen</a:t>
            </a:r>
          </a:p>
          <a:p>
            <a:pPr marL="0" indent="0"/>
            <a:r>
              <a:rPr lang="de-DE" sz="1600" dirty="0"/>
              <a:t>  Was auch der Tag bringen wird, </a:t>
            </a:r>
            <a:br>
              <a:rPr lang="de-DE" sz="1600" dirty="0"/>
            </a:br>
            <a:r>
              <a:rPr lang="de-DE" sz="1600" dirty="0"/>
              <a:t>    Sie kämpfen nicht gegen den Tag, </a:t>
            </a:r>
            <a:br>
              <a:rPr lang="de-DE" sz="1600" dirty="0"/>
            </a:br>
            <a:r>
              <a:rPr lang="de-DE" sz="1600" dirty="0"/>
              <a:t>    sondern gleiten wie auf einer "Rutschbahn„</a:t>
            </a:r>
            <a:br>
              <a:rPr lang="de-DE" sz="1600" dirty="0"/>
            </a:br>
            <a:r>
              <a:rPr lang="de-DE" sz="1600" dirty="0"/>
              <a:t>    von oben - Morgen, nach unten - Abend</a:t>
            </a:r>
          </a:p>
          <a:p>
            <a:pPr marL="0" indent="0"/>
            <a:endParaRPr lang="de-DE" sz="1600" dirty="0"/>
          </a:p>
          <a:p>
            <a:pPr marL="0" indent="0"/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4" name="Picture 5" descr="Rutschbahn">
            <a:extLst>
              <a:ext uri="{FF2B5EF4-FFF2-40B4-BE49-F238E27FC236}">
                <a16:creationId xmlns:a16="http://schemas.microsoft.com/office/drawing/2014/main" id="{70FC18D5-38E7-5972-C794-1DFAF957A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85" y="1240883"/>
            <a:ext cx="3168352" cy="47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76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Frühstück - Die 4 Philosophien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08825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Philosophie Nr. 4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Den Tag beginnen mit einer "Anti-Krebs-Nahrung":</a:t>
            </a:r>
            <a:br>
              <a:rPr lang="de-DE" sz="1600" dirty="0"/>
            </a:br>
            <a:r>
              <a:rPr lang="de-DE" sz="1600" dirty="0"/>
              <a:t>        Epidemiologische Studien zeigen, dass nicht erhitztes Gemüse eine stärkere "Anti-</a:t>
            </a:r>
            <a:br>
              <a:rPr lang="de-DE" sz="1600" dirty="0"/>
            </a:br>
            <a:r>
              <a:rPr lang="de-DE" sz="1600" dirty="0"/>
              <a:t>        Krebs-Wirkung" aufweist, ein Hinweis auf die besondere Funktion der hitzeempfindlichen </a:t>
            </a:r>
            <a:br>
              <a:rPr lang="de-DE" sz="1600" dirty="0"/>
            </a:br>
            <a:r>
              <a:rPr lang="de-DE" sz="1600" dirty="0"/>
              <a:t>        Xanthophylle in der Krebsvorsorge</a:t>
            </a:r>
          </a:p>
          <a:p>
            <a:pPr marL="0" indent="0"/>
            <a:endParaRPr lang="de-DE" sz="1600" dirty="0"/>
          </a:p>
          <a:p>
            <a:pPr marL="0" indent="0"/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5576" y="6224588"/>
            <a:ext cx="83884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 und Bild: Samira Eichhorn-Signer - Februar 2018 /  </a:t>
            </a:r>
            <a:b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Bild rechts: Alexander Eichhorn - Abu Dhabi - Qasr Al Sarab - 2017 - Samira: Dünenwanderung vor dem Frühstück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F252380-C80C-8019-6FD7-A83D2C73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21" y="2852936"/>
            <a:ext cx="5107158" cy="320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3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Stoffwechselregulation - Grundregeln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4"/>
            <a:ext cx="8108825" cy="5603577"/>
          </a:xfrm>
        </p:spPr>
        <p:txBody>
          <a:bodyPr/>
          <a:lstStyle/>
          <a:p>
            <a:pPr marL="0" indent="0"/>
            <a:r>
              <a:rPr lang="de-CH" sz="1600" dirty="0"/>
              <a:t>  </a:t>
            </a:r>
            <a:r>
              <a:rPr lang="de-DE" sz="1600" dirty="0"/>
              <a:t>Eiweiss:		   Tierisch: 	 3x/Woche wenig (Rindsfilet, Lammfilet, Hühnerbrust, Wild)</a:t>
            </a:r>
            <a:br>
              <a:rPr lang="de-DE" sz="1600" dirty="0"/>
            </a:br>
            <a:r>
              <a:rPr lang="de-DE" sz="1600" dirty="0"/>
              <a:t>                      			Eier:	        7x/Woche ein Frühstücksei (3-4 Minuten)</a:t>
            </a:r>
            <a:br>
              <a:rPr lang="de-DE" sz="1600" dirty="0"/>
            </a:br>
            <a:r>
              <a:rPr lang="de-DE" sz="1600" dirty="0"/>
              <a:t>                      			Käse:	       Fettarme Varianten bevorzugen</a:t>
            </a:r>
            <a:br>
              <a:rPr lang="de-DE" sz="1600" dirty="0"/>
            </a:br>
            <a:r>
              <a:rPr lang="de-DE" sz="1600" dirty="0"/>
              <a:t>                      			Kuh: 	       Grundsätzlich weglassen. Zum Genuss hin und wieder erlaubt</a:t>
            </a:r>
            <a:br>
              <a:rPr lang="de-DE" sz="1600" dirty="0"/>
            </a:br>
            <a:r>
              <a:rPr lang="de-DE" sz="1600" dirty="0"/>
              <a:t>                                     				 Schaf/Ziege immer besser als Kuh (mehr Wärmeproduktion + andere </a:t>
            </a:r>
            <a:br>
              <a:rPr lang="de-DE" sz="1600" dirty="0"/>
            </a:br>
            <a:r>
              <a:rPr lang="de-DE" sz="1600" dirty="0"/>
              <a:t>                                      Gründe: Fettsäuren in der Kuhmilch erhöhen stark das LDL-Cholesterin)</a:t>
            </a:r>
            <a:br>
              <a:rPr lang="de-DE" sz="1600" dirty="0"/>
            </a:br>
            <a:r>
              <a:rPr lang="de-DE" sz="1600" dirty="0"/>
              <a:t>                      			Fisch:	      3x/Woche (Süsswasserfische wegen Reinheit bevorzugen)</a:t>
            </a:r>
          </a:p>
          <a:p>
            <a:pPr marL="0" indent="0"/>
            <a:r>
              <a:rPr lang="de-DE" sz="1600" dirty="0"/>
              <a:t>  Kohlenhydrate:	 Nahrung mit niedrigem glykämischem Index und niedriger glykämischer Last</a:t>
            </a:r>
          </a:p>
          <a:p>
            <a:pPr marL="0" indent="0"/>
            <a:r>
              <a:rPr lang="de-DE" sz="1600" dirty="0"/>
              <a:t>  Fette:		            Keine gesättigten Fette</a:t>
            </a:r>
            <a:br>
              <a:rPr lang="de-DE" sz="1600" dirty="0"/>
            </a:br>
            <a:r>
              <a:rPr lang="de-DE" sz="1600" dirty="0"/>
              <a:t>                          			 Ideal: Rapsöl (bessere Fettsäurenzusammensetzung als Olivenöl)</a:t>
            </a:r>
          </a:p>
          <a:p>
            <a:pPr marL="0" indent="0"/>
            <a:r>
              <a:rPr lang="de-DE" sz="1600" dirty="0"/>
              <a:t>  Mahlzeiten:	  Schwerpunkt Frühstück, dann alle 90 Minuten eine kleine Mahlzeiten</a:t>
            </a:r>
            <a:br>
              <a:rPr lang="de-DE" sz="1600" dirty="0"/>
            </a:br>
            <a:r>
              <a:rPr lang="de-DE" sz="1600" dirty="0"/>
              <a:t>                           			Gut kauen und einspeicheln ist unabdingbare Grundvoraussetzung</a:t>
            </a:r>
            <a:br>
              <a:rPr lang="de-DE" sz="1600" dirty="0"/>
            </a:br>
            <a:r>
              <a:rPr lang="de-DE" sz="1600" dirty="0"/>
              <a:t>                           			Auch Säfte müssen kurz eingespeichelt werden!</a:t>
            </a:r>
          </a:p>
          <a:p>
            <a:pPr marL="0" indent="0"/>
            <a:r>
              <a:rPr lang="de-DE" sz="1600" dirty="0"/>
              <a:t>  Bewegung:   Täglich: Bewegung „sammeln“ (Treppe statt Lift)</a:t>
            </a:r>
            <a:br>
              <a:rPr lang="de-DE" sz="1600" dirty="0"/>
            </a:br>
            <a:r>
              <a:rPr lang="de-DE" sz="1600" dirty="0"/>
              <a:t>                           			5x1 Stunde pro Woche (Aquafit, Wet Vest, Nordic Walking, leichtes Joggen)</a:t>
            </a:r>
          </a:p>
          <a:p>
            <a:pPr marL="0" indent="0"/>
            <a:r>
              <a:rPr lang="de-DE" sz="1600" dirty="0"/>
              <a:t>  Montag:        		Montag ist „Germanentag“: 	Einfach, karg, Verzicht auf die Abendmahlzeit</a:t>
            </a:r>
          </a:p>
          <a:p>
            <a:pPr marL="0" indent="0"/>
            <a:r>
              <a:rPr lang="de-DE" sz="1600" dirty="0"/>
              <a:t>  Antistress:	   Stress blockiert den Fettabbau. „Ich mag mich auch dick“! Der Genussaspekt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4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Morgenessen hält schlank 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Samira`s Frühstück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Über 75 Prozent der Menschen, die dauerhaft abnehmen, frühstücken jeden Tag. Damit </a:t>
            </a:r>
            <a:br>
              <a:rPr lang="de-DE" sz="1600" dirty="0"/>
            </a:br>
            <a:r>
              <a:rPr lang="de-DE" sz="1600" dirty="0"/>
              <a:t>    können Sie die Wahrscheinlichkeit der Insulinresistenz um 50 Prozent senken. Und die ist </a:t>
            </a:r>
            <a:br>
              <a:rPr lang="de-DE" sz="1600" dirty="0"/>
            </a:br>
            <a:r>
              <a:rPr lang="de-DE" sz="1600" dirty="0"/>
              <a:t>    verantwortlich für Diabetes Typ (Quelle: READER ' S DIGEST 05/15.)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Samira Eichhorn-Signer / Bild: Dr. med. Jürg Eichhorn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D227E1-BCB6-3A19-7901-FCE381D11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65" y="2640472"/>
            <a:ext cx="2871470" cy="36004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3429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Mittag: Viel farbiges Gemüse 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Gemüse soll immer Hauptspeise sein und nicht Beilage!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14574" y="6293960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Gemüseschnitzerei - Bild: Dr. med. Jürg Eichhorn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48121621-22C9-EC8B-CFB2-5505D15A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68203"/>
            <a:ext cx="5907405" cy="4431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045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Mittag: Eiweiss und Kohlenhydrate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Wenn Eiweisse mit Kohlenhydraten kombiniert werden: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Immer etwas Fett oder Öl dazugeben: </a:t>
            </a:r>
            <a:br>
              <a:rPr lang="de-DE" sz="1600" dirty="0"/>
            </a:br>
            <a:r>
              <a:rPr lang="de-DE" sz="1600" dirty="0"/>
              <a:t>        Verlangsamt die Aufnahme aus dem Darm und wirkt dem Anstieg des Speicherhormons </a:t>
            </a:r>
            <a:br>
              <a:rPr lang="de-DE" sz="1600" dirty="0"/>
            </a:br>
            <a:r>
              <a:rPr lang="de-DE" sz="1600" dirty="0"/>
              <a:t>        Insulin entgegen!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187625" y="6224588"/>
            <a:ext cx="71007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Seebrasse - Restaurant Puna Quelle, Mostar. September 2010 / Bild: Dr. med. Jürg Eichhorn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9442263-A094-BBAB-DB40-84324F08A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92538"/>
            <a:ext cx="4320828" cy="324636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32530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Mittag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Salatvariationen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Bei uns zuhause!</a:t>
            </a: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Erika Eichhorn / Bild: Dr. med. Jürg Eichhorn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E3D56F5-24B6-B98B-C1B4-01CAFCA0D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93" y="4235225"/>
            <a:ext cx="4857563" cy="1770129"/>
          </a:xfrm>
          <a:prstGeom prst="rect">
            <a:avLst/>
          </a:prstGeom>
        </p:spPr>
      </p:pic>
      <p:pic>
        <p:nvPicPr>
          <p:cNvPr id="3" name="Grafik 2" descr="Ein Bild, das Tisch, Essen, frisch enthält.&#10;&#10;Automatisch generierte Beschreibung">
            <a:extLst>
              <a:ext uri="{FF2B5EF4-FFF2-40B4-BE49-F238E27FC236}">
                <a16:creationId xmlns:a16="http://schemas.microsoft.com/office/drawing/2014/main" id="{F2D17C38-5A7A-0546-6170-2005A38DE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08" y="1020762"/>
            <a:ext cx="3544048" cy="29952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1324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Abend - Früh und leicht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65188" y="977739"/>
            <a:ext cx="7859712" cy="5043549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Nur leicht Verdauliches</a:t>
            </a:r>
            <a:br>
              <a:rPr lang="de-CH" sz="1800" b="1" dirty="0"/>
            </a:br>
            <a:endParaRPr lang="de-CH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14575" y="6139675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Erika und Katrin Eichhorn / Bilder: Dr. med. Jürg Eichhorn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D0F9EB-E3B6-F7E7-9E21-94F1842B4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88840"/>
            <a:ext cx="3279932" cy="24873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5440689-A79B-2CFD-6BAE-57594CC77090}"/>
              </a:ext>
            </a:extLst>
          </p:cNvPr>
          <p:cNvSpPr txBox="1"/>
          <p:nvPr/>
        </p:nvSpPr>
        <p:spPr>
          <a:xfrm>
            <a:off x="1107649" y="4968713"/>
            <a:ext cx="3464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Gemüse, aus dem Wok, aus dem Steamer, mit Olivenöl gedünstet oder als Gemüsesuppe</a:t>
            </a:r>
            <a:endParaRPr lang="de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647B99-0333-EFC9-90C9-9AD4BB0151C7}"/>
              </a:ext>
            </a:extLst>
          </p:cNvPr>
          <p:cNvSpPr txBox="1"/>
          <p:nvPr/>
        </p:nvSpPr>
        <p:spPr>
          <a:xfrm>
            <a:off x="5236473" y="4968713"/>
            <a:ext cx="3450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Gemüse aus dem Steamer, dazu etwas Raps- oder Olivenöl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5BF8F4-30F1-75F0-9C1D-ECDDD930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08" y="1780681"/>
            <a:ext cx="3724632" cy="28246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A1624B-AE8C-0A19-69C7-BF4966BA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762" y="1772816"/>
            <a:ext cx="3717710" cy="27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759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Abend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Auf gutes Eiweiss achten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 Swiss Alpin Lachs</a:t>
            </a: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Kreation: Sven - Grand Resort Bad Ragaz / Bild: Dr. med. Jürg Eichhorn</a:t>
            </a:r>
          </a:p>
        </p:txBody>
      </p:sp>
      <p:pic>
        <p:nvPicPr>
          <p:cNvPr id="2" name="Grafik 1" descr="Ein Bild, das Teller, Tisch, Essen, Tasse enthält.&#10;&#10;Automatisch generierte Beschreibung">
            <a:extLst>
              <a:ext uri="{FF2B5EF4-FFF2-40B4-BE49-F238E27FC236}">
                <a16:creationId xmlns:a16="http://schemas.microsoft.com/office/drawing/2014/main" id="{2BEF9C92-3F48-28E4-3770-F0D04B9BB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74258"/>
            <a:ext cx="3956723" cy="3658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485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Abend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Fleisch oder Fisch nicht zweimal täglich!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 </a:t>
            </a:r>
            <a:r>
              <a:rPr lang="de-DE" sz="1600" dirty="0"/>
              <a:t>Lachs mit Gurken, Kresse und Randen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 - Reykjavik - Island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574344-9A48-4802-9E09-E367EC2FA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20" y="2202816"/>
            <a:ext cx="5293959" cy="3529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018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Tatort: Abendessen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4"/>
            <a:ext cx="7859712" cy="547687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Der Darm geht mit den Hühnern schlafen und steht mit den Hühnern auf! 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Der Darm geht mit den Hühnern schlafen und steht mit den Hühnern auf!</a:t>
            </a:r>
          </a:p>
          <a:p>
            <a:pPr marL="0" indent="0"/>
            <a:r>
              <a:rPr lang="de-DE" sz="1600" dirty="0"/>
              <a:t>  Nachts ist die Verdauungsleistung vermindert</a:t>
            </a:r>
          </a:p>
          <a:p>
            <a:pPr marL="0" indent="0"/>
            <a:r>
              <a:rPr lang="de-DE" sz="1600" dirty="0"/>
              <a:t>  Häufige schwere und späte Abendmahlzeiten ermüden den Darm. Ein träger Darm </a:t>
            </a:r>
            <a:br>
              <a:rPr lang="de-DE" sz="1600" dirty="0"/>
            </a:br>
            <a:r>
              <a:rPr lang="de-DE" sz="1600" dirty="0"/>
              <a:t>    neigt mehr zu Gärungs- und Fäulnisprozessen mit Blähungen und klebrigen, stinkenden </a:t>
            </a:r>
            <a:br>
              <a:rPr lang="de-DE" sz="1600" dirty="0"/>
            </a:br>
            <a:r>
              <a:rPr lang="de-DE" sz="1600" dirty="0"/>
              <a:t>    Stühlen was auf die Dauer schädigend wirkt </a:t>
            </a:r>
          </a:p>
          <a:p>
            <a:pPr marL="0" indent="0"/>
            <a:r>
              <a:rPr lang="de-DE" sz="1600" dirty="0"/>
              <a:t>  Chronische Darmschädigung mit gesundheitlichen Folgen auf den gesamten Organismus: </a:t>
            </a:r>
            <a:br>
              <a:rPr lang="de-DE" sz="1600" dirty="0"/>
            </a:br>
            <a:r>
              <a:rPr lang="de-DE" sz="1600" dirty="0"/>
              <a:t>        Unter vielen anderen Störung die nächtliche Hormonbalance, damit Unterdrückung der </a:t>
            </a:r>
            <a:br>
              <a:rPr lang="de-DE" sz="1600" dirty="0"/>
            </a:br>
            <a:r>
              <a:rPr lang="de-DE" sz="1600" dirty="0"/>
              <a:t>        nächtlichen Regeneration und  Unterdrückung des nächtlichen Fettabbaus und </a:t>
            </a:r>
            <a:br>
              <a:rPr lang="de-DE" sz="1600" dirty="0"/>
            </a:br>
            <a:r>
              <a:rPr lang="de-DE" sz="1600" dirty="0"/>
              <a:t>        Muskelaufbaus!</a:t>
            </a:r>
          </a:p>
          <a:p>
            <a:pPr marL="0" indent="0"/>
            <a:r>
              <a:rPr lang="de-DE" sz="1600" dirty="0"/>
              <a:t>  Abends nur wenig und leichte Kost. Möglichst keine Fette und Kohlenhydrate (ausser mit </a:t>
            </a:r>
            <a:br>
              <a:rPr lang="de-DE" sz="1600" dirty="0"/>
            </a:br>
            <a:r>
              <a:rPr lang="de-DE" sz="1600" dirty="0"/>
              <a:t>    wenig Öl), wenig  Rohkost (gut kauen!)</a:t>
            </a:r>
            <a:br>
              <a:rPr lang="de-DE" sz="1600" dirty="0"/>
            </a:br>
            <a:r>
              <a:rPr lang="de-DE" sz="1600" dirty="0"/>
              <a:t>    Das Hirn verdankt es mit morgendlicher Frische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602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Tatort: Abendessen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4"/>
            <a:ext cx="7859712" cy="547687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Spätes Abendessen ist denkbar ungesund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Je später die Abendmahlzeit, je kalorienreicher, je schwerer das Essen und je mehr </a:t>
            </a:r>
            <a:br>
              <a:rPr lang="de-DE" sz="1600" dirty="0"/>
            </a:br>
            <a:r>
              <a:rPr lang="de-DE" sz="1600" dirty="0"/>
              <a:t>    Alkohol getrunken wird, desto mehr muss mit körperlichen und geistigen Folgen </a:t>
            </a:r>
            <a:br>
              <a:rPr lang="de-DE" sz="1600" dirty="0"/>
            </a:br>
            <a:r>
              <a:rPr lang="de-DE" sz="1600" dirty="0"/>
              <a:t>    gerechnet werden: </a:t>
            </a:r>
            <a:br>
              <a:rPr lang="de-DE" sz="1600" dirty="0"/>
            </a:br>
            <a:r>
              <a:rPr lang="de-DE" sz="1600" dirty="0"/>
              <a:t>        Das Tal vernebelt, nicht der Berg: Schweres Essen bleibt liegen und wir erwachen            </a:t>
            </a:r>
            <a:br>
              <a:rPr lang="de-DE" sz="1600" dirty="0"/>
            </a:br>
            <a:r>
              <a:rPr lang="de-DE" sz="1600" dirty="0"/>
              <a:t>                                                                     anderntags mit vernebeltem Geist 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 descr="Ein Bild, das Berg, draußen, Himmel, Natur enthält.&#10;&#10;Automatisch generierte Beschreibung">
            <a:extLst>
              <a:ext uri="{FF2B5EF4-FFF2-40B4-BE49-F238E27FC236}">
                <a16:creationId xmlns:a16="http://schemas.microsoft.com/office/drawing/2014/main" id="{C3D7C7A9-2A3B-E37E-78A7-AE58E9617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2996952"/>
            <a:ext cx="4680520" cy="312034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D426103-4D4F-5D69-5546-6352E8CBA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Lenk im Nebel - Dr. med. Jürg Eichhorn </a:t>
            </a:r>
          </a:p>
        </p:txBody>
      </p:sp>
    </p:spTree>
    <p:extLst>
      <p:ext uri="{BB962C8B-B14F-4D97-AF65-F5344CB8AC3E}">
        <p14:creationId xmlns:p14="http://schemas.microsoft.com/office/powerpoint/2010/main" val="253701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Tatort: Abendessen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Angenommen, Sie essen abends um 18h00 nur ein Schweinskotelett, ohne Zutaten und ohne Wein: </a:t>
            </a:r>
            <a:br>
              <a:rPr lang="de-DE" sz="1800" b="1" dirty="0"/>
            </a:br>
            <a:r>
              <a:rPr lang="de-DE" sz="1800" b="1" dirty="0">
                <a:sym typeface="Wingdings" panose="05000000000000000000" pitchFamily="2" charset="2"/>
              </a:rPr>
              <a:t> </a:t>
            </a:r>
            <a:r>
              <a:rPr lang="de-DE" sz="1800" b="1" dirty="0"/>
              <a:t>Morgens um 05h00 erst verlässt der letzte Rest den Magen…!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070372" y="6251575"/>
            <a:ext cx="50032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https://www.fleischglueck.de/magazin/schweinekotelett-perfekt-schritt-fuer-schritt/: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66AA7E-B44E-2442-13CB-0BC499805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73" y="2564904"/>
            <a:ext cx="5156051" cy="29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rm 61441"/>
          <p:cNvSpPr>
            <a:spLocks noGrp="1" noChangeArrowheads="1"/>
          </p:cNvSpPr>
          <p:nvPr>
            <p:ph type="title"/>
          </p:nvPr>
        </p:nvSpPr>
        <p:spPr>
          <a:xfrm>
            <a:off x="865188" y="-26988"/>
            <a:ext cx="5867400" cy="601663"/>
          </a:xfrm>
        </p:spPr>
        <p:txBody>
          <a:bodyPr wrap="square"/>
          <a:lstStyle/>
          <a:p>
            <a:r>
              <a:rPr lang="de-CH" dirty="0"/>
              <a:t>Stoffwechselregulation - Grundregeln</a:t>
            </a:r>
          </a:p>
        </p:txBody>
      </p:sp>
      <p:sp>
        <p:nvSpPr>
          <p:cNvPr id="5123" name="Form 61442"/>
          <p:cNvSpPr>
            <a:spLocks noGrp="1" noChangeArrowheads="1"/>
          </p:cNvSpPr>
          <p:nvPr>
            <p:ph type="body" idx="1"/>
          </p:nvPr>
        </p:nvSpPr>
        <p:spPr>
          <a:xfrm>
            <a:off x="855663" y="1003300"/>
            <a:ext cx="7859712" cy="5065713"/>
          </a:xfrm>
        </p:spPr>
        <p:txBody>
          <a:bodyPr/>
          <a:lstStyle/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Eiweiss	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Kohlenhydrate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Fette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Mahlzeitenrhythmus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Bewegung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Germanentag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Antistress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Entsäuerung	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Nahrungsfasern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				Granuvital Fit&amp;Schlank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			DHEA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				Testosteron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					Wachstumshormon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1800" dirty="0"/>
              <a:t>							SevisanaLine Fischöl</a:t>
            </a:r>
            <a:br>
              <a:rPr lang="de-DE" sz="1800" dirty="0"/>
            </a:br>
            <a:endParaRPr lang="de-CH" sz="1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TopMix-Lebenselixiere nach Dr. Eichhorn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Mixer und niemals Saftpresse!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Saftpresse: Nur Flüssigkeit, mehr oder weniger zuckerhaltig</a:t>
            </a:r>
            <a:br>
              <a:rPr lang="de-CH" sz="1600" dirty="0"/>
            </a:br>
            <a:r>
              <a:rPr lang="de-CH" sz="1600" dirty="0"/>
              <a:t>                         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Rascher Insulinanstieg </a:t>
            </a:r>
            <a:r>
              <a:rPr lang="de-DE" sz="1600" dirty="0">
                <a:sym typeface="Wingdings" panose="05000000000000000000" pitchFamily="2" charset="2"/>
              </a:rPr>
              <a:t> Insulin speichert überflüssigen Zucker im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                                Fettgewebe </a:t>
            </a:r>
            <a:endParaRPr lang="de-CH" sz="1600" dirty="0"/>
          </a:p>
          <a:p>
            <a:pPr marL="0" indent="0"/>
            <a:r>
              <a:rPr lang="de-CH" sz="1600" dirty="0"/>
              <a:t>  Mixer:          </a:t>
            </a:r>
            <a:r>
              <a:rPr lang="de-DE" sz="1600" dirty="0"/>
              <a:t>Flüssigkeit, mehr oder weniger zuckerhaltig</a:t>
            </a:r>
            <a:r>
              <a:rPr lang="de-DE" sz="1600" dirty="0">
                <a:sym typeface="Wingdings" panose="05000000000000000000" pitchFamily="2" charset="2"/>
              </a:rPr>
              <a:t>! Reichlich wertvolle Ballaststoffe,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                          </a:t>
            </a:r>
            <a:r>
              <a:rPr lang="de-DE" sz="1600" dirty="0"/>
              <a:t>welche auch die Zuckerresorption verlangsamen</a:t>
            </a:r>
            <a:br>
              <a:rPr lang="de-DE" sz="1600" dirty="0"/>
            </a:br>
            <a:r>
              <a:rPr lang="de-DE" sz="1600" dirty="0"/>
              <a:t>                          </a:t>
            </a:r>
            <a:r>
              <a:rPr lang="de-DE" sz="1600" dirty="0">
                <a:sym typeface="Wingdings" panose="05000000000000000000" pitchFamily="2" charset="2"/>
              </a:rPr>
              <a:t> Insulinanstieg geringer</a:t>
            </a:r>
            <a:endParaRPr lang="de-DE" sz="1600" dirty="0"/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46337" y="6271060"/>
            <a:ext cx="56322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Bild links: Kitchen Aid - Dr. med. Jürg Eichhorn / Bild rechts:: Marisa Bichsel  - Ein bunter Mix an Zutaten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B59C29-E1EE-E892-AC2D-49ECF207A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133" y="3353018"/>
            <a:ext cx="3268684" cy="28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3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TopMix-Lebenselixiere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Ihrer Gesundheit zuliebe!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2" name="Grafik 1" descr="Ein Bild, das Getränk enthält.&#10;&#10;Automatisch generierte Beschreibung">
            <a:extLst>
              <a:ext uri="{FF2B5EF4-FFF2-40B4-BE49-F238E27FC236}">
                <a16:creationId xmlns:a16="http://schemas.microsoft.com/office/drawing/2014/main" id="{7DCEABB3-D5DC-4374-AA8B-DF1689C9E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6462" y="2030211"/>
            <a:ext cx="4511076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046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155084" cy="457200"/>
          </a:xfrm>
        </p:spPr>
        <p:txBody>
          <a:bodyPr wrap="square"/>
          <a:lstStyle/>
          <a:p>
            <a:r>
              <a:rPr lang="de-CH" dirty="0"/>
              <a:t>Ausführliche Informationen zu vielen Themen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hlinkClick r:id="rId3"/>
              </a:rPr>
              <a:t>www.ever.ch</a:t>
            </a:r>
            <a:r>
              <a:rPr lang="de-CH" sz="1800" b="1" dirty="0"/>
              <a:t> </a:t>
            </a:r>
            <a:r>
              <a:rPr lang="de-CH" sz="1800" b="1" dirty="0">
                <a:sym typeface="Wingdings" panose="05000000000000000000" pitchFamily="2" charset="2"/>
              </a:rPr>
              <a:t> Medizinwissen</a:t>
            </a:r>
            <a:br>
              <a:rPr lang="de-CH" sz="1800" b="1" dirty="0"/>
            </a:b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EDF21F-783F-64F8-D215-8D651F19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84" y="1535845"/>
            <a:ext cx="5688632" cy="4688743"/>
          </a:xfrm>
          <a:prstGeom prst="rect">
            <a:avLst/>
          </a:prstGeom>
          <a:ln>
            <a:solidFill>
              <a:srgbClr val="336699"/>
            </a:solidFill>
          </a:ln>
        </p:spPr>
      </p:pic>
    </p:spTree>
    <p:extLst>
      <p:ext uri="{BB962C8B-B14F-4D97-AF65-F5344CB8AC3E}">
        <p14:creationId xmlns:p14="http://schemas.microsoft.com/office/powerpoint/2010/main" val="3055417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rm 11265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dirty="0"/>
              <a:t>Besten Dank für Ihre Aufmerksamkeit</a:t>
            </a:r>
            <a:endParaRPr lang="de-CH" sz="2100" dirty="0"/>
          </a:p>
        </p:txBody>
      </p:sp>
      <p:sp>
        <p:nvSpPr>
          <p:cNvPr id="4" name="Form 2050">
            <a:extLst>
              <a:ext uri="{FF2B5EF4-FFF2-40B4-BE49-F238E27FC236}">
                <a16:creationId xmlns:a16="http://schemas.microsoft.com/office/drawing/2014/main" id="{C0DE7170-88FC-4F76-8CBD-0374E226C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509120"/>
            <a:ext cx="47721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-13873163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None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6pPr>
            <a:lvl7pPr marL="29718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7pPr>
            <a:lvl8pPr marL="34290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8pPr>
            <a:lvl9pPr marL="38862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de-CH" altLang="de-DE" sz="2000" kern="0" dirty="0"/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kern="0" dirty="0"/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www.ever.ch</a:t>
            </a:r>
          </a:p>
          <a:p>
            <a:pPr defTabSz="914400" eaLnBrk="1" hangingPunct="1">
              <a:lnSpc>
                <a:spcPct val="90000"/>
              </a:lnSpc>
              <a:spcAft>
                <a:spcPct val="0"/>
              </a:spcAft>
            </a:pPr>
            <a:endParaRPr lang="de-CH" altLang="de-DE" sz="2000" kern="0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Autor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EFC16F-09DF-0233-FE40-628E230106F0}"/>
              </a:ext>
            </a:extLst>
          </p:cNvPr>
          <p:cNvSpPr txBox="1"/>
          <p:nvPr/>
        </p:nvSpPr>
        <p:spPr>
          <a:xfrm>
            <a:off x="1187624" y="654158"/>
            <a:ext cx="68407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dirty="0"/>
              <a:t>Dr. med. et Dr. scient. med Jürg Eichhorn  </a:t>
            </a:r>
          </a:p>
          <a:p>
            <a:r>
              <a:rPr lang="de-CH" sz="1600" dirty="0"/>
              <a:t>Allgemeine Innere Medizin FMH</a:t>
            </a:r>
          </a:p>
          <a:p>
            <a:r>
              <a:rPr lang="de-CH" sz="1600" dirty="0"/>
              <a:t>Praxis für Allgemeine und Komplementärmedizin</a:t>
            </a:r>
          </a:p>
          <a:p>
            <a:r>
              <a:rPr lang="de-CH" sz="1600" dirty="0"/>
              <a:t>    </a:t>
            </a:r>
          </a:p>
          <a:p>
            <a:r>
              <a:rPr lang="de-CH" sz="1600" dirty="0"/>
              <a:t>"Im Lindenhof"</a:t>
            </a:r>
          </a:p>
          <a:p>
            <a:r>
              <a:rPr lang="de-CH" sz="1600" dirty="0"/>
              <a:t>Bahnhofstr. 23, CH-9100 Herisau</a:t>
            </a:r>
          </a:p>
          <a:p>
            <a:r>
              <a:rPr lang="de-CH" sz="1600" dirty="0"/>
              <a:t>drje49@gmail.com</a:t>
            </a:r>
          </a:p>
          <a:p>
            <a:r>
              <a:rPr lang="de-CH" sz="1600" dirty="0"/>
              <a:t>www.ever.ch</a:t>
            </a:r>
          </a:p>
          <a:p>
            <a:endParaRPr lang="de-CH" sz="1600" dirty="0"/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Neuraltherapie SANTH &amp; SRN</a:t>
            </a:r>
          </a:p>
          <a:p>
            <a:r>
              <a:rPr lang="de-CH" sz="1600" dirty="0"/>
              <a:t>Manuelle Medizin SAMM</a:t>
            </a:r>
          </a:p>
          <a:p>
            <a:r>
              <a:rPr lang="de-CH" sz="1600" dirty="0"/>
              <a:t>Ernährungsheilkunde SSAAMP</a:t>
            </a:r>
          </a:p>
          <a:p>
            <a:r>
              <a:rPr lang="de-CH" sz="1600" dirty="0"/>
              <a:t>Orthomolekularmedizin SSAAMP</a:t>
            </a:r>
          </a:p>
          <a:p>
            <a:r>
              <a:rPr lang="de-CH" sz="1600" dirty="0"/>
              <a:t>FXM. Mayr-Arzt (Diplom)</a:t>
            </a:r>
          </a:p>
          <a:p>
            <a:r>
              <a:rPr lang="de-CH" sz="1600" dirty="0"/>
              <a:t>applied kinesiology ICAK-D &amp; ICAK-A</a:t>
            </a:r>
          </a:p>
          <a:p>
            <a:r>
              <a:rPr lang="de-CH" sz="1600" dirty="0"/>
              <a:t>CAS-Genomisch-klinische Medizin</a:t>
            </a:r>
          </a:p>
          <a:p>
            <a:r>
              <a:rPr lang="de-CH" sz="1600" dirty="0"/>
              <a:t>Wissenschaftliches Doktoratsstudium, Dr. scient. med. (UFL)</a:t>
            </a:r>
          </a:p>
        </p:txBody>
      </p:sp>
    </p:spTree>
    <p:extLst>
      <p:ext uri="{BB962C8B-B14F-4D97-AF65-F5344CB8AC3E}">
        <p14:creationId xmlns:p14="http://schemas.microsoft.com/office/powerpoint/2010/main" val="1903100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Eiweiss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>
                <a:ea typeface="Calibri" panose="020F0502020204030204" pitchFamily="34" charset="0"/>
              </a:rPr>
              <a:t>Eiweiss verbraucht zur Verdauung und Umsetzung im Körper mehr Energie als Kohlenhydrate und Kohlenhydrate wiederum mehr als Fette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>
                <a:ea typeface="Calibri" panose="020F0502020204030204" pitchFamily="34" charset="0"/>
              </a:rPr>
              <a:t>Mehr Energieverbrauch heisst auch mehr Wärmebildung (Thermogenese)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>
              <a:ea typeface="Calibri" panose="020F0502020204030204" pitchFamily="34" charset="0"/>
            </a:endParaRPr>
          </a:p>
          <a:p>
            <a:pPr marL="0" indent="0"/>
            <a:r>
              <a:rPr lang="de-CH" sz="1600" dirty="0">
                <a:ea typeface="Calibri" panose="020F0502020204030204" pitchFamily="34" charset="0"/>
              </a:rPr>
              <a:t>  Folgerung    </a:t>
            </a:r>
            <a:r>
              <a:rPr lang="de-DE" sz="1600" dirty="0">
                <a:ea typeface="Calibri" panose="020F0502020204030204" pitchFamily="34" charset="0"/>
              </a:rPr>
              <a:t>Eiweisse verbrauchen zur Verdauung und Umsetzung  			zusätzliche Kalorien, 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sind also stoffwechselaktiver 			als Kohlenhydrate: Bis 30% mehr Energieumsatz!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                    			Zudem sind Eiweisse stärker sättigend als Kohlenhydrate</a:t>
            </a:r>
          </a:p>
          <a:p>
            <a:pPr marL="0" indent="0"/>
            <a:r>
              <a:rPr lang="de-DE" sz="1600" dirty="0">
                <a:ea typeface="Calibri" panose="020F0502020204030204" pitchFamily="34" charset="0"/>
              </a:rPr>
              <a:t>  Die Wärmebildung hält nach einer eiweisshaltigen Mahlzeit etwa doppelt so lange 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an wie nach einer kohlenhydrat- oder fettreichen Mahlzeit gleichen Energiegehaltes</a:t>
            </a:r>
            <a:br>
              <a:rPr lang="de-DE" sz="1600" dirty="0">
                <a:ea typeface="Calibri" panose="020F0502020204030204" pitchFamily="34" charset="0"/>
              </a:rPr>
            </a:br>
            <a:endParaRPr lang="de-DE" sz="1600" dirty="0">
              <a:ea typeface="Calibri" panose="020F0502020204030204" pitchFamily="34" charset="0"/>
            </a:endParaRPr>
          </a:p>
          <a:p>
            <a:pPr marL="0" indent="0"/>
            <a:r>
              <a:rPr lang="de-DE" sz="1600" dirty="0">
                <a:ea typeface="Calibri" panose="020F0502020204030204" pitchFamily="34" charset="0"/>
              </a:rPr>
              <a:t>  Sättigung:                   		Eiweiss &gt; Kohlenhdrate &gt; Fett</a:t>
            </a:r>
          </a:p>
          <a:p>
            <a:pPr marL="0" indent="0"/>
            <a:r>
              <a:rPr lang="de-DE" sz="1600" dirty="0">
                <a:ea typeface="Calibri" panose="020F0502020204030204" pitchFamily="34" charset="0"/>
              </a:rPr>
              <a:t>  Substrat Oxidation:	  Eiweiss &gt; Kohlenhdrate &gt; Fett</a:t>
            </a:r>
          </a:p>
          <a:p>
            <a:pPr marL="0" indent="0"/>
            <a:r>
              <a:rPr lang="de-DE" sz="1600" dirty="0">
                <a:ea typeface="Calibri" panose="020F0502020204030204" pitchFamily="34" charset="0"/>
              </a:rPr>
              <a:t>  Thermogenese:		         Eiweiss &gt; Kohlenhdrate &gt; Fett</a:t>
            </a:r>
          </a:p>
          <a:p>
            <a:pPr marL="0" indent="0"/>
            <a:endParaRPr lang="de-CH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1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CH" dirty="0"/>
              <a:t>Eiweiss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Wieviel Eiweiss braucht der Mensch? </a:t>
            </a:r>
            <a:r>
              <a:rPr lang="de-CH" sz="1800" b="1" dirty="0"/>
              <a:t> Eiweisszufuhr: 0.8 bis 1.4 g/kg KG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Beispiel: Mensch 75 kg Körpergewicht (KG): Reine Eiweisszufuhr = 60 g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1 rohes Vollei wiegt ca. 62 g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7463B9-E58A-381B-7B8B-F583D1F3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16" y="2425220"/>
            <a:ext cx="6935168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9754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Frutiger 45 Light"/>
        <a:ea typeface=""/>
        <a:cs typeface=""/>
      </a:majorFont>
      <a:minorFont>
        <a:latin typeface="Frutiger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Frutiger 45 Light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5932</Words>
  <Application>Microsoft Office PowerPoint</Application>
  <PresentationFormat>Bildschirmpräsentation (4:3)</PresentationFormat>
  <Paragraphs>574</Paragraphs>
  <Slides>74</Slides>
  <Notes>74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74</vt:i4>
      </vt:variant>
    </vt:vector>
  </HeadingPairs>
  <TitlesOfParts>
    <vt:vector size="81" baseType="lpstr">
      <vt:lpstr>Arial</vt:lpstr>
      <vt:lpstr>Calibri</vt:lpstr>
      <vt:lpstr>Frutiger 45 Light</vt:lpstr>
      <vt:lpstr>Frutiger 55 Roman</vt:lpstr>
      <vt:lpstr>Times New Roman</vt:lpstr>
      <vt:lpstr>Benutzerdefiniertes Design</vt:lpstr>
      <vt:lpstr>1_Benutzerdefiniertes Design</vt:lpstr>
      <vt:lpstr>Übergewicht beginnt im Hirn und Krankheit im Mund</vt:lpstr>
      <vt:lpstr>Im Schlaf nimmt man ab</vt:lpstr>
      <vt:lpstr>Falsche Lebensweise</vt:lpstr>
      <vt:lpstr>Krankheit beginnt im Mund</vt:lpstr>
      <vt:lpstr>Stoffwechselregulation nach Dr. Eichhorn</vt:lpstr>
      <vt:lpstr>Stoffwechselregulation - Grundregeln</vt:lpstr>
      <vt:lpstr>Stoffwechselregulation - Grundregeln</vt:lpstr>
      <vt:lpstr>Eiweiss</vt:lpstr>
      <vt:lpstr>Eiweiss</vt:lpstr>
      <vt:lpstr>Kohlenhydrate</vt:lpstr>
      <vt:lpstr>Kohlenhydrate</vt:lpstr>
      <vt:lpstr>Kohlenhydrate</vt:lpstr>
      <vt:lpstr>Kohlenhydrate</vt:lpstr>
      <vt:lpstr>Kohlenhydrate</vt:lpstr>
      <vt:lpstr>Kohlenhydrate</vt:lpstr>
      <vt:lpstr>Kohlenhydrate</vt:lpstr>
      <vt:lpstr>Fette</vt:lpstr>
      <vt:lpstr>Fette</vt:lpstr>
      <vt:lpstr>Mahlzeitenrhythmus</vt:lpstr>
      <vt:lpstr>Mahlzeitenrhythmus</vt:lpstr>
      <vt:lpstr>Bewegung</vt:lpstr>
      <vt:lpstr>Bewegung</vt:lpstr>
      <vt:lpstr>Bewegung</vt:lpstr>
      <vt:lpstr>Bewegung</vt:lpstr>
      <vt:lpstr>Bewegung</vt:lpstr>
      <vt:lpstr>Germanentag</vt:lpstr>
      <vt:lpstr>Antistress</vt:lpstr>
      <vt:lpstr>Antistress</vt:lpstr>
      <vt:lpstr>Antistress</vt:lpstr>
      <vt:lpstr>Antistress</vt:lpstr>
      <vt:lpstr>Antistress</vt:lpstr>
      <vt:lpstr>Antistress</vt:lpstr>
      <vt:lpstr>Entsäuerung</vt:lpstr>
      <vt:lpstr>Nahrungsfasern</vt:lpstr>
      <vt:lpstr>Nahrungsfasern</vt:lpstr>
      <vt:lpstr>Stoffwechselregulation - Fit&amp;Schlank</vt:lpstr>
      <vt:lpstr>Stoffwechselregulation - Fit&amp;Schlank</vt:lpstr>
      <vt:lpstr>Stoffwechselregulation - Fit&amp;Schlank</vt:lpstr>
      <vt:lpstr>Stoffwechselregulation - DHEA</vt:lpstr>
      <vt:lpstr>Stoffwechselregulation - DHEA</vt:lpstr>
      <vt:lpstr>Stoffwechselregulation - Testosteron</vt:lpstr>
      <vt:lpstr>Wachstumshormon (Somatotropin)</vt:lpstr>
      <vt:lpstr>Wachstumshormon</vt:lpstr>
      <vt:lpstr>Wachstumshormon</vt:lpstr>
      <vt:lpstr>Wachstumshormon</vt:lpstr>
      <vt:lpstr>Wachstumshormon</vt:lpstr>
      <vt:lpstr>Wachstumshormon</vt:lpstr>
      <vt:lpstr>Stoffwechselregulation - Fischöl EPA Pro</vt:lpstr>
      <vt:lpstr>Stoffwechselregulation - Fischöl EPA Pro</vt:lpstr>
      <vt:lpstr>Stoffwechselregulation - Einnahmeplan</vt:lpstr>
      <vt:lpstr>Ein topgesunder Ernährungstag</vt:lpstr>
      <vt:lpstr>Das magische Dreieck</vt:lpstr>
      <vt:lpstr>Ein topgesunder Ernährungstag</vt:lpstr>
      <vt:lpstr>Frühstück - Einmal anders </vt:lpstr>
      <vt:lpstr>Frühstück - Einmal anders </vt:lpstr>
      <vt:lpstr>Frühstück - Die 4 Philosophien</vt:lpstr>
      <vt:lpstr>Frühstück - Die 4 Philosophien</vt:lpstr>
      <vt:lpstr>Frühstück - Die 4 Philosophien</vt:lpstr>
      <vt:lpstr>Frühstück - Die 4 Philosophien</vt:lpstr>
      <vt:lpstr>Morgenessen hält schlank </vt:lpstr>
      <vt:lpstr>Mittag: Viel farbiges Gemüse </vt:lpstr>
      <vt:lpstr>Mittag: Eiweiss und Kohlenhydrate</vt:lpstr>
      <vt:lpstr>Mittag</vt:lpstr>
      <vt:lpstr>Abend - Früh und leicht</vt:lpstr>
      <vt:lpstr>Abend</vt:lpstr>
      <vt:lpstr>Abend</vt:lpstr>
      <vt:lpstr>Tatort: Abendessen</vt:lpstr>
      <vt:lpstr>Tatort: Abendessen</vt:lpstr>
      <vt:lpstr>Tatort: Abendessen</vt:lpstr>
      <vt:lpstr>TopMix-Lebenselixiere nach Dr. Eichhorn</vt:lpstr>
      <vt:lpstr>TopMix-Lebenselixiere</vt:lpstr>
      <vt:lpstr>Ausführliche Informationen zu vielen Themen</vt:lpstr>
      <vt:lpstr>Besten Dank für Ihre Aufmerksamkeit</vt:lpstr>
      <vt:lpstr>Autor</vt:lpstr>
    </vt:vector>
  </TitlesOfParts>
  <Company>Sevisana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Vortragstitel</dc:title>
  <dc:creator>Jürg Eichhorn</dc:creator>
  <cp:lastModifiedBy>Jürg Eichhorn</cp:lastModifiedBy>
  <cp:revision>358</cp:revision>
  <cp:lastPrinted>2023-04-13T14:25:54Z</cp:lastPrinted>
  <dcterms:created xsi:type="dcterms:W3CDTF">2005-10-13T09:21:53Z</dcterms:created>
  <dcterms:modified xsi:type="dcterms:W3CDTF">2023-04-13T14:26:15Z</dcterms:modified>
</cp:coreProperties>
</file>