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81" r:id="rId2"/>
    <p:sldId id="283" r:id="rId3"/>
    <p:sldId id="290" r:id="rId4"/>
    <p:sldId id="291" r:id="rId5"/>
    <p:sldId id="328" r:id="rId6"/>
    <p:sldId id="289" r:id="rId7"/>
    <p:sldId id="286" r:id="rId8"/>
    <p:sldId id="292" r:id="rId9"/>
    <p:sldId id="293" r:id="rId10"/>
    <p:sldId id="294" r:id="rId11"/>
    <p:sldId id="295" r:id="rId12"/>
    <p:sldId id="296" r:id="rId13"/>
    <p:sldId id="297" r:id="rId14"/>
    <p:sldId id="298" r:id="rId15"/>
    <p:sldId id="301" r:id="rId16"/>
    <p:sldId id="329" r:id="rId17"/>
    <p:sldId id="302" r:id="rId18"/>
    <p:sldId id="300" r:id="rId19"/>
    <p:sldId id="304" r:id="rId20"/>
    <p:sldId id="305" r:id="rId21"/>
    <p:sldId id="306" r:id="rId22"/>
    <p:sldId id="307" r:id="rId23"/>
    <p:sldId id="303" r:id="rId24"/>
    <p:sldId id="308" r:id="rId25"/>
    <p:sldId id="309" r:id="rId26"/>
    <p:sldId id="310" r:id="rId27"/>
    <p:sldId id="311" r:id="rId28"/>
    <p:sldId id="314" r:id="rId29"/>
    <p:sldId id="299" r:id="rId30"/>
    <p:sldId id="313" r:id="rId31"/>
    <p:sldId id="330" r:id="rId32"/>
    <p:sldId id="312" r:id="rId33"/>
    <p:sldId id="326" r:id="rId34"/>
    <p:sldId id="315" r:id="rId35"/>
    <p:sldId id="317" r:id="rId36"/>
    <p:sldId id="316" r:id="rId37"/>
    <p:sldId id="321" r:id="rId38"/>
    <p:sldId id="322" r:id="rId39"/>
    <p:sldId id="323" r:id="rId40"/>
    <p:sldId id="324" r:id="rId41"/>
    <p:sldId id="325" r:id="rId42"/>
    <p:sldId id="327" r:id="rId43"/>
    <p:sldId id="319" r:id="rId44"/>
    <p:sldId id="318" r:id="rId45"/>
    <p:sldId id="320" r:id="rId46"/>
    <p:sldId id="333" r:id="rId47"/>
    <p:sldId id="331" r:id="rId48"/>
    <p:sldId id="332" r:id="rId49"/>
    <p:sldId id="334" r:id="rId50"/>
  </p:sldIdLst>
  <p:sldSz cx="9144000" cy="6858000" type="screen4x3"/>
  <p:notesSz cx="6781800" cy="9918700"/>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CC3300"/>
    <a:srgbClr val="FF9966"/>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5424" autoAdjust="0"/>
  </p:normalViewPr>
  <p:slideViewPr>
    <p:cSldViewPr>
      <p:cViewPr varScale="1">
        <p:scale>
          <a:sx n="101" d="100"/>
          <a:sy n="101" d="100"/>
        </p:scale>
        <p:origin x="1914" y="108"/>
      </p:cViewPr>
      <p:guideLst>
        <p:guide orient="horz" pos="2160"/>
        <p:guide pos="30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922FFCD-02AC-4428-A4D0-F1CFD5613960}"/>
              </a:ext>
            </a:extLst>
          </p:cNvPr>
          <p:cNvSpPr>
            <a:spLocks noGrp="1" noChangeArrowheads="1"/>
          </p:cNvSpPr>
          <p:nvPr>
            <p:ph type="hdr" sz="quarter"/>
          </p:nvPr>
        </p:nvSpPr>
        <p:spPr bwMode="auto">
          <a:xfrm>
            <a:off x="0"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lmanac MT" pitchFamily="2" charset="2"/>
              </a:defRPr>
            </a:lvl1pPr>
          </a:lstStyle>
          <a:p>
            <a:pPr>
              <a:defRPr/>
            </a:pPr>
            <a:endParaRPr lang="de-DE" altLang="de-DE" dirty="0"/>
          </a:p>
        </p:txBody>
      </p:sp>
      <p:sp>
        <p:nvSpPr>
          <p:cNvPr id="10243" name="Rectangle 3">
            <a:extLst>
              <a:ext uri="{FF2B5EF4-FFF2-40B4-BE49-F238E27FC236}">
                <a16:creationId xmlns:a16="http://schemas.microsoft.com/office/drawing/2014/main" id="{FD4E4DAB-22C8-4945-93CF-42B50D94DBBD}"/>
              </a:ext>
            </a:extLst>
          </p:cNvPr>
          <p:cNvSpPr>
            <a:spLocks noGrp="1" noChangeArrowheads="1"/>
          </p:cNvSpPr>
          <p:nvPr>
            <p:ph type="dt" sz="quarter" idx="1"/>
          </p:nvPr>
        </p:nvSpPr>
        <p:spPr bwMode="auto">
          <a:xfrm>
            <a:off x="3841750" y="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lmanac MT" pitchFamily="2" charset="2"/>
              </a:defRPr>
            </a:lvl1pPr>
          </a:lstStyle>
          <a:p>
            <a:pPr>
              <a:defRPr/>
            </a:pPr>
            <a:endParaRPr lang="de-DE" altLang="de-DE" dirty="0"/>
          </a:p>
        </p:txBody>
      </p:sp>
      <p:sp>
        <p:nvSpPr>
          <p:cNvPr id="10244" name="Rectangle 4">
            <a:extLst>
              <a:ext uri="{FF2B5EF4-FFF2-40B4-BE49-F238E27FC236}">
                <a16:creationId xmlns:a16="http://schemas.microsoft.com/office/drawing/2014/main" id="{692D1874-44BC-459C-90A5-2D7473D92CC1}"/>
              </a:ext>
            </a:extLst>
          </p:cNvPr>
          <p:cNvSpPr>
            <a:spLocks noGrp="1" noChangeArrowheads="1"/>
          </p:cNvSpPr>
          <p:nvPr>
            <p:ph type="ftr" sz="quarter" idx="2"/>
          </p:nvPr>
        </p:nvSpPr>
        <p:spPr bwMode="auto">
          <a:xfrm>
            <a:off x="0" y="942340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lmanac MT" pitchFamily="2" charset="2"/>
              </a:defRPr>
            </a:lvl1pPr>
          </a:lstStyle>
          <a:p>
            <a:pPr>
              <a:defRPr/>
            </a:pPr>
            <a:endParaRPr lang="de-DE" altLang="de-DE" dirty="0"/>
          </a:p>
        </p:txBody>
      </p:sp>
      <p:sp>
        <p:nvSpPr>
          <p:cNvPr id="10245" name="Rectangle 5">
            <a:extLst>
              <a:ext uri="{FF2B5EF4-FFF2-40B4-BE49-F238E27FC236}">
                <a16:creationId xmlns:a16="http://schemas.microsoft.com/office/drawing/2014/main" id="{E0345171-5E55-4264-8F1C-D1118762912C}"/>
              </a:ext>
            </a:extLst>
          </p:cNvPr>
          <p:cNvSpPr>
            <a:spLocks noGrp="1" noChangeArrowheads="1"/>
          </p:cNvSpPr>
          <p:nvPr>
            <p:ph type="sldNum" sz="quarter" idx="3"/>
          </p:nvPr>
        </p:nvSpPr>
        <p:spPr bwMode="auto">
          <a:xfrm>
            <a:off x="3841750" y="9423400"/>
            <a:ext cx="2940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lmanac MT" pitchFamily="2" charset="2"/>
              </a:defRPr>
            </a:lvl1pPr>
          </a:lstStyle>
          <a:p>
            <a:fld id="{1F746E4E-F117-448A-B6B4-783FE9B2F9B8}" type="slidenum">
              <a:rPr lang="de-DE" altLang="de-DE"/>
              <a:pPr/>
              <a:t>‹Nr.›</a:t>
            </a:fld>
            <a:endParaRPr lang="de-DE" altLang="de-DE"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7C17D6D3-680C-40F8-8952-BC5F156A8847}"/>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6">
            <a:extLst>
              <a:ext uri="{FF2B5EF4-FFF2-40B4-BE49-F238E27FC236}">
                <a16:creationId xmlns:a16="http://schemas.microsoft.com/office/drawing/2014/main" id="{C3764384-83E5-479D-A23C-4CC1CC63A5DA}"/>
              </a:ext>
            </a:extLst>
          </p:cNvPr>
          <p:cNvSpPr>
            <a:spLocks noGrp="1" noChangeArrowheads="1"/>
          </p:cNvSpPr>
          <p:nvPr>
            <p:ph type="sldNum" sz="quarter" idx="11"/>
          </p:nvPr>
        </p:nvSpPr>
        <p:spPr>
          <a:ln/>
        </p:spPr>
        <p:txBody>
          <a:bodyPr/>
          <a:lstStyle>
            <a:lvl1pPr>
              <a:defRPr/>
            </a:lvl1pPr>
          </a:lstStyle>
          <a:p>
            <a:fld id="{4872ED46-73A5-41AD-8B74-290C26754DA4}" type="slidenum">
              <a:rPr lang="de-DE" altLang="de-DE"/>
              <a:pPr/>
              <a:t>‹Nr.›</a:t>
            </a:fld>
            <a:endParaRPr lang="de-DE" altLang="de-DE" dirty="0"/>
          </a:p>
        </p:txBody>
      </p:sp>
    </p:spTree>
    <p:extLst>
      <p:ext uri="{BB962C8B-B14F-4D97-AF65-F5344CB8AC3E}">
        <p14:creationId xmlns:p14="http://schemas.microsoft.com/office/powerpoint/2010/main" val="26930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5A489EF1-554C-48A1-88F7-5138064B2686}"/>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6">
            <a:extLst>
              <a:ext uri="{FF2B5EF4-FFF2-40B4-BE49-F238E27FC236}">
                <a16:creationId xmlns:a16="http://schemas.microsoft.com/office/drawing/2014/main" id="{9A47C48F-A1B0-4981-803A-C8C2C280847F}"/>
              </a:ext>
            </a:extLst>
          </p:cNvPr>
          <p:cNvSpPr>
            <a:spLocks noGrp="1" noChangeArrowheads="1"/>
          </p:cNvSpPr>
          <p:nvPr>
            <p:ph type="sldNum" sz="quarter" idx="11"/>
          </p:nvPr>
        </p:nvSpPr>
        <p:spPr>
          <a:ln/>
        </p:spPr>
        <p:txBody>
          <a:bodyPr/>
          <a:lstStyle>
            <a:lvl1pPr>
              <a:defRPr/>
            </a:lvl1pPr>
          </a:lstStyle>
          <a:p>
            <a:fld id="{D3F6631C-F740-4D9D-A420-53FBC66129F8}" type="slidenum">
              <a:rPr lang="de-DE" altLang="de-DE"/>
              <a:pPr/>
              <a:t>‹Nr.›</a:t>
            </a:fld>
            <a:endParaRPr lang="de-DE" altLang="de-DE" dirty="0"/>
          </a:p>
        </p:txBody>
      </p:sp>
    </p:spTree>
    <p:extLst>
      <p:ext uri="{BB962C8B-B14F-4D97-AF65-F5344CB8AC3E}">
        <p14:creationId xmlns:p14="http://schemas.microsoft.com/office/powerpoint/2010/main" val="403397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09600"/>
            <a:ext cx="2057400" cy="5516563"/>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609600"/>
            <a:ext cx="6019800" cy="55165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35364AB3-D425-41CF-9C36-12F90405B9E4}"/>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6">
            <a:extLst>
              <a:ext uri="{FF2B5EF4-FFF2-40B4-BE49-F238E27FC236}">
                <a16:creationId xmlns:a16="http://schemas.microsoft.com/office/drawing/2014/main" id="{F2FB63AA-7AB6-4425-A2E5-19827D3B6C40}"/>
              </a:ext>
            </a:extLst>
          </p:cNvPr>
          <p:cNvSpPr>
            <a:spLocks noGrp="1" noChangeArrowheads="1"/>
          </p:cNvSpPr>
          <p:nvPr>
            <p:ph type="sldNum" sz="quarter" idx="11"/>
          </p:nvPr>
        </p:nvSpPr>
        <p:spPr>
          <a:ln/>
        </p:spPr>
        <p:txBody>
          <a:bodyPr/>
          <a:lstStyle>
            <a:lvl1pPr>
              <a:defRPr/>
            </a:lvl1pPr>
          </a:lstStyle>
          <a:p>
            <a:fld id="{4706BDEC-66A9-408D-A183-149ACF6BBBCE}" type="slidenum">
              <a:rPr lang="de-DE" altLang="de-DE"/>
              <a:pPr/>
              <a:t>‹Nr.›</a:t>
            </a:fld>
            <a:endParaRPr lang="de-DE" altLang="de-DE" dirty="0"/>
          </a:p>
        </p:txBody>
      </p:sp>
    </p:spTree>
    <p:extLst>
      <p:ext uri="{BB962C8B-B14F-4D97-AF65-F5344CB8AC3E}">
        <p14:creationId xmlns:p14="http://schemas.microsoft.com/office/powerpoint/2010/main" val="123238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B1B0D2DE-D0CE-4274-90E8-84ED572CECC3}"/>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6">
            <a:extLst>
              <a:ext uri="{FF2B5EF4-FFF2-40B4-BE49-F238E27FC236}">
                <a16:creationId xmlns:a16="http://schemas.microsoft.com/office/drawing/2014/main" id="{DBAAABDF-97B4-4B33-B4DA-D7F4D20A8759}"/>
              </a:ext>
            </a:extLst>
          </p:cNvPr>
          <p:cNvSpPr>
            <a:spLocks noGrp="1" noChangeArrowheads="1"/>
          </p:cNvSpPr>
          <p:nvPr>
            <p:ph type="sldNum" sz="quarter" idx="11"/>
          </p:nvPr>
        </p:nvSpPr>
        <p:spPr>
          <a:ln/>
        </p:spPr>
        <p:txBody>
          <a:bodyPr/>
          <a:lstStyle>
            <a:lvl1pPr>
              <a:defRPr/>
            </a:lvl1pPr>
          </a:lstStyle>
          <a:p>
            <a:fld id="{E2B0BA27-35C2-4EC0-95ED-15277B4C8EBE}" type="slidenum">
              <a:rPr lang="de-DE" altLang="de-DE"/>
              <a:pPr/>
              <a:t>‹Nr.›</a:t>
            </a:fld>
            <a:endParaRPr lang="de-DE" altLang="de-DE" dirty="0"/>
          </a:p>
        </p:txBody>
      </p:sp>
    </p:spTree>
    <p:extLst>
      <p:ext uri="{BB962C8B-B14F-4D97-AF65-F5344CB8AC3E}">
        <p14:creationId xmlns:p14="http://schemas.microsoft.com/office/powerpoint/2010/main" val="67786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CB54EF35-DED5-486E-865E-18BA023A1337}"/>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5" name="Rectangle 6">
            <a:extLst>
              <a:ext uri="{FF2B5EF4-FFF2-40B4-BE49-F238E27FC236}">
                <a16:creationId xmlns:a16="http://schemas.microsoft.com/office/drawing/2014/main" id="{84957ACD-A487-4D6D-B39C-9E69489663A0}"/>
              </a:ext>
            </a:extLst>
          </p:cNvPr>
          <p:cNvSpPr>
            <a:spLocks noGrp="1" noChangeArrowheads="1"/>
          </p:cNvSpPr>
          <p:nvPr>
            <p:ph type="sldNum" sz="quarter" idx="11"/>
          </p:nvPr>
        </p:nvSpPr>
        <p:spPr>
          <a:ln/>
        </p:spPr>
        <p:txBody>
          <a:bodyPr/>
          <a:lstStyle>
            <a:lvl1pPr>
              <a:defRPr/>
            </a:lvl1pPr>
          </a:lstStyle>
          <a:p>
            <a:fld id="{8AC9EA69-3680-4F9C-9CF3-A9016EB6AB06}" type="slidenum">
              <a:rPr lang="de-DE" altLang="de-DE"/>
              <a:pPr/>
              <a:t>‹Nr.›</a:t>
            </a:fld>
            <a:endParaRPr lang="de-DE" altLang="de-DE" dirty="0"/>
          </a:p>
        </p:txBody>
      </p:sp>
    </p:spTree>
    <p:extLst>
      <p:ext uri="{BB962C8B-B14F-4D97-AF65-F5344CB8AC3E}">
        <p14:creationId xmlns:p14="http://schemas.microsoft.com/office/powerpoint/2010/main" val="312180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167248FC-16B4-4EB0-8A27-37EDEA9431A0}"/>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6">
            <a:extLst>
              <a:ext uri="{FF2B5EF4-FFF2-40B4-BE49-F238E27FC236}">
                <a16:creationId xmlns:a16="http://schemas.microsoft.com/office/drawing/2014/main" id="{846D5FC0-08C8-4A98-A592-C2207CD38B4B}"/>
              </a:ext>
            </a:extLst>
          </p:cNvPr>
          <p:cNvSpPr>
            <a:spLocks noGrp="1" noChangeArrowheads="1"/>
          </p:cNvSpPr>
          <p:nvPr>
            <p:ph type="sldNum" sz="quarter" idx="11"/>
          </p:nvPr>
        </p:nvSpPr>
        <p:spPr>
          <a:ln/>
        </p:spPr>
        <p:txBody>
          <a:bodyPr/>
          <a:lstStyle>
            <a:lvl1pPr>
              <a:defRPr/>
            </a:lvl1pPr>
          </a:lstStyle>
          <a:p>
            <a:fld id="{4CBEC67D-ED56-4292-8B64-E42570471FDA}" type="slidenum">
              <a:rPr lang="de-DE" altLang="de-DE"/>
              <a:pPr/>
              <a:t>‹Nr.›</a:t>
            </a:fld>
            <a:endParaRPr lang="de-DE" altLang="de-DE" dirty="0"/>
          </a:p>
        </p:txBody>
      </p:sp>
    </p:spTree>
    <p:extLst>
      <p:ext uri="{BB962C8B-B14F-4D97-AF65-F5344CB8AC3E}">
        <p14:creationId xmlns:p14="http://schemas.microsoft.com/office/powerpoint/2010/main" val="120326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D173A32F-743F-443A-AE5A-F36D931F68C8}"/>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8" name="Rectangle 6">
            <a:extLst>
              <a:ext uri="{FF2B5EF4-FFF2-40B4-BE49-F238E27FC236}">
                <a16:creationId xmlns:a16="http://schemas.microsoft.com/office/drawing/2014/main" id="{1247390D-97C4-4784-B165-89CE0984F831}"/>
              </a:ext>
            </a:extLst>
          </p:cNvPr>
          <p:cNvSpPr>
            <a:spLocks noGrp="1" noChangeArrowheads="1"/>
          </p:cNvSpPr>
          <p:nvPr>
            <p:ph type="sldNum" sz="quarter" idx="11"/>
          </p:nvPr>
        </p:nvSpPr>
        <p:spPr>
          <a:ln/>
        </p:spPr>
        <p:txBody>
          <a:bodyPr/>
          <a:lstStyle>
            <a:lvl1pPr>
              <a:defRPr/>
            </a:lvl1pPr>
          </a:lstStyle>
          <a:p>
            <a:fld id="{5E52B446-83C1-4C77-9BD5-67F43FD8D365}" type="slidenum">
              <a:rPr lang="de-DE" altLang="de-DE"/>
              <a:pPr/>
              <a:t>‹Nr.›</a:t>
            </a:fld>
            <a:endParaRPr lang="de-DE" altLang="de-DE" dirty="0"/>
          </a:p>
        </p:txBody>
      </p:sp>
    </p:spTree>
    <p:extLst>
      <p:ext uri="{BB962C8B-B14F-4D97-AF65-F5344CB8AC3E}">
        <p14:creationId xmlns:p14="http://schemas.microsoft.com/office/powerpoint/2010/main" val="410173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F9A6BB76-5C65-47C7-B920-52B47D13F85B}"/>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4" name="Rectangle 6">
            <a:extLst>
              <a:ext uri="{FF2B5EF4-FFF2-40B4-BE49-F238E27FC236}">
                <a16:creationId xmlns:a16="http://schemas.microsoft.com/office/drawing/2014/main" id="{B1AC5375-D8E9-4816-8428-DB2BBFD55C34}"/>
              </a:ext>
            </a:extLst>
          </p:cNvPr>
          <p:cNvSpPr>
            <a:spLocks noGrp="1" noChangeArrowheads="1"/>
          </p:cNvSpPr>
          <p:nvPr>
            <p:ph type="sldNum" sz="quarter" idx="11"/>
          </p:nvPr>
        </p:nvSpPr>
        <p:spPr>
          <a:ln/>
        </p:spPr>
        <p:txBody>
          <a:bodyPr/>
          <a:lstStyle>
            <a:lvl1pPr>
              <a:defRPr/>
            </a:lvl1pPr>
          </a:lstStyle>
          <a:p>
            <a:fld id="{866462A0-E9D7-4429-B7E8-E3C03DFB06CB}" type="slidenum">
              <a:rPr lang="de-DE" altLang="de-DE"/>
              <a:pPr/>
              <a:t>‹Nr.›</a:t>
            </a:fld>
            <a:endParaRPr lang="de-DE" altLang="de-DE" dirty="0"/>
          </a:p>
        </p:txBody>
      </p:sp>
    </p:spTree>
    <p:extLst>
      <p:ext uri="{BB962C8B-B14F-4D97-AF65-F5344CB8AC3E}">
        <p14:creationId xmlns:p14="http://schemas.microsoft.com/office/powerpoint/2010/main" val="426476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1824F1-BB39-4AC0-8246-BB151BE56CD9}"/>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3" name="Rectangle 6">
            <a:extLst>
              <a:ext uri="{FF2B5EF4-FFF2-40B4-BE49-F238E27FC236}">
                <a16:creationId xmlns:a16="http://schemas.microsoft.com/office/drawing/2014/main" id="{55B5BFF2-61BF-4D0C-B174-EB2BDDD01937}"/>
              </a:ext>
            </a:extLst>
          </p:cNvPr>
          <p:cNvSpPr>
            <a:spLocks noGrp="1" noChangeArrowheads="1"/>
          </p:cNvSpPr>
          <p:nvPr>
            <p:ph type="sldNum" sz="quarter" idx="11"/>
          </p:nvPr>
        </p:nvSpPr>
        <p:spPr>
          <a:ln/>
        </p:spPr>
        <p:txBody>
          <a:bodyPr/>
          <a:lstStyle>
            <a:lvl1pPr>
              <a:defRPr/>
            </a:lvl1pPr>
          </a:lstStyle>
          <a:p>
            <a:fld id="{94F767B0-49E9-4C75-BFCA-11874BAFB0B6}" type="slidenum">
              <a:rPr lang="de-DE" altLang="de-DE"/>
              <a:pPr/>
              <a:t>‹Nr.›</a:t>
            </a:fld>
            <a:endParaRPr lang="de-DE" altLang="de-DE" dirty="0"/>
          </a:p>
        </p:txBody>
      </p:sp>
    </p:spTree>
    <p:extLst>
      <p:ext uri="{BB962C8B-B14F-4D97-AF65-F5344CB8AC3E}">
        <p14:creationId xmlns:p14="http://schemas.microsoft.com/office/powerpoint/2010/main" val="209852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9CFAE42E-F201-42C5-AA2F-31501244CCF4}"/>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6">
            <a:extLst>
              <a:ext uri="{FF2B5EF4-FFF2-40B4-BE49-F238E27FC236}">
                <a16:creationId xmlns:a16="http://schemas.microsoft.com/office/drawing/2014/main" id="{D22C1A7B-3AA0-470F-A4E2-AD768AD14F99}"/>
              </a:ext>
            </a:extLst>
          </p:cNvPr>
          <p:cNvSpPr>
            <a:spLocks noGrp="1" noChangeArrowheads="1"/>
          </p:cNvSpPr>
          <p:nvPr>
            <p:ph type="sldNum" sz="quarter" idx="11"/>
          </p:nvPr>
        </p:nvSpPr>
        <p:spPr>
          <a:ln/>
        </p:spPr>
        <p:txBody>
          <a:bodyPr/>
          <a:lstStyle>
            <a:lvl1pPr>
              <a:defRPr/>
            </a:lvl1pPr>
          </a:lstStyle>
          <a:p>
            <a:fld id="{F1A7DBD7-02E6-43F6-A651-A69F9DE04669}" type="slidenum">
              <a:rPr lang="de-DE" altLang="de-DE"/>
              <a:pPr/>
              <a:t>‹Nr.›</a:t>
            </a:fld>
            <a:endParaRPr lang="de-DE" altLang="de-DE" dirty="0"/>
          </a:p>
        </p:txBody>
      </p:sp>
    </p:spTree>
    <p:extLst>
      <p:ext uri="{BB962C8B-B14F-4D97-AF65-F5344CB8AC3E}">
        <p14:creationId xmlns:p14="http://schemas.microsoft.com/office/powerpoint/2010/main" val="4053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71B1DECD-50E7-43BB-9AF7-3F65FE207E99}"/>
              </a:ext>
            </a:extLst>
          </p:cNvPr>
          <p:cNvSpPr>
            <a:spLocks noGrp="1" noChangeArrowheads="1"/>
          </p:cNvSpPr>
          <p:nvPr>
            <p:ph type="dt" sz="half" idx="10"/>
          </p:nvPr>
        </p:nvSpPr>
        <p:spPr>
          <a:ln/>
        </p:spPr>
        <p:txBody>
          <a:bodyPr/>
          <a:lstStyle>
            <a:lvl1pPr>
              <a:defRPr/>
            </a:lvl1pPr>
          </a:lstStyle>
          <a:p>
            <a:pPr>
              <a:defRPr/>
            </a:pPr>
            <a:endParaRPr lang="de-DE" altLang="de-DE" dirty="0"/>
          </a:p>
        </p:txBody>
      </p:sp>
      <p:sp>
        <p:nvSpPr>
          <p:cNvPr id="6" name="Rectangle 6">
            <a:extLst>
              <a:ext uri="{FF2B5EF4-FFF2-40B4-BE49-F238E27FC236}">
                <a16:creationId xmlns:a16="http://schemas.microsoft.com/office/drawing/2014/main" id="{870A2B02-96E6-4A81-8808-4AC3F49322F2}"/>
              </a:ext>
            </a:extLst>
          </p:cNvPr>
          <p:cNvSpPr>
            <a:spLocks noGrp="1" noChangeArrowheads="1"/>
          </p:cNvSpPr>
          <p:nvPr>
            <p:ph type="sldNum" sz="quarter" idx="11"/>
          </p:nvPr>
        </p:nvSpPr>
        <p:spPr>
          <a:ln/>
        </p:spPr>
        <p:txBody>
          <a:bodyPr/>
          <a:lstStyle>
            <a:lvl1pPr>
              <a:defRPr/>
            </a:lvl1pPr>
          </a:lstStyle>
          <a:p>
            <a:fld id="{1E2B2AE6-4EE5-4C80-BA5A-162C9AF2837B}" type="slidenum">
              <a:rPr lang="de-DE" altLang="de-DE"/>
              <a:pPr/>
              <a:t>‹Nr.›</a:t>
            </a:fld>
            <a:endParaRPr lang="de-DE" altLang="de-DE" dirty="0"/>
          </a:p>
        </p:txBody>
      </p:sp>
    </p:spTree>
    <p:extLst>
      <p:ext uri="{BB962C8B-B14F-4D97-AF65-F5344CB8AC3E}">
        <p14:creationId xmlns:p14="http://schemas.microsoft.com/office/powerpoint/2010/main" val="50130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55DB9F-05D6-4997-B48B-EA2637B3DD1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de-DE" altLang="de-DE"/>
          </a:p>
        </p:txBody>
      </p:sp>
      <p:sp>
        <p:nvSpPr>
          <p:cNvPr id="1028" name="Rectangle 4">
            <a:extLst>
              <a:ext uri="{FF2B5EF4-FFF2-40B4-BE49-F238E27FC236}">
                <a16:creationId xmlns:a16="http://schemas.microsoft.com/office/drawing/2014/main" id="{5DF6150D-5C8F-4E45-B920-23809CA39884}"/>
              </a:ext>
            </a:extLst>
          </p:cNvPr>
          <p:cNvSpPr>
            <a:spLocks noGrp="1" noChangeArrowheads="1"/>
          </p:cNvSpPr>
          <p:nvPr>
            <p:ph type="dt" sz="half" idx="2"/>
          </p:nvPr>
        </p:nvSpPr>
        <p:spPr bwMode="auto">
          <a:xfrm>
            <a:off x="381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de-DE" altLang="de-DE" dirty="0"/>
          </a:p>
        </p:txBody>
      </p:sp>
      <p:sp>
        <p:nvSpPr>
          <p:cNvPr id="1030" name="Rectangle 6">
            <a:extLst>
              <a:ext uri="{FF2B5EF4-FFF2-40B4-BE49-F238E27FC236}">
                <a16:creationId xmlns:a16="http://schemas.microsoft.com/office/drawing/2014/main" id="{1799C79D-0DA1-4821-B516-FB1E8666C081}"/>
              </a:ext>
            </a:extLst>
          </p:cNvPr>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fld id="{E9963342-82B9-4EA6-92C6-9E6A3FA49ABE}" type="slidenum">
              <a:rPr lang="de-DE" altLang="de-DE"/>
              <a:pPr/>
              <a:t>‹Nr.›</a:t>
            </a:fld>
            <a:endParaRPr lang="de-DE" altLang="de-DE" dirty="0"/>
          </a:p>
        </p:txBody>
      </p:sp>
      <p:pic>
        <p:nvPicPr>
          <p:cNvPr id="1029" name="Picture 15" descr="LogoBSVBunt">
            <a:extLst>
              <a:ext uri="{FF2B5EF4-FFF2-40B4-BE49-F238E27FC236}">
                <a16:creationId xmlns:a16="http://schemas.microsoft.com/office/drawing/2014/main" id="{497509DF-C7BD-411D-BF86-435AE58D5DA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03675" y="6172200"/>
            <a:ext cx="15922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quarks.de/dyn/pics/13177-13399-2-kap2_1.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2"/>
            </a:gs>
          </a:gsLst>
          <a:lin ang="5400000" scaled="1"/>
        </a:grad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60733A9-41DF-43B5-B0E2-0A1A30FEC088}"/>
              </a:ext>
            </a:extLst>
          </p:cNvPr>
          <p:cNvSpPr>
            <a:spLocks noChangeArrowheads="1"/>
          </p:cNvSpPr>
          <p:nvPr/>
        </p:nvSpPr>
        <p:spPr bwMode="auto">
          <a:xfrm>
            <a:off x="4427984" y="549275"/>
            <a:ext cx="3816350"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kumimoji="1" lang="de-DE" altLang="de-DE" sz="1600" dirty="0">
                <a:solidFill>
                  <a:srgbClr val="FFFF00"/>
                </a:solidFill>
              </a:rPr>
              <a:t>Schlangenfleisch vom Schwarzmoorteich</a:t>
            </a:r>
          </a:p>
          <a:p>
            <a:pPr algn="r" eaLnBrk="1" hangingPunct="1"/>
            <a:r>
              <a:rPr kumimoji="1" lang="de-CH" altLang="de-DE" sz="1600" dirty="0">
                <a:solidFill>
                  <a:srgbClr val="FFFF00"/>
                </a:solidFill>
              </a:rPr>
              <a:t>Koch im Kessel weiss und weich;</a:t>
            </a:r>
          </a:p>
          <a:p>
            <a:pPr algn="r" eaLnBrk="1" hangingPunct="1"/>
            <a:r>
              <a:rPr kumimoji="1" lang="de-CH" altLang="de-DE" sz="1600" dirty="0">
                <a:solidFill>
                  <a:srgbClr val="FFFF00"/>
                </a:solidFill>
              </a:rPr>
              <a:t>Aug vom Frosch, vom Molch der Kopf</a:t>
            </a:r>
          </a:p>
          <a:p>
            <a:pPr algn="r" eaLnBrk="1" hangingPunct="1"/>
            <a:r>
              <a:rPr kumimoji="1" lang="de-CH" altLang="de-DE" sz="1600" dirty="0">
                <a:solidFill>
                  <a:srgbClr val="FFFF00"/>
                </a:solidFill>
              </a:rPr>
              <a:t>Flaum vom Kauz, vom Hund der Kopf</a:t>
            </a:r>
          </a:p>
          <a:p>
            <a:pPr algn="r" eaLnBrk="1" hangingPunct="1"/>
            <a:endParaRPr kumimoji="1" lang="de-CH" altLang="de-DE" sz="1600" dirty="0">
              <a:solidFill>
                <a:srgbClr val="FFFF00"/>
              </a:solidFill>
            </a:endParaRPr>
          </a:p>
          <a:p>
            <a:pPr algn="r" eaLnBrk="1" hangingPunct="1"/>
            <a:r>
              <a:rPr kumimoji="1" lang="de-CH" altLang="de-DE" sz="1600" dirty="0">
                <a:solidFill>
                  <a:srgbClr val="FFFF00"/>
                </a:solidFill>
              </a:rPr>
              <a:t>„Hexengebräu“ - Macbeth</a:t>
            </a:r>
            <a:endParaRPr kumimoji="1" lang="de-DE" altLang="de-DE" sz="1600" dirty="0"/>
          </a:p>
        </p:txBody>
      </p:sp>
      <p:pic>
        <p:nvPicPr>
          <p:cNvPr id="2052" name="Picture 6" descr="Hexen Titel2">
            <a:extLst>
              <a:ext uri="{FF2B5EF4-FFF2-40B4-BE49-F238E27FC236}">
                <a16:creationId xmlns:a16="http://schemas.microsoft.com/office/drawing/2014/main" id="{063A8AE8-1D38-4A7A-923C-552C86CA8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2" y="4797152"/>
            <a:ext cx="60166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Eule4">
            <a:extLst>
              <a:ext uri="{FF2B5EF4-FFF2-40B4-BE49-F238E27FC236}">
                <a16:creationId xmlns:a16="http://schemas.microsoft.com/office/drawing/2014/main" id="{9E4BF0F2-F973-4122-95AF-A1F6ACA0D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9275"/>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3597C802-66A9-4061-9C8C-B3C426396238}"/>
              </a:ext>
            </a:extLst>
          </p:cNvPr>
          <p:cNvSpPr/>
          <p:nvPr/>
        </p:nvSpPr>
        <p:spPr>
          <a:xfrm>
            <a:off x="4716016" y="2545044"/>
            <a:ext cx="3888432" cy="2086725"/>
          </a:xfrm>
          <a:prstGeom prst="rect">
            <a:avLst/>
          </a:prstGeom>
        </p:spPr>
        <p:txBody>
          <a:bodyPr wrap="square">
            <a:spAutoFit/>
          </a:bodyPr>
          <a:lstStyle/>
          <a:p>
            <a:pPr>
              <a:lnSpc>
                <a:spcPct val="90000"/>
              </a:lnSpc>
            </a:pPr>
            <a:r>
              <a:rPr lang="de-CH" altLang="de-DE" dirty="0">
                <a:solidFill>
                  <a:schemeClr val="bg1"/>
                </a:solidFill>
                <a:latin typeface="Calibri" panose="020F0502020204030204" pitchFamily="34" charset="0"/>
                <a:cs typeface="Calibri" panose="020F0502020204030204" pitchFamily="34" charset="0"/>
              </a:rPr>
              <a:t>Dr. med. et Dr. scient. med. </a:t>
            </a:r>
          </a:p>
          <a:p>
            <a:pPr>
              <a:lnSpc>
                <a:spcPct val="90000"/>
              </a:lnSpc>
            </a:pPr>
            <a:r>
              <a:rPr lang="de-CH" altLang="de-DE" dirty="0">
                <a:solidFill>
                  <a:schemeClr val="bg1"/>
                </a:solidFill>
                <a:latin typeface="Calibri" panose="020F0502020204030204" pitchFamily="34" charset="0"/>
                <a:cs typeface="Calibri" panose="020F0502020204030204" pitchFamily="34" charset="0"/>
              </a:rPr>
              <a:t>Jürg Eichhorn</a:t>
            </a:r>
          </a:p>
          <a:p>
            <a:pPr>
              <a:lnSpc>
                <a:spcPct val="90000"/>
              </a:lnSpc>
            </a:pPr>
            <a:endParaRPr lang="de-CH" altLang="de-DE" dirty="0">
              <a:solidFill>
                <a:schemeClr val="bg1"/>
              </a:solidFill>
              <a:latin typeface="Calibri" panose="020F0502020204030204" pitchFamily="34" charset="0"/>
              <a:cs typeface="Calibri" panose="020F0502020204030204" pitchFamily="34" charset="0"/>
            </a:endParaRPr>
          </a:p>
          <a:p>
            <a:pPr>
              <a:lnSpc>
                <a:spcPct val="90000"/>
              </a:lnSpc>
            </a:pPr>
            <a:r>
              <a:rPr lang="de-CH" altLang="de-DE" dirty="0">
                <a:solidFill>
                  <a:schemeClr val="bg1"/>
                </a:solidFill>
                <a:latin typeface="Calibri" panose="020F0502020204030204" pitchFamily="34" charset="0"/>
                <a:cs typeface="Calibri" panose="020F0502020204030204" pitchFamily="34" charset="0"/>
              </a:rPr>
              <a:t>CH-9100 Herisau</a:t>
            </a:r>
          </a:p>
          <a:p>
            <a:pPr>
              <a:lnSpc>
                <a:spcPct val="90000"/>
              </a:lnSpc>
            </a:pPr>
            <a:r>
              <a:rPr lang="de-CH" altLang="de-DE" dirty="0">
                <a:solidFill>
                  <a:schemeClr val="bg1"/>
                </a:solidFill>
                <a:latin typeface="Calibri" panose="020F0502020204030204" pitchFamily="34" charset="0"/>
                <a:cs typeface="Calibri" panose="020F0502020204030204" pitchFamily="34" charset="0"/>
              </a:rPr>
              <a:t>drje49@gmail.com</a:t>
            </a:r>
          </a:p>
          <a:p>
            <a:pPr>
              <a:lnSpc>
                <a:spcPct val="90000"/>
              </a:lnSpc>
            </a:pPr>
            <a:r>
              <a:rPr lang="de-CH" altLang="de-DE" dirty="0">
                <a:solidFill>
                  <a:schemeClr val="bg1"/>
                </a:solidFill>
                <a:latin typeface="Calibri" panose="020F0502020204030204" pitchFamily="34" charset="0"/>
                <a:cs typeface="Calibri" panose="020F0502020204030204" pitchFamily="34" charset="0"/>
              </a:rPr>
              <a:t>www.ever.ch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7247AD8-1C55-4CEF-B860-A139054261D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Von der „Hagezusse“ zur Hexe</a:t>
            </a:r>
          </a:p>
        </p:txBody>
      </p:sp>
      <p:sp>
        <p:nvSpPr>
          <p:cNvPr id="11267" name="Line 3">
            <a:extLst>
              <a:ext uri="{FF2B5EF4-FFF2-40B4-BE49-F238E27FC236}">
                <a16:creationId xmlns:a16="http://schemas.microsoft.com/office/drawing/2014/main" id="{D27BB985-354D-4C59-8D4F-F12B1995891B}"/>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1268" name="Rectangle 4">
            <a:extLst>
              <a:ext uri="{FF2B5EF4-FFF2-40B4-BE49-F238E27FC236}">
                <a16:creationId xmlns:a16="http://schemas.microsoft.com/office/drawing/2014/main" id="{4E55F522-FEA4-4953-A1E9-8D65917C8E7B}"/>
              </a:ext>
            </a:extLst>
          </p:cNvPr>
          <p:cNvSpPr>
            <a:spLocks noChangeArrowheads="1"/>
          </p:cNvSpPr>
          <p:nvPr/>
        </p:nvSpPr>
        <p:spPr bwMode="auto">
          <a:xfrm>
            <a:off x="3419475" y="1839913"/>
            <a:ext cx="56705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Der erste lateinischen Kirchenschriftsteller Tertullian (160-220 n. Chr.) war überzeugt, dass Frauen nicht nur Männer verführen können, sondern auch Engel.</a:t>
            </a:r>
          </a:p>
          <a:p>
            <a:pPr eaLnBrk="1" hangingPunct="1"/>
            <a:endParaRPr lang="de-CH" altLang="de-DE" sz="2000" dirty="0">
              <a:solidFill>
                <a:schemeClr val="bg1"/>
              </a:solidFill>
            </a:endParaRPr>
          </a:p>
          <a:p>
            <a:pPr eaLnBrk="1" hangingPunct="1"/>
            <a:r>
              <a:rPr lang="de-CH" altLang="de-DE" sz="2000" dirty="0">
                <a:solidFill>
                  <a:schemeClr val="bg1"/>
                </a:solidFill>
              </a:rPr>
              <a:t>Für die Unzucht mit gefallenen Engel, so Tertullian, hat Lucifer ihnen sozusagen als Hurenlohn das Wissen um Kräuter und um Kosmetika geschenkt.</a:t>
            </a:r>
          </a:p>
          <a:p>
            <a:pPr eaLnBrk="1" hangingPunct="1"/>
            <a:endParaRPr lang="de-CH" altLang="de-DE" sz="2000" dirty="0">
              <a:solidFill>
                <a:schemeClr val="bg1"/>
              </a:solidFill>
            </a:endParaRPr>
          </a:p>
          <a:p>
            <a:pPr eaLnBrk="1" hangingPunct="1"/>
            <a:r>
              <a:rPr lang="de-CH" altLang="de-DE" sz="2000" dirty="0">
                <a:solidFill>
                  <a:schemeClr val="bg1"/>
                </a:solidFill>
              </a:rPr>
              <a:t>Bis etwa in diese Zeit hinein begegnete man der Hexe mit Ehrfurcht und hörte auf ihren Rat.</a:t>
            </a:r>
          </a:p>
        </p:txBody>
      </p:sp>
      <p:pic>
        <p:nvPicPr>
          <p:cNvPr id="11269" name="Picture 5" descr="Bocksteufel antik_2">
            <a:extLst>
              <a:ext uri="{FF2B5EF4-FFF2-40B4-BE49-F238E27FC236}">
                <a16:creationId xmlns:a16="http://schemas.microsoft.com/office/drawing/2014/main" id="{F2D8E511-BC28-4A9C-9BA8-CC3530C49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484313"/>
            <a:ext cx="28987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1328D8E-04F8-430B-BB0D-9F0CE3C78103}"/>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Missionare</a:t>
            </a:r>
          </a:p>
        </p:txBody>
      </p:sp>
      <p:sp>
        <p:nvSpPr>
          <p:cNvPr id="12291" name="Line 3">
            <a:extLst>
              <a:ext uri="{FF2B5EF4-FFF2-40B4-BE49-F238E27FC236}">
                <a16:creationId xmlns:a16="http://schemas.microsoft.com/office/drawing/2014/main" id="{E34DEAC4-D658-41DE-87BA-4C954FBE91E9}"/>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2292" name="Rectangle 4">
            <a:extLst>
              <a:ext uri="{FF2B5EF4-FFF2-40B4-BE49-F238E27FC236}">
                <a16:creationId xmlns:a16="http://schemas.microsoft.com/office/drawing/2014/main" id="{95CB18EA-F368-4C29-9A37-8061A0897A2D}"/>
              </a:ext>
            </a:extLst>
          </p:cNvPr>
          <p:cNvSpPr>
            <a:spLocks noChangeArrowheads="1"/>
          </p:cNvSpPr>
          <p:nvPr/>
        </p:nvSpPr>
        <p:spPr bwMode="auto">
          <a:xfrm>
            <a:off x="620713" y="4868863"/>
            <a:ext cx="83343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Die ersten Missionare diffamierten die weisen Stammesfrauen zu Hexen und kreideten ihnen Schadenzauber an.</a:t>
            </a:r>
          </a:p>
          <a:p>
            <a:pPr eaLnBrk="1" hangingPunct="1"/>
            <a:endParaRPr lang="de-CH" altLang="de-DE" sz="2000" dirty="0">
              <a:solidFill>
                <a:schemeClr val="bg1"/>
              </a:solidFill>
            </a:endParaRPr>
          </a:p>
          <a:p>
            <a:pPr eaLnBrk="1" hangingPunct="1"/>
            <a:r>
              <a:rPr lang="de-CH" altLang="de-DE" sz="2000" dirty="0">
                <a:solidFill>
                  <a:schemeClr val="bg1"/>
                </a:solidFill>
              </a:rPr>
              <a:t>Im 8. Jahrhundert listeten die Missionare den „Heiden“ aufgezwungene Verbote auf.</a:t>
            </a:r>
          </a:p>
        </p:txBody>
      </p:sp>
      <p:pic>
        <p:nvPicPr>
          <p:cNvPr id="12293" name="Picture 5" descr="pfanner">
            <a:extLst>
              <a:ext uri="{FF2B5EF4-FFF2-40B4-BE49-F238E27FC236}">
                <a16:creationId xmlns:a16="http://schemas.microsoft.com/office/drawing/2014/main" id="{2AE83C64-E6C5-4BEF-BE2F-4891224BA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150" y="1268413"/>
            <a:ext cx="2347913"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BD50003-D1E4-489B-886C-6F9AC9D4670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8. Jahrhundert: Die Hexenverbote</a:t>
            </a:r>
          </a:p>
        </p:txBody>
      </p:sp>
      <p:sp>
        <p:nvSpPr>
          <p:cNvPr id="13315" name="Line 3">
            <a:extLst>
              <a:ext uri="{FF2B5EF4-FFF2-40B4-BE49-F238E27FC236}">
                <a16:creationId xmlns:a16="http://schemas.microsoft.com/office/drawing/2014/main" id="{8C2AD537-EAF3-4CA4-A83E-20D089A608DF}"/>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3316" name="Rectangle 4">
            <a:extLst>
              <a:ext uri="{FF2B5EF4-FFF2-40B4-BE49-F238E27FC236}">
                <a16:creationId xmlns:a16="http://schemas.microsoft.com/office/drawing/2014/main" id="{A05B93B3-3F8A-4797-8E80-D12B164CEF44}"/>
              </a:ext>
            </a:extLst>
          </p:cNvPr>
          <p:cNvSpPr>
            <a:spLocks noChangeArrowheads="1"/>
          </p:cNvSpPr>
          <p:nvPr/>
        </p:nvSpPr>
        <p:spPr bwMode="auto">
          <a:xfrm>
            <a:off x="1206500" y="1700213"/>
            <a:ext cx="71104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Char char="•"/>
            </a:pPr>
            <a:r>
              <a:rPr lang="de-CH" altLang="de-DE" dirty="0">
                <a:solidFill>
                  <a:schemeClr val="bg1"/>
                </a:solidFill>
              </a:rPr>
              <a:t>  </a:t>
            </a:r>
            <a:r>
              <a:rPr lang="de-CH" altLang="de-DE" sz="2000" dirty="0">
                <a:solidFill>
                  <a:schemeClr val="bg1"/>
                </a:solidFill>
              </a:rPr>
              <a:t>Flurumgänge mit Götzenbildern</a:t>
            </a:r>
          </a:p>
          <a:p>
            <a:pPr eaLnBrk="1" hangingPunct="1">
              <a:buClr>
                <a:srgbClr val="FFFF00"/>
              </a:buClr>
              <a:buSzPct val="150000"/>
              <a:buFont typeface="Arial" panose="020B0604020202020204" pitchFamily="34" charset="0"/>
              <a:buChar char="•"/>
            </a:pPr>
            <a:r>
              <a:rPr lang="de-CH" altLang="de-DE" sz="2000" dirty="0">
                <a:solidFill>
                  <a:schemeClr val="bg1"/>
                </a:solidFill>
              </a:rPr>
              <a:t>  Götzendienste an Gräbern, Grabopfer, das Totenmahl </a:t>
            </a:r>
            <a:br>
              <a:rPr lang="de-CH" altLang="de-DE" sz="2000" dirty="0">
                <a:solidFill>
                  <a:schemeClr val="bg1"/>
                </a:solidFill>
              </a:rPr>
            </a:br>
            <a:r>
              <a:rPr lang="de-CH" altLang="de-DE" sz="2000" dirty="0">
                <a:solidFill>
                  <a:schemeClr val="bg1"/>
                </a:solidFill>
              </a:rPr>
              <a:t>    und das Singen von Totenliedern</a:t>
            </a:r>
          </a:p>
          <a:p>
            <a:pPr eaLnBrk="1" hangingPunct="1">
              <a:buClr>
                <a:srgbClr val="FFFF00"/>
              </a:buClr>
              <a:buSzPct val="150000"/>
              <a:buFont typeface="Arial" panose="020B0604020202020204" pitchFamily="34" charset="0"/>
              <a:buChar char="•"/>
            </a:pPr>
            <a:r>
              <a:rPr lang="de-CH" altLang="de-DE" sz="2000" dirty="0">
                <a:solidFill>
                  <a:schemeClr val="bg1"/>
                </a:solidFill>
              </a:rPr>
              <a:t>  Totenbeschwörungen und das Befragen von Toten</a:t>
            </a:r>
          </a:p>
          <a:p>
            <a:pPr eaLnBrk="1" hangingPunct="1">
              <a:buClr>
                <a:srgbClr val="FFFF00"/>
              </a:buClr>
              <a:buSzPct val="150000"/>
              <a:buFont typeface="Arial" panose="020B0604020202020204" pitchFamily="34" charset="0"/>
              <a:buChar char="•"/>
            </a:pPr>
            <a:r>
              <a:rPr lang="de-CH" altLang="de-DE" sz="2000" dirty="0">
                <a:solidFill>
                  <a:schemeClr val="bg1"/>
                </a:solidFill>
              </a:rPr>
              <a:t>  Kulte und Opfer in Wäldern und Hainen, an Bäumen, </a:t>
            </a:r>
            <a:br>
              <a:rPr lang="de-CH" altLang="de-DE" sz="2000" dirty="0">
                <a:solidFill>
                  <a:schemeClr val="bg1"/>
                </a:solidFill>
              </a:rPr>
            </a:br>
            <a:r>
              <a:rPr lang="de-CH" altLang="de-DE" sz="2000" dirty="0">
                <a:solidFill>
                  <a:schemeClr val="bg1"/>
                </a:solidFill>
              </a:rPr>
              <a:t>    Steinen, Quellen und Kreuzwegen</a:t>
            </a:r>
          </a:p>
          <a:p>
            <a:pPr eaLnBrk="1" hangingPunct="1">
              <a:buClr>
                <a:srgbClr val="FFFF00"/>
              </a:buClr>
              <a:buSzPct val="150000"/>
              <a:buFont typeface="Arial" panose="020B0604020202020204" pitchFamily="34" charset="0"/>
              <a:buChar char="•"/>
            </a:pPr>
            <a:r>
              <a:rPr lang="de-CH" altLang="de-DE" sz="2000" dirty="0">
                <a:solidFill>
                  <a:schemeClr val="bg1"/>
                </a:solidFill>
              </a:rPr>
              <a:t>  Das Frühlingsfest im Februar</a:t>
            </a:r>
          </a:p>
          <a:p>
            <a:pPr eaLnBrk="1" hangingPunct="1">
              <a:buClr>
                <a:srgbClr val="FFFF00"/>
              </a:buClr>
              <a:buSzPct val="150000"/>
              <a:buFont typeface="Arial" panose="020B0604020202020204" pitchFamily="34" charset="0"/>
              <a:buChar char="•"/>
            </a:pPr>
            <a:r>
              <a:rPr lang="de-CH" altLang="de-DE" sz="2000" dirty="0">
                <a:solidFill>
                  <a:schemeClr val="bg1"/>
                </a:solidFill>
              </a:rPr>
              <a:t>  Gesungene Zauberworte</a:t>
            </a:r>
          </a:p>
          <a:p>
            <a:pPr eaLnBrk="1" hangingPunct="1">
              <a:buClr>
                <a:srgbClr val="FFFF00"/>
              </a:buClr>
              <a:buSzPct val="150000"/>
              <a:buFont typeface="Arial" panose="020B0604020202020204" pitchFamily="34" charset="0"/>
              <a:buChar char="•"/>
            </a:pPr>
            <a:r>
              <a:rPr lang="de-CH" altLang="de-DE" sz="2000" dirty="0">
                <a:solidFill>
                  <a:schemeClr val="bg1"/>
                </a:solidFill>
              </a:rPr>
              <a:t>  Mondzauber der Frauen</a:t>
            </a:r>
          </a:p>
          <a:p>
            <a:pPr eaLnBrk="1" hangingPunct="1">
              <a:buClr>
                <a:srgbClr val="FFFF00"/>
              </a:buClr>
              <a:buSzPct val="150000"/>
              <a:buFont typeface="Arial" panose="020B0604020202020204" pitchFamily="34" charset="0"/>
              <a:buChar char="•"/>
            </a:pPr>
            <a:r>
              <a:rPr lang="de-CH" altLang="de-DE" sz="2000" dirty="0">
                <a:solidFill>
                  <a:schemeClr val="bg1"/>
                </a:solidFill>
              </a:rPr>
              <a:t>  Orakel, Wahrsagen und Weissagen aus Niessen, Rauch, </a:t>
            </a:r>
            <a:br>
              <a:rPr lang="de-CH" altLang="de-DE" sz="2000" dirty="0">
                <a:solidFill>
                  <a:schemeClr val="bg1"/>
                </a:solidFill>
              </a:rPr>
            </a:br>
            <a:r>
              <a:rPr lang="de-CH" altLang="de-DE" sz="2000" dirty="0">
                <a:solidFill>
                  <a:schemeClr val="bg1"/>
                </a:solidFill>
              </a:rPr>
              <a:t>    Herdasche und dem Verhalten von Vögeln, Pferden und </a:t>
            </a:r>
            <a:br>
              <a:rPr lang="de-CH" altLang="de-DE" sz="2000" dirty="0">
                <a:solidFill>
                  <a:schemeClr val="bg1"/>
                </a:solidFill>
              </a:rPr>
            </a:br>
            <a:r>
              <a:rPr lang="de-CH" altLang="de-DE" sz="2000" dirty="0">
                <a:solidFill>
                  <a:schemeClr val="bg1"/>
                </a:solidFill>
              </a:rPr>
              <a:t>    anderen Tieren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0DAC012-627E-4168-BE43-BB0D49723626}"/>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Frühes Mittelalter: Bussbücher</a:t>
            </a:r>
          </a:p>
        </p:txBody>
      </p:sp>
      <p:sp>
        <p:nvSpPr>
          <p:cNvPr id="14339" name="Line 3">
            <a:extLst>
              <a:ext uri="{FF2B5EF4-FFF2-40B4-BE49-F238E27FC236}">
                <a16:creationId xmlns:a16="http://schemas.microsoft.com/office/drawing/2014/main" id="{0046869F-5C31-425D-89DD-567D167D4CA1}"/>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4340" name="Rectangle 4">
            <a:extLst>
              <a:ext uri="{FF2B5EF4-FFF2-40B4-BE49-F238E27FC236}">
                <a16:creationId xmlns:a16="http://schemas.microsoft.com/office/drawing/2014/main" id="{6BABEF63-D653-47E3-B2FF-FAF394B27ACC}"/>
              </a:ext>
            </a:extLst>
          </p:cNvPr>
          <p:cNvSpPr>
            <a:spLocks noChangeArrowheads="1"/>
          </p:cNvSpPr>
          <p:nvPr/>
        </p:nvSpPr>
        <p:spPr bwMode="auto">
          <a:xfrm>
            <a:off x="950913" y="3762375"/>
            <a:ext cx="7696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Als Kräuterhexe und Hebamme blieben die Hagezussen bei den Dorfbewohnern weiterhin unentbehrlich.</a:t>
            </a:r>
          </a:p>
          <a:p>
            <a:pPr eaLnBrk="1" hangingPunct="1"/>
            <a:r>
              <a:rPr lang="de-CH" altLang="de-DE" sz="2000" dirty="0">
                <a:solidFill>
                  <a:schemeClr val="bg1"/>
                </a:solidFill>
              </a:rPr>
              <a:t>Bis ins Mittelalter waren sie Trägerinnen aller Spiritualität.</a:t>
            </a:r>
          </a:p>
          <a:p>
            <a:pPr eaLnBrk="1" hangingPunct="1"/>
            <a:endParaRPr lang="de-CH" altLang="de-DE" sz="2000" dirty="0">
              <a:solidFill>
                <a:schemeClr val="bg1"/>
              </a:solidFill>
            </a:endParaRPr>
          </a:p>
          <a:p>
            <a:pPr eaLnBrk="1" hangingPunct="1"/>
            <a:r>
              <a:rPr lang="de-CH" altLang="de-DE" sz="2000" dirty="0">
                <a:solidFill>
                  <a:srgbClr val="FFFF00"/>
                </a:solidFill>
              </a:rPr>
              <a:t>Hatten sie Erfolg, so wurden sie verehrt.</a:t>
            </a:r>
          </a:p>
          <a:p>
            <a:pPr eaLnBrk="1" hangingPunct="1"/>
            <a:r>
              <a:rPr lang="de-CH" altLang="de-DE" sz="2000" dirty="0">
                <a:solidFill>
                  <a:srgbClr val="FFFF00"/>
                </a:solidFill>
              </a:rPr>
              <a:t>Hatten sie Misserfolg, so wurden ihnen Hexerei vorgeworfen.</a:t>
            </a:r>
          </a:p>
          <a:p>
            <a:pPr eaLnBrk="1" hangingPunct="1"/>
            <a:endParaRPr lang="de-CH" altLang="de-DE" sz="2000" dirty="0">
              <a:solidFill>
                <a:srgbClr val="FFFF00"/>
              </a:solidFill>
            </a:endParaRPr>
          </a:p>
          <a:p>
            <a:pPr eaLnBrk="1" hangingPunct="1"/>
            <a:r>
              <a:rPr lang="de-CH" altLang="de-DE" sz="2000" dirty="0">
                <a:solidFill>
                  <a:schemeClr val="bg1"/>
                </a:solidFill>
              </a:rPr>
              <a:t>Solange man aber brav zur Kirche ging und die Abgaben bezahlte, störte man sich wenig an den Hagezussen.</a:t>
            </a:r>
          </a:p>
        </p:txBody>
      </p:sp>
      <p:pic>
        <p:nvPicPr>
          <p:cNvPr id="14341" name="Picture 7" descr="Frau Kerze_2">
            <a:extLst>
              <a:ext uri="{FF2B5EF4-FFF2-40B4-BE49-F238E27FC236}">
                <a16:creationId xmlns:a16="http://schemas.microsoft.com/office/drawing/2014/main" id="{B6371818-8F47-4CA9-A2D2-3B38DB614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1244600"/>
            <a:ext cx="33655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A776851-60A7-4E62-8E2E-6E83798A12AB}"/>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Hochmittelalter: Pest, Lebensangst</a:t>
            </a:r>
          </a:p>
        </p:txBody>
      </p:sp>
      <p:sp>
        <p:nvSpPr>
          <p:cNvPr id="15363" name="Line 3">
            <a:extLst>
              <a:ext uri="{FF2B5EF4-FFF2-40B4-BE49-F238E27FC236}">
                <a16:creationId xmlns:a16="http://schemas.microsoft.com/office/drawing/2014/main" id="{31D28B83-2B23-44D8-A0B4-53A688D004A5}"/>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5364" name="Rectangle 4">
            <a:extLst>
              <a:ext uri="{FF2B5EF4-FFF2-40B4-BE49-F238E27FC236}">
                <a16:creationId xmlns:a16="http://schemas.microsoft.com/office/drawing/2014/main" id="{F0F64F35-CDCB-4F9A-B01D-92AE032D020B}"/>
              </a:ext>
            </a:extLst>
          </p:cNvPr>
          <p:cNvSpPr>
            <a:spLocks noChangeArrowheads="1"/>
          </p:cNvSpPr>
          <p:nvPr/>
        </p:nvSpPr>
        <p:spPr bwMode="auto">
          <a:xfrm>
            <a:off x="620713" y="3546475"/>
            <a:ext cx="83343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Im Hochmittelalter, als die Pest zu wüten begann, als feudale Unterdrückung die allgemeine Lebensangst schürte, änderten sich die Dinge: </a:t>
            </a:r>
            <a:r>
              <a:rPr lang="de-CH" altLang="de-DE" sz="2000" dirty="0">
                <a:solidFill>
                  <a:srgbClr val="FFFF00"/>
                </a:solidFill>
              </a:rPr>
              <a:t>Aberglaube wurde als Sünde wider Gott definiert.</a:t>
            </a:r>
            <a:r>
              <a:rPr lang="de-CH" altLang="de-DE" sz="2000" dirty="0">
                <a:solidFill>
                  <a:schemeClr val="bg1"/>
                </a:solidFill>
              </a:rPr>
              <a:t> </a:t>
            </a:r>
          </a:p>
          <a:p>
            <a:pPr eaLnBrk="1" hangingPunct="1"/>
            <a:endParaRPr lang="de-CH" altLang="de-DE" sz="2000" dirty="0">
              <a:solidFill>
                <a:schemeClr val="bg1"/>
              </a:solidFill>
            </a:endParaRPr>
          </a:p>
          <a:p>
            <a:pPr eaLnBrk="1" hangingPunct="1"/>
            <a:r>
              <a:rPr lang="de-CH" altLang="de-DE" sz="2000" dirty="0">
                <a:solidFill>
                  <a:schemeClr val="bg1"/>
                </a:solidFill>
              </a:rPr>
              <a:t>Eifrige „Akademiker“ gingen ans Werk, eine Dämonologie zu konstruieren, in der der Teufel nicht mehr der Hans-Spring-Ins-Feld war, der junge Mädchen aufscheuchte oder beim Bau einer neuen Kirche Steine schleppen musste, sondern eine furchterregende Gestalt, der Fürst der Dunkelheit.</a:t>
            </a:r>
          </a:p>
        </p:txBody>
      </p:sp>
      <p:pic>
        <p:nvPicPr>
          <p:cNvPr id="15365" name="Picture 5" descr="Pest Hl Rochus">
            <a:extLst>
              <a:ext uri="{FF2B5EF4-FFF2-40B4-BE49-F238E27FC236}">
                <a16:creationId xmlns:a16="http://schemas.microsoft.com/office/drawing/2014/main" id="{60370886-B5B2-4DB3-9E3C-F721EF7BA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76363"/>
            <a:ext cx="2913062"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a:extLst>
              <a:ext uri="{FF2B5EF4-FFF2-40B4-BE49-F238E27FC236}">
                <a16:creationId xmlns:a16="http://schemas.microsoft.com/office/drawing/2014/main" id="{2FA02B36-7E0A-433A-9BD7-CAB5FAB1AEC7}"/>
              </a:ext>
            </a:extLst>
          </p:cNvPr>
          <p:cNvSpPr>
            <a:spLocks noChangeArrowheads="1"/>
          </p:cNvSpPr>
          <p:nvPr/>
        </p:nvSpPr>
        <p:spPr bwMode="auto">
          <a:xfrm>
            <a:off x="3779838" y="2079625"/>
            <a:ext cx="5111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Der heilige Rochus legt Hand auf Pestbeule</a:t>
            </a:r>
          </a:p>
          <a:p>
            <a:pPr eaLnBrk="1" hangingPunct="1"/>
            <a:r>
              <a:rPr lang="de-DE" altLang="de-DE" sz="2000" dirty="0">
                <a:solidFill>
                  <a:srgbClr val="FFFF00"/>
                </a:solidFill>
              </a:rPr>
              <a:t>Rochusaltar in St. Marien, Rostock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60DDFA9-7878-4FF2-92F5-0AB3627DDF59}"/>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Natur = Maschine ohne Bewusstsein</a:t>
            </a:r>
          </a:p>
        </p:txBody>
      </p:sp>
      <p:sp>
        <p:nvSpPr>
          <p:cNvPr id="16387" name="Line 3">
            <a:extLst>
              <a:ext uri="{FF2B5EF4-FFF2-40B4-BE49-F238E27FC236}">
                <a16:creationId xmlns:a16="http://schemas.microsoft.com/office/drawing/2014/main" id="{5FB282B5-1C7E-420A-9CBF-4F06536CFFB9}"/>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6388" name="Rectangle 4">
            <a:extLst>
              <a:ext uri="{FF2B5EF4-FFF2-40B4-BE49-F238E27FC236}">
                <a16:creationId xmlns:a16="http://schemas.microsoft.com/office/drawing/2014/main" id="{BF31FD4A-45EE-4F8D-8051-2388EBCB068B}"/>
              </a:ext>
            </a:extLst>
          </p:cNvPr>
          <p:cNvSpPr>
            <a:spLocks noChangeArrowheads="1"/>
          </p:cNvSpPr>
          <p:nvPr/>
        </p:nvSpPr>
        <p:spPr bwMode="auto">
          <a:xfrm>
            <a:off x="611188" y="1125538"/>
            <a:ext cx="8334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rgbClr val="FFFF00"/>
                </a:solidFill>
              </a:rPr>
              <a:t>Die Experimentalwissenschaft dieser Zeit hatte das erklärte Ziel, </a:t>
            </a:r>
          </a:p>
          <a:p>
            <a:pPr algn="ctr" eaLnBrk="1" hangingPunct="1"/>
            <a:r>
              <a:rPr lang="de-CH" altLang="de-DE" sz="2000" dirty="0">
                <a:solidFill>
                  <a:srgbClr val="FFFF00"/>
                </a:solidFill>
              </a:rPr>
              <a:t>die Natur nicht zu verstehen, was ja Sache der Hexen war, </a:t>
            </a:r>
          </a:p>
          <a:p>
            <a:pPr algn="ctr" eaLnBrk="1" hangingPunct="1"/>
            <a:r>
              <a:rPr lang="de-CH" altLang="de-DE" sz="2000" dirty="0">
                <a:solidFill>
                  <a:srgbClr val="FFFF00"/>
                </a:solidFill>
              </a:rPr>
              <a:t>sondern zu beherrschen</a:t>
            </a:r>
            <a:endParaRPr lang="de-CH" altLang="de-DE" sz="2000" dirty="0">
              <a:solidFill>
                <a:schemeClr val="bg1"/>
              </a:solidFill>
            </a:endParaRPr>
          </a:p>
        </p:txBody>
      </p:sp>
      <p:pic>
        <p:nvPicPr>
          <p:cNvPr id="16389" name="Picture 5" descr="mensch2">
            <a:extLst>
              <a:ext uri="{FF2B5EF4-FFF2-40B4-BE49-F238E27FC236}">
                <a16:creationId xmlns:a16="http://schemas.microsoft.com/office/drawing/2014/main" id="{5188C858-8948-4D0E-A009-6351BF556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2411413"/>
            <a:ext cx="3060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Bauchbild2">
            <a:extLst>
              <a:ext uri="{FF2B5EF4-FFF2-40B4-BE49-F238E27FC236}">
                <a16:creationId xmlns:a16="http://schemas.microsoft.com/office/drawing/2014/main" id="{95EB3E1E-2868-4E2C-B06D-83E1E5BF8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13" y="2411413"/>
            <a:ext cx="22510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249A361-0736-48AC-8425-F929BA0F3D2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Kleriker: Natur ist seelenlos</a:t>
            </a:r>
          </a:p>
        </p:txBody>
      </p:sp>
      <p:sp>
        <p:nvSpPr>
          <p:cNvPr id="17411" name="Line 3">
            <a:extLst>
              <a:ext uri="{FF2B5EF4-FFF2-40B4-BE49-F238E27FC236}">
                <a16:creationId xmlns:a16="http://schemas.microsoft.com/office/drawing/2014/main" id="{A9735DE0-22D5-4C0D-BDA1-3E735BBB44E8}"/>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7412" name="Rectangle 4">
            <a:extLst>
              <a:ext uri="{FF2B5EF4-FFF2-40B4-BE49-F238E27FC236}">
                <a16:creationId xmlns:a16="http://schemas.microsoft.com/office/drawing/2014/main" id="{EA3F9F2E-7CA6-4900-A8ED-7E22FB701DC5}"/>
              </a:ext>
            </a:extLst>
          </p:cNvPr>
          <p:cNvSpPr>
            <a:spLocks noChangeArrowheads="1"/>
          </p:cNvSpPr>
          <p:nvPr/>
        </p:nvSpPr>
        <p:spPr bwMode="auto">
          <a:xfrm>
            <a:off x="865188" y="3870325"/>
            <a:ext cx="78390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Gegen die Träger altüberlieferten Wissens zogen Kleriker und Akademiker brutal ins Feld. </a:t>
            </a:r>
          </a:p>
          <a:p>
            <a:pPr eaLnBrk="1" hangingPunct="1"/>
            <a:r>
              <a:rPr lang="de-CH" altLang="de-DE" sz="2000" dirty="0">
                <a:solidFill>
                  <a:schemeClr val="bg1"/>
                </a:solidFill>
              </a:rPr>
              <a:t>Der Dialog der Weltenseele, das Gespräch mit Pflanzen und Tieren, kam zum Erliegen. </a:t>
            </a:r>
          </a:p>
          <a:p>
            <a:pPr eaLnBrk="1" hangingPunct="1"/>
            <a:r>
              <a:rPr lang="de-CH" altLang="de-DE" sz="2000" dirty="0">
                <a:solidFill>
                  <a:schemeClr val="bg1"/>
                </a:solidFill>
              </a:rPr>
              <a:t>Die Natur wurde nun zu einer Maschine ohne Bewusstsein, ohne Gefühl. Pflanzen und Tiere wurden degradiert zu mechanischen Objekten.</a:t>
            </a:r>
          </a:p>
          <a:p>
            <a:pPr eaLnBrk="1" hangingPunct="1"/>
            <a:r>
              <a:rPr lang="de-CH" altLang="de-DE" sz="2000" dirty="0">
                <a:solidFill>
                  <a:srgbClr val="FFFF00"/>
                </a:solidFill>
              </a:rPr>
              <a:t>Die Hecke, in der einst die Hagezusse als Mittlerin zwischen zwei Welten sass, wurde nun zur undurchdringlichen Mauer.</a:t>
            </a:r>
          </a:p>
        </p:txBody>
      </p:sp>
      <p:pic>
        <p:nvPicPr>
          <p:cNvPr id="17413" name="Picture 5" descr="Kleriker">
            <a:extLst>
              <a:ext uri="{FF2B5EF4-FFF2-40B4-BE49-F238E27FC236}">
                <a16:creationId xmlns:a16="http://schemas.microsoft.com/office/drawing/2014/main" id="{2314CB7C-5B74-47D9-917D-092F9D660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196975"/>
            <a:ext cx="330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16033C-A70B-4A64-AD36-45B9DF403E9B}"/>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Kolumbus und die Syphilis</a:t>
            </a:r>
          </a:p>
        </p:txBody>
      </p:sp>
      <p:sp>
        <p:nvSpPr>
          <p:cNvPr id="18435" name="Line 3">
            <a:extLst>
              <a:ext uri="{FF2B5EF4-FFF2-40B4-BE49-F238E27FC236}">
                <a16:creationId xmlns:a16="http://schemas.microsoft.com/office/drawing/2014/main" id="{ED5F400E-3636-4017-B113-BE0F961CCD1B}"/>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8436" name="Rectangle 4">
            <a:extLst>
              <a:ext uri="{FF2B5EF4-FFF2-40B4-BE49-F238E27FC236}">
                <a16:creationId xmlns:a16="http://schemas.microsoft.com/office/drawing/2014/main" id="{444DD2F5-061F-41F0-8AAF-C60145AC32CF}"/>
              </a:ext>
            </a:extLst>
          </p:cNvPr>
          <p:cNvSpPr>
            <a:spLocks noChangeArrowheads="1"/>
          </p:cNvSpPr>
          <p:nvPr/>
        </p:nvSpPr>
        <p:spPr bwMode="auto">
          <a:xfrm>
            <a:off x="620713" y="3789363"/>
            <a:ext cx="83343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Mit Kolumbus kam die Syphilis nach Europa und wütete vor allem in den unteren Schichten. </a:t>
            </a:r>
          </a:p>
          <a:p>
            <a:pPr eaLnBrk="1" hangingPunct="1"/>
            <a:endParaRPr lang="de-CH" altLang="de-DE" sz="2000" dirty="0">
              <a:solidFill>
                <a:schemeClr val="bg1"/>
              </a:solidFill>
            </a:endParaRPr>
          </a:p>
          <a:p>
            <a:pPr eaLnBrk="1" hangingPunct="1"/>
            <a:r>
              <a:rPr lang="de-CH" altLang="de-DE" sz="2000" dirty="0">
                <a:solidFill>
                  <a:schemeClr val="bg1"/>
                </a:solidFill>
              </a:rPr>
              <a:t>Die sinneslockeren Maifeste und Mitsommerfeste gerieten nun ganz plötzlich in gefährliche Nähe zum Hexensabbat.</a:t>
            </a:r>
          </a:p>
          <a:p>
            <a:pPr eaLnBrk="1" hangingPunct="1"/>
            <a:endParaRPr lang="de-CH" altLang="de-DE" sz="2000" dirty="0">
              <a:solidFill>
                <a:schemeClr val="bg1"/>
              </a:solidFill>
            </a:endParaRPr>
          </a:p>
          <a:p>
            <a:pPr eaLnBrk="1" hangingPunct="1"/>
            <a:r>
              <a:rPr lang="de-CH" altLang="de-DE" sz="2000" dirty="0">
                <a:solidFill>
                  <a:srgbClr val="FFFF00"/>
                </a:solidFill>
              </a:rPr>
              <a:t>Die schlimmste der Blüte der Syphilis deckt sich mit dem Höhepunkt der Inquisition 1550-1650.</a:t>
            </a:r>
          </a:p>
        </p:txBody>
      </p:sp>
      <p:sp>
        <p:nvSpPr>
          <p:cNvPr id="18437" name="Rectangle 5">
            <a:extLst>
              <a:ext uri="{FF2B5EF4-FFF2-40B4-BE49-F238E27FC236}">
                <a16:creationId xmlns:a16="http://schemas.microsoft.com/office/drawing/2014/main" id="{CC91C119-9648-4B3D-BA82-1ECBF6DD7BA5}"/>
              </a:ext>
            </a:extLst>
          </p:cNvPr>
          <p:cNvSpPr>
            <a:spLocks noChangeArrowheads="1"/>
          </p:cNvSpPr>
          <p:nvPr/>
        </p:nvSpPr>
        <p:spPr bwMode="auto">
          <a:xfrm>
            <a:off x="4446588" y="2133600"/>
            <a:ext cx="44465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rgbClr val="FFFF00"/>
                </a:solidFill>
              </a:rPr>
              <a:t>Christoph Columbus</a:t>
            </a:r>
          </a:p>
          <a:p>
            <a:pPr eaLnBrk="1" hangingPunct="1"/>
            <a:r>
              <a:rPr lang="de-DE" altLang="de-DE" sz="2000" dirty="0">
                <a:solidFill>
                  <a:srgbClr val="FFFF00"/>
                </a:solidFill>
              </a:rPr>
              <a:t>Gemälde von Sebastiano del Piombo </a:t>
            </a:r>
          </a:p>
        </p:txBody>
      </p:sp>
      <p:pic>
        <p:nvPicPr>
          <p:cNvPr id="18438" name="Picture 6" descr="Kolumbus">
            <a:extLst>
              <a:ext uri="{FF2B5EF4-FFF2-40B4-BE49-F238E27FC236}">
                <a16:creationId xmlns:a16="http://schemas.microsoft.com/office/drawing/2014/main" id="{6226D83E-3709-45F6-8293-5CBA627B7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1295400"/>
            <a:ext cx="194468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C75130E-6F23-4065-A010-746FADAB5766}"/>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1484: Die Jagd beginnt</a:t>
            </a:r>
          </a:p>
        </p:txBody>
      </p:sp>
      <p:sp>
        <p:nvSpPr>
          <p:cNvPr id="19459" name="Line 3">
            <a:extLst>
              <a:ext uri="{FF2B5EF4-FFF2-40B4-BE49-F238E27FC236}">
                <a16:creationId xmlns:a16="http://schemas.microsoft.com/office/drawing/2014/main" id="{F1FDC8FE-5E7E-46CF-A4D3-A2A8A59EECCC}"/>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9460" name="Rectangle 4">
            <a:extLst>
              <a:ext uri="{FF2B5EF4-FFF2-40B4-BE49-F238E27FC236}">
                <a16:creationId xmlns:a16="http://schemas.microsoft.com/office/drawing/2014/main" id="{3B237AB2-DF1B-4AF4-B3F7-6B62332146A2}"/>
              </a:ext>
            </a:extLst>
          </p:cNvPr>
          <p:cNvSpPr>
            <a:spLocks noChangeArrowheads="1"/>
          </p:cNvSpPr>
          <p:nvPr/>
        </p:nvSpPr>
        <p:spPr bwMode="auto">
          <a:xfrm>
            <a:off x="2268538" y="1700213"/>
            <a:ext cx="6615112"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chemeClr val="bg1"/>
                </a:solidFill>
              </a:rPr>
              <a:t>Im Jahre 1484 erreichten die beiden </a:t>
            </a:r>
            <a:r>
              <a:rPr lang="de-DE" altLang="de-DE" sz="2000" dirty="0">
                <a:solidFill>
                  <a:srgbClr val="FFFF00"/>
                </a:solidFill>
              </a:rPr>
              <a:t>dominikanischen Inquisitoren Sprenger und Institoris</a:t>
            </a:r>
            <a:r>
              <a:rPr lang="de-DE" altLang="de-DE" sz="2000" dirty="0">
                <a:solidFill>
                  <a:schemeClr val="bg1"/>
                </a:solidFill>
              </a:rPr>
              <a:t> von Papst Innozenz VIII. einen Erlass, der ihnen die alleinige Zuständigkeit für die Hexenverfolgung in grossen Teilen Deutschlands und Österreich erteilte. </a:t>
            </a:r>
          </a:p>
          <a:p>
            <a:pPr eaLnBrk="1" hangingPunct="1"/>
            <a:endParaRPr lang="de-CH" altLang="de-DE" sz="2000" dirty="0">
              <a:solidFill>
                <a:schemeClr val="bg1"/>
              </a:solidFill>
            </a:endParaRPr>
          </a:p>
          <a:p>
            <a:pPr eaLnBrk="1" hangingPunct="1"/>
            <a:r>
              <a:rPr lang="de-CH" altLang="de-DE" sz="2000" dirty="0">
                <a:solidFill>
                  <a:srgbClr val="FFFF00"/>
                </a:solidFill>
              </a:rPr>
              <a:t>Mit dieser päpstlichen Bulle wurde die Hexe vollends als böse Negativfigur definiert.</a:t>
            </a:r>
          </a:p>
          <a:p>
            <a:pPr eaLnBrk="1" hangingPunct="1"/>
            <a:endParaRPr lang="de-CH" altLang="de-DE" sz="2000" dirty="0">
              <a:solidFill>
                <a:srgbClr val="FFFF00"/>
              </a:solidFill>
            </a:endParaRPr>
          </a:p>
          <a:p>
            <a:pPr eaLnBrk="1" hangingPunct="1"/>
            <a:r>
              <a:rPr lang="de-CH" altLang="de-DE" sz="2000" dirty="0">
                <a:solidFill>
                  <a:schemeClr val="bg1"/>
                </a:solidFill>
              </a:rPr>
              <a:t>Die Inquisitoren setzen nun an zu einem ideologischen Vernichtungsfeldzug gegen die Hexen, wobei ihnen die Hebammen ganz besonders verdächtig vorkamen.</a:t>
            </a:r>
          </a:p>
          <a:p>
            <a:pPr eaLnBrk="1" hangingPunct="1"/>
            <a:endParaRPr lang="de-CH" altLang="de-DE" sz="2000" dirty="0">
              <a:solidFill>
                <a:schemeClr val="bg1"/>
              </a:solidFill>
            </a:endParaRPr>
          </a:p>
        </p:txBody>
      </p:sp>
      <p:pic>
        <p:nvPicPr>
          <p:cNvPr id="19461" name="Picture 6" descr="Sprenger2">
            <a:extLst>
              <a:ext uri="{FF2B5EF4-FFF2-40B4-BE49-F238E27FC236}">
                <a16:creationId xmlns:a16="http://schemas.microsoft.com/office/drawing/2014/main" id="{4D7E5ECF-8E37-451A-9E6C-4CC1EC78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268413"/>
            <a:ext cx="13938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7">
            <a:extLst>
              <a:ext uri="{FF2B5EF4-FFF2-40B4-BE49-F238E27FC236}">
                <a16:creationId xmlns:a16="http://schemas.microsoft.com/office/drawing/2014/main" id="{6A011FD1-3ADA-4BF3-A140-3D64916379C1}"/>
              </a:ext>
            </a:extLst>
          </p:cNvPr>
          <p:cNvSpPr txBox="1">
            <a:spLocks noChangeArrowheads="1"/>
          </p:cNvSpPr>
          <p:nvPr/>
        </p:nvSpPr>
        <p:spPr bwMode="auto">
          <a:xfrm>
            <a:off x="568325" y="6021388"/>
            <a:ext cx="143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1400" dirty="0">
                <a:solidFill>
                  <a:srgbClr val="FFFF00"/>
                </a:solidFill>
              </a:rPr>
              <a:t>Jakob Sprenger</a:t>
            </a:r>
            <a:endParaRPr lang="de-DE" altLang="de-DE" sz="1400" dirty="0">
              <a:solidFill>
                <a:srgbClr val="FFFF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A30560C-0E8D-46A0-BA5A-2FD52806B7CA}"/>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1487: Der Hexenhammer</a:t>
            </a:r>
            <a:endParaRPr lang="de-DE" altLang="de-DE" sz="4000" dirty="0">
              <a:solidFill>
                <a:srgbClr val="FFFF00"/>
              </a:solidFill>
              <a:latin typeface="Arial" panose="020B0604020202020204" pitchFamily="34" charset="0"/>
            </a:endParaRPr>
          </a:p>
        </p:txBody>
      </p:sp>
      <p:sp>
        <p:nvSpPr>
          <p:cNvPr id="20483" name="Line 3">
            <a:extLst>
              <a:ext uri="{FF2B5EF4-FFF2-40B4-BE49-F238E27FC236}">
                <a16:creationId xmlns:a16="http://schemas.microsoft.com/office/drawing/2014/main" id="{2BC188EF-7715-43E6-9716-106B380782CC}"/>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0484" name="Rectangle 4">
            <a:extLst>
              <a:ext uri="{FF2B5EF4-FFF2-40B4-BE49-F238E27FC236}">
                <a16:creationId xmlns:a16="http://schemas.microsoft.com/office/drawing/2014/main" id="{5CE02E9C-E156-4867-B10F-F9F05763409F}"/>
              </a:ext>
            </a:extLst>
          </p:cNvPr>
          <p:cNvSpPr>
            <a:spLocks noChangeArrowheads="1"/>
          </p:cNvSpPr>
          <p:nvPr/>
        </p:nvSpPr>
        <p:spPr bwMode="auto">
          <a:xfrm>
            <a:off x="765175" y="4794250"/>
            <a:ext cx="80549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chemeClr val="bg1"/>
                </a:solidFill>
              </a:rPr>
              <a:t>Im Jahre 1487 veröffentlichten Heinrich Institoris und Jakob Sprenger auf Ersuchen des Papstes Innozenz VIII. den Hexenhammer " Malleus maleficarum „ (eigentlich "Unholdinnen-Hammer"), </a:t>
            </a:r>
          </a:p>
          <a:p>
            <a:pPr eaLnBrk="1" hangingPunct="1"/>
            <a:r>
              <a:rPr lang="de-DE" altLang="de-DE" sz="2000" dirty="0">
                <a:solidFill>
                  <a:schemeClr val="bg1"/>
                </a:solidFill>
              </a:rPr>
              <a:t>das Handbuch für Hexenprozesse.</a:t>
            </a:r>
            <a:r>
              <a:rPr lang="de-DE" altLang="de-DE" dirty="0">
                <a:solidFill>
                  <a:schemeClr val="bg1"/>
                </a:solidFill>
              </a:rPr>
              <a:t> </a:t>
            </a:r>
            <a:endParaRPr lang="de-CH" altLang="de-DE" dirty="0">
              <a:solidFill>
                <a:schemeClr val="bg1"/>
              </a:solidFill>
            </a:endParaRPr>
          </a:p>
        </p:txBody>
      </p:sp>
      <p:pic>
        <p:nvPicPr>
          <p:cNvPr id="20485" name="Picture 5" descr="Junge Hexe_2">
            <a:extLst>
              <a:ext uri="{FF2B5EF4-FFF2-40B4-BE49-F238E27FC236}">
                <a16:creationId xmlns:a16="http://schemas.microsoft.com/office/drawing/2014/main" id="{484EB83E-40BE-4790-B5E0-F42242D14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1254125"/>
            <a:ext cx="47879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3AF9FC3-B399-43EF-BB18-5D7A03A1D223}"/>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Alte Steinzeit</a:t>
            </a:r>
            <a:endParaRPr lang="de-DE" altLang="de-DE" sz="4000" dirty="0">
              <a:solidFill>
                <a:srgbClr val="FFFF00"/>
              </a:solidFill>
              <a:latin typeface="Arial" panose="020B0604020202020204" pitchFamily="34" charset="0"/>
            </a:endParaRPr>
          </a:p>
        </p:txBody>
      </p:sp>
      <p:sp>
        <p:nvSpPr>
          <p:cNvPr id="3075" name="Line 3">
            <a:extLst>
              <a:ext uri="{FF2B5EF4-FFF2-40B4-BE49-F238E27FC236}">
                <a16:creationId xmlns:a16="http://schemas.microsoft.com/office/drawing/2014/main" id="{6B91CD2F-A0F1-465E-8DBC-8F9DA64E85DE}"/>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076" name="Text Box 6">
            <a:extLst>
              <a:ext uri="{FF2B5EF4-FFF2-40B4-BE49-F238E27FC236}">
                <a16:creationId xmlns:a16="http://schemas.microsoft.com/office/drawing/2014/main" id="{69AF9BED-388B-4720-B3AF-42ADB482BA92}"/>
              </a:ext>
            </a:extLst>
          </p:cNvPr>
          <p:cNvSpPr txBox="1">
            <a:spLocks noChangeArrowheads="1"/>
          </p:cNvSpPr>
          <p:nvPr/>
        </p:nvSpPr>
        <p:spPr bwMode="auto">
          <a:xfrm>
            <a:off x="455613" y="4149725"/>
            <a:ext cx="86645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Gletscher schmelzen, die eiszeitlichen Tundren mit den riesigen Herden werden allmählich von Bäumen besiedelt. </a:t>
            </a:r>
          </a:p>
          <a:p>
            <a:pPr eaLnBrk="1" hangingPunct="1"/>
            <a:endParaRPr lang="de-CH" altLang="de-DE" sz="2000" dirty="0">
              <a:solidFill>
                <a:schemeClr val="bg1"/>
              </a:solidFill>
            </a:endParaRPr>
          </a:p>
          <a:p>
            <a:pPr eaLnBrk="1" hangingPunct="1"/>
            <a:r>
              <a:rPr lang="de-CH" altLang="de-DE" sz="2000" dirty="0">
                <a:solidFill>
                  <a:schemeClr val="bg1"/>
                </a:solidFill>
              </a:rPr>
              <a:t>Die Herden sterben aus oder wandern z.T. nach Sibirien ab.</a:t>
            </a:r>
          </a:p>
          <a:p>
            <a:pPr eaLnBrk="1" hangingPunct="1"/>
            <a:endParaRPr lang="de-CH" altLang="de-DE" sz="2000" dirty="0">
              <a:solidFill>
                <a:schemeClr val="bg1"/>
              </a:solidFill>
            </a:endParaRPr>
          </a:p>
          <a:p>
            <a:pPr eaLnBrk="1" hangingPunct="1"/>
            <a:r>
              <a:rPr lang="de-CH" altLang="de-DE" sz="2000" dirty="0">
                <a:solidFill>
                  <a:schemeClr val="bg1"/>
                </a:solidFill>
              </a:rPr>
              <a:t>Mit ihnen ziehen die letzten nomadischen Jäger und läuten damit das Ende der alten Steinzeit ein.</a:t>
            </a:r>
            <a:endParaRPr lang="de-DE" altLang="de-DE" sz="2000" dirty="0">
              <a:solidFill>
                <a:schemeClr val="bg1"/>
              </a:solidFill>
            </a:endParaRPr>
          </a:p>
        </p:txBody>
      </p:sp>
      <p:pic>
        <p:nvPicPr>
          <p:cNvPr id="3077" name="Picture 9" descr="Trockensteppe_Cuja-_landscape_Trosien">
            <a:extLst>
              <a:ext uri="{FF2B5EF4-FFF2-40B4-BE49-F238E27FC236}">
                <a16:creationId xmlns:a16="http://schemas.microsoft.com/office/drawing/2014/main" id="{586B3463-7EBC-418B-8B15-B5E8EE99E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288" y="1268413"/>
            <a:ext cx="3959225" cy="25923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62B58F2-C355-4275-981F-AB149C37F7A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Bedeutung des Hexenhammers</a:t>
            </a:r>
            <a:endParaRPr lang="de-DE" altLang="de-DE" sz="4000" dirty="0">
              <a:solidFill>
                <a:schemeClr val="bg1"/>
              </a:solidFill>
            </a:endParaRPr>
          </a:p>
        </p:txBody>
      </p:sp>
      <p:sp>
        <p:nvSpPr>
          <p:cNvPr id="21507" name="Line 3">
            <a:extLst>
              <a:ext uri="{FF2B5EF4-FFF2-40B4-BE49-F238E27FC236}">
                <a16:creationId xmlns:a16="http://schemas.microsoft.com/office/drawing/2014/main" id="{B776CE1E-B3D9-40D9-9607-BF36F30B1841}"/>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1508" name="Rectangle 4">
            <a:extLst>
              <a:ext uri="{FF2B5EF4-FFF2-40B4-BE49-F238E27FC236}">
                <a16:creationId xmlns:a16="http://schemas.microsoft.com/office/drawing/2014/main" id="{CE3812AE-F7B3-496E-970B-41D4E7868AC9}"/>
              </a:ext>
            </a:extLst>
          </p:cNvPr>
          <p:cNvSpPr>
            <a:spLocks noChangeArrowheads="1"/>
          </p:cNvSpPr>
          <p:nvPr/>
        </p:nvSpPr>
        <p:spPr bwMode="auto">
          <a:xfrm>
            <a:off x="468313" y="1644650"/>
            <a:ext cx="85693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Char char="•"/>
            </a:pPr>
            <a:r>
              <a:rPr lang="de-DE" altLang="de-DE" sz="2000" dirty="0">
                <a:solidFill>
                  <a:schemeClr val="bg1"/>
                </a:solidFill>
              </a:rPr>
              <a:t>  Steigerung des Hexenwahns</a:t>
            </a:r>
          </a:p>
          <a:p>
            <a:pPr eaLnBrk="1" hangingPunct="1">
              <a:buClr>
                <a:srgbClr val="FFFF00"/>
              </a:buClr>
              <a:buSzPct val="150000"/>
              <a:buFont typeface="Arial" panose="020B0604020202020204" pitchFamily="34" charset="0"/>
              <a:buChar char="•"/>
            </a:pPr>
            <a:endParaRPr lang="de-DE" altLang="de-DE" sz="2000" dirty="0">
              <a:solidFill>
                <a:schemeClr val="bg1"/>
              </a:solidFill>
            </a:endParaRPr>
          </a:p>
          <a:p>
            <a:pPr eaLnBrk="1" hangingPunct="1">
              <a:buClr>
                <a:srgbClr val="FFFF00"/>
              </a:buClr>
              <a:buSzPct val="150000"/>
              <a:buFont typeface="Arial" panose="020B0604020202020204" pitchFamily="34" charset="0"/>
              <a:buChar char="•"/>
            </a:pPr>
            <a:r>
              <a:rPr lang="de-DE" altLang="de-DE" sz="2000" dirty="0">
                <a:solidFill>
                  <a:schemeClr val="bg1"/>
                </a:solidFill>
              </a:rPr>
              <a:t>  Verschiebung der Akzente:</a:t>
            </a:r>
            <a:br>
              <a:rPr lang="de-DE" altLang="de-DE" sz="2000" dirty="0">
                <a:solidFill>
                  <a:schemeClr val="bg1"/>
                </a:solidFill>
              </a:rPr>
            </a:br>
            <a:r>
              <a:rPr lang="de-DE" altLang="de-DE" sz="2000" dirty="0">
                <a:solidFill>
                  <a:schemeClr val="bg1"/>
                </a:solidFill>
              </a:rPr>
              <a:t>          Verfolgung der Frau, da man die Gesetzlosigkeit einer durch und  </a:t>
            </a:r>
            <a:br>
              <a:rPr lang="de-DE" altLang="de-DE" sz="2000" dirty="0">
                <a:solidFill>
                  <a:schemeClr val="bg1"/>
                </a:solidFill>
              </a:rPr>
            </a:br>
            <a:r>
              <a:rPr lang="de-DE" altLang="de-DE" sz="2000" dirty="0">
                <a:solidFill>
                  <a:schemeClr val="bg1"/>
                </a:solidFill>
              </a:rPr>
              <a:t>          durch triebhaften Frau symbolisch mit der Gesetzlosigkeit der Natur </a:t>
            </a:r>
            <a:br>
              <a:rPr lang="de-DE" altLang="de-DE" sz="2000" dirty="0">
                <a:solidFill>
                  <a:schemeClr val="bg1"/>
                </a:solidFill>
              </a:rPr>
            </a:br>
            <a:r>
              <a:rPr lang="de-DE" altLang="de-DE" sz="2000" dirty="0">
                <a:solidFill>
                  <a:schemeClr val="bg1"/>
                </a:solidFill>
              </a:rPr>
              <a:t>          in Verbindung brachte, die unterworfen und gezähmt werden </a:t>
            </a:r>
            <a:br>
              <a:rPr lang="de-DE" altLang="de-DE" sz="2000" dirty="0">
                <a:solidFill>
                  <a:schemeClr val="bg1"/>
                </a:solidFill>
              </a:rPr>
            </a:br>
            <a:r>
              <a:rPr lang="de-DE" altLang="de-DE" sz="2000" dirty="0">
                <a:solidFill>
                  <a:schemeClr val="bg1"/>
                </a:solidFill>
              </a:rPr>
              <a:t>          musste. </a:t>
            </a:r>
          </a:p>
          <a:p>
            <a:pPr eaLnBrk="1" hangingPunct="1">
              <a:buClr>
                <a:srgbClr val="FFFF00"/>
              </a:buClr>
              <a:buSzPct val="150000"/>
              <a:buFont typeface="Arial" panose="020B0604020202020204" pitchFamily="34" charset="0"/>
              <a:buChar char="•"/>
            </a:pPr>
            <a:endParaRPr lang="de-DE" altLang="de-DE" sz="2000" dirty="0">
              <a:solidFill>
                <a:schemeClr val="bg1"/>
              </a:solidFill>
            </a:endParaRPr>
          </a:p>
          <a:p>
            <a:pPr eaLnBrk="1" hangingPunct="1">
              <a:buClr>
                <a:srgbClr val="FFFF00"/>
              </a:buClr>
              <a:buSzPct val="150000"/>
              <a:buFont typeface="Arial" panose="020B0604020202020204" pitchFamily="34" charset="0"/>
              <a:buChar char="•"/>
            </a:pPr>
            <a:r>
              <a:rPr lang="de-DE" altLang="de-DE" sz="2000" dirty="0">
                <a:solidFill>
                  <a:schemeClr val="bg1"/>
                </a:solidFill>
              </a:rPr>
              <a:t>  Verlagerung der Prozesse von der geistlichen auf die </a:t>
            </a:r>
            <a:br>
              <a:rPr lang="de-DE" altLang="de-DE" sz="2000" dirty="0">
                <a:solidFill>
                  <a:schemeClr val="bg1"/>
                </a:solidFill>
              </a:rPr>
            </a:br>
            <a:r>
              <a:rPr lang="de-DE" altLang="de-DE" sz="2000" dirty="0">
                <a:solidFill>
                  <a:schemeClr val="bg1"/>
                </a:solidFill>
              </a:rPr>
              <a:t>    weltliche Justiz. </a:t>
            </a:r>
          </a:p>
          <a:p>
            <a:pPr eaLnBrk="1" hangingPunct="1">
              <a:buClr>
                <a:srgbClr val="FFFF00"/>
              </a:buClr>
              <a:buSzPct val="150000"/>
              <a:buFont typeface="Arial" panose="020B0604020202020204" pitchFamily="34" charset="0"/>
              <a:buChar char="•"/>
            </a:pPr>
            <a:endParaRPr lang="de-DE" altLang="de-DE" sz="2000" dirty="0">
              <a:solidFill>
                <a:schemeClr val="bg1"/>
              </a:solidFill>
            </a:endParaRPr>
          </a:p>
          <a:p>
            <a:pPr eaLnBrk="1" hangingPunct="1">
              <a:buClr>
                <a:srgbClr val="FFFF00"/>
              </a:buClr>
              <a:buSzPct val="150000"/>
              <a:buFont typeface="Arial" panose="020B0604020202020204" pitchFamily="34" charset="0"/>
              <a:buChar char="•"/>
            </a:pPr>
            <a:r>
              <a:rPr lang="de-DE" altLang="de-DE" sz="2000" dirty="0">
                <a:solidFill>
                  <a:schemeClr val="bg1"/>
                </a:solidFill>
              </a:rPr>
              <a:t>  Die ungeheure Wirkung dieses Buches hängt auch mit </a:t>
            </a:r>
            <a:br>
              <a:rPr lang="de-DE" altLang="de-DE" sz="2000" dirty="0">
                <a:solidFill>
                  <a:schemeClr val="bg1"/>
                </a:solidFill>
              </a:rPr>
            </a:br>
            <a:r>
              <a:rPr lang="de-DE" altLang="de-DE" sz="2000" dirty="0">
                <a:solidFill>
                  <a:schemeClr val="bg1"/>
                </a:solidFill>
              </a:rPr>
              <a:t>    seiner weiten Verbreitung zusammen, die die neue Kunst </a:t>
            </a:r>
            <a:br>
              <a:rPr lang="de-DE" altLang="de-DE" sz="2000" dirty="0">
                <a:solidFill>
                  <a:schemeClr val="bg1"/>
                </a:solidFill>
              </a:rPr>
            </a:br>
            <a:r>
              <a:rPr lang="de-DE" altLang="de-DE" sz="2000" dirty="0">
                <a:solidFill>
                  <a:schemeClr val="bg1"/>
                </a:solidFill>
              </a:rPr>
              <a:t>    des Buchdruckes ermöglichte. Bis 1669 erlebte der </a:t>
            </a:r>
            <a:br>
              <a:rPr lang="de-DE" altLang="de-DE" sz="2000" dirty="0">
                <a:solidFill>
                  <a:schemeClr val="bg1"/>
                </a:solidFill>
              </a:rPr>
            </a:br>
            <a:r>
              <a:rPr lang="de-DE" altLang="de-DE" sz="2000" dirty="0">
                <a:solidFill>
                  <a:schemeClr val="bg1"/>
                </a:solidFill>
              </a:rPr>
              <a:t>    Hexenhammer neunundzwanzig Auflagen.</a:t>
            </a:r>
            <a:endParaRPr lang="de-CH" altLang="de-DE" sz="2000" dirty="0">
              <a:solidFill>
                <a:schemeClr val="bg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1D29604-0E7E-4C71-BD09-368FCEF6FBE5}"/>
              </a:ext>
            </a:extLst>
          </p:cNvPr>
          <p:cNvSpPr>
            <a:spLocks noGrp="1" noChangeArrowheads="1"/>
          </p:cNvSpPr>
          <p:nvPr>
            <p:ph type="title" idx="4294967295"/>
          </p:nvPr>
        </p:nvSpPr>
        <p:spPr>
          <a:xfrm>
            <a:off x="395288" y="203200"/>
            <a:ext cx="8713787" cy="647700"/>
          </a:xfrm>
        </p:spPr>
        <p:txBody>
          <a:bodyPr/>
          <a:lstStyle/>
          <a:p>
            <a:pPr eaLnBrk="1" hangingPunct="1"/>
            <a:r>
              <a:rPr lang="de-DE" altLang="de-DE" sz="4000" dirty="0">
                <a:solidFill>
                  <a:srgbClr val="FFFF00"/>
                </a:solidFill>
                <a:latin typeface="Arial" panose="020B0604020202020204" pitchFamily="34" charset="0"/>
              </a:rPr>
              <a:t>Der Elsässer Mönch Heinrich Kramer</a:t>
            </a:r>
            <a:endParaRPr lang="de-DE" altLang="de-DE" sz="4000" dirty="0">
              <a:solidFill>
                <a:schemeClr val="bg1"/>
              </a:solidFill>
            </a:endParaRPr>
          </a:p>
        </p:txBody>
      </p:sp>
      <p:sp>
        <p:nvSpPr>
          <p:cNvPr id="22531" name="Line 3">
            <a:extLst>
              <a:ext uri="{FF2B5EF4-FFF2-40B4-BE49-F238E27FC236}">
                <a16:creationId xmlns:a16="http://schemas.microsoft.com/office/drawing/2014/main" id="{B582FFF2-F14E-4A8F-B971-F0A5904E3817}"/>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22532" name="Picture 5" descr="Kramer1_2">
            <a:extLst>
              <a:ext uri="{FF2B5EF4-FFF2-40B4-BE49-F238E27FC236}">
                <a16:creationId xmlns:a16="http://schemas.microsoft.com/office/drawing/2014/main" id="{F9D9DA77-221B-4A5D-A5B1-A6956A1C6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1484313"/>
            <a:ext cx="56261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a:extLst>
              <a:ext uri="{FF2B5EF4-FFF2-40B4-BE49-F238E27FC236}">
                <a16:creationId xmlns:a16="http://schemas.microsoft.com/office/drawing/2014/main" id="{28B9B975-B431-4F79-AA81-8ED302EC364F}"/>
              </a:ext>
            </a:extLst>
          </p:cNvPr>
          <p:cNvSpPr txBox="1">
            <a:spLocks noChangeArrowheads="1"/>
          </p:cNvSpPr>
          <p:nvPr/>
        </p:nvSpPr>
        <p:spPr bwMode="auto">
          <a:xfrm>
            <a:off x="1519238" y="5734050"/>
            <a:ext cx="6508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chemeClr val="bg1"/>
                </a:solidFill>
              </a:rPr>
              <a:t>Ein Besessener, der aufbrach, </a:t>
            </a:r>
          </a:p>
          <a:p>
            <a:pPr algn="ctr" eaLnBrk="1" hangingPunct="1"/>
            <a:r>
              <a:rPr lang="de-CH" altLang="de-DE" sz="2000" dirty="0">
                <a:solidFill>
                  <a:schemeClr val="bg1"/>
                </a:solidFill>
              </a:rPr>
              <a:t>Europa in ein unbeschreibliches Hexenchaos zu stürzen</a:t>
            </a:r>
            <a:endParaRPr lang="de-DE" altLang="de-DE" sz="2000" dirty="0">
              <a:solidFill>
                <a:schemeClr val="bg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1EF0E72-D7E9-4BEC-AB18-561917972885}"/>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Kramer, ein ganz übler Bursche</a:t>
            </a:r>
            <a:endParaRPr lang="de-DE" altLang="de-DE" sz="4000" dirty="0">
              <a:solidFill>
                <a:schemeClr val="bg1"/>
              </a:solidFill>
            </a:endParaRPr>
          </a:p>
        </p:txBody>
      </p:sp>
      <p:sp>
        <p:nvSpPr>
          <p:cNvPr id="23555" name="Line 3">
            <a:extLst>
              <a:ext uri="{FF2B5EF4-FFF2-40B4-BE49-F238E27FC236}">
                <a16:creationId xmlns:a16="http://schemas.microsoft.com/office/drawing/2014/main" id="{0406A530-C1F3-408F-B370-96A9A10AF1B1}"/>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3556" name="Rectangle 4">
            <a:extLst>
              <a:ext uri="{FF2B5EF4-FFF2-40B4-BE49-F238E27FC236}">
                <a16:creationId xmlns:a16="http://schemas.microsoft.com/office/drawing/2014/main" id="{90B9D71F-F18E-4C5F-AD54-4743DC8BA78C}"/>
              </a:ext>
            </a:extLst>
          </p:cNvPr>
          <p:cNvSpPr>
            <a:spLocks noChangeArrowheads="1"/>
          </p:cNvSpPr>
          <p:nvPr/>
        </p:nvSpPr>
        <p:spPr bwMode="auto">
          <a:xfrm>
            <a:off x="755650" y="1341438"/>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None/>
            </a:pPr>
            <a:r>
              <a:rPr lang="de-DE" altLang="de-DE" sz="2000" dirty="0">
                <a:solidFill>
                  <a:schemeClr val="bg1"/>
                </a:solidFill>
              </a:rPr>
              <a:t>Auch gelehrte Theologen beginnen zu glauben, was das Volk längst weiss: Hexen fliegen durch die Nacht und buhlen mit dem Teufel.</a:t>
            </a:r>
          </a:p>
          <a:p>
            <a:pPr eaLnBrk="1" hangingPunct="1">
              <a:buClr>
                <a:srgbClr val="FFFF00"/>
              </a:buClr>
              <a:buSzPct val="150000"/>
              <a:buFont typeface="Arial" panose="020B0604020202020204" pitchFamily="34" charset="0"/>
              <a:buNone/>
            </a:pPr>
            <a:endParaRPr lang="de-DE"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Im Hexenhammer beschreibt Kramer detailliert Methoden von Verhör, Überführung und Folter.</a:t>
            </a:r>
          </a:p>
        </p:txBody>
      </p:sp>
      <p:pic>
        <p:nvPicPr>
          <p:cNvPr id="23557" name="Picture 5" descr="Kramer3_2">
            <a:extLst>
              <a:ext uri="{FF2B5EF4-FFF2-40B4-BE49-F238E27FC236}">
                <a16:creationId xmlns:a16="http://schemas.microsoft.com/office/drawing/2014/main" id="{DBF85BB7-844D-421D-AF20-E2371A3CE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17875"/>
            <a:ext cx="40513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Kramer2_2">
            <a:extLst>
              <a:ext uri="{FF2B5EF4-FFF2-40B4-BE49-F238E27FC236}">
                <a16:creationId xmlns:a16="http://schemas.microsoft.com/office/drawing/2014/main" id="{F66D4FBA-2F0F-4177-B15F-EA6ADC1CE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3357563"/>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8A86C65-6F97-4F90-A780-A3DDF5644FB3}"/>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Schuldig in allen Punkten</a:t>
            </a:r>
            <a:endParaRPr lang="de-DE" altLang="de-DE" sz="4000" dirty="0">
              <a:solidFill>
                <a:srgbClr val="FFFF00"/>
              </a:solidFill>
              <a:latin typeface="Arial" panose="020B0604020202020204" pitchFamily="34" charset="0"/>
            </a:endParaRPr>
          </a:p>
        </p:txBody>
      </p:sp>
      <p:sp>
        <p:nvSpPr>
          <p:cNvPr id="24579" name="Line 3">
            <a:extLst>
              <a:ext uri="{FF2B5EF4-FFF2-40B4-BE49-F238E27FC236}">
                <a16:creationId xmlns:a16="http://schemas.microsoft.com/office/drawing/2014/main" id="{6ADF70C2-57D6-4943-8CA3-AA6AC62C7248}"/>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4580" name="Rectangle 4">
            <a:extLst>
              <a:ext uri="{FF2B5EF4-FFF2-40B4-BE49-F238E27FC236}">
                <a16:creationId xmlns:a16="http://schemas.microsoft.com/office/drawing/2014/main" id="{41289DD9-D6AA-4FBD-A000-3DBCDD709C76}"/>
              </a:ext>
            </a:extLst>
          </p:cNvPr>
          <p:cNvSpPr>
            <a:spLocks noChangeArrowheads="1"/>
          </p:cNvSpPr>
          <p:nvPr/>
        </p:nvSpPr>
        <p:spPr bwMode="auto">
          <a:xfrm>
            <a:off x="684213" y="1335088"/>
            <a:ext cx="74072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chemeClr val="bg1"/>
                </a:solidFill>
              </a:rPr>
              <a:t>Anklagepunkte bei den Inquisitionsgerichten waren insbesondere:</a:t>
            </a:r>
          </a:p>
          <a:p>
            <a:pPr algn="ctr" eaLnBrk="1" hangingPunct="1"/>
            <a:endParaRPr lang="de-CH" altLang="de-DE" sz="2000" dirty="0">
              <a:solidFill>
                <a:schemeClr val="bg1"/>
              </a:solidFill>
            </a:endParaRPr>
          </a:p>
          <a:p>
            <a:pPr algn="ctr" eaLnBrk="1" hangingPunct="1"/>
            <a:endParaRPr lang="de-CH" altLang="de-DE" sz="2000" dirty="0">
              <a:solidFill>
                <a:schemeClr val="bg1"/>
              </a:solidFill>
            </a:endParaRPr>
          </a:p>
          <a:p>
            <a:pPr algn="ctr" eaLnBrk="1" hangingPunct="1"/>
            <a:endParaRPr lang="de-CH" altLang="de-DE" sz="2000" dirty="0">
              <a:solidFill>
                <a:schemeClr val="bg1"/>
              </a:solidFill>
            </a:endParaRPr>
          </a:p>
          <a:p>
            <a:pPr algn="ctr" eaLnBrk="1" hangingPunct="1"/>
            <a:endParaRPr lang="de-CH" altLang="de-DE" sz="2000" dirty="0">
              <a:solidFill>
                <a:schemeClr val="bg1"/>
              </a:solidFill>
            </a:endParaRPr>
          </a:p>
          <a:p>
            <a:pPr algn="r" eaLnBrk="1" hangingPunct="1"/>
            <a:r>
              <a:rPr lang="de-CH" altLang="de-DE" sz="2000" dirty="0">
                <a:solidFill>
                  <a:srgbClr val="FFFF00"/>
                </a:solidFill>
              </a:rPr>
              <a:t>Teufelsanbetung</a:t>
            </a:r>
          </a:p>
          <a:p>
            <a:pPr algn="r" eaLnBrk="1" hangingPunct="1"/>
            <a:r>
              <a:rPr lang="de-CH" altLang="de-DE" sz="2000" dirty="0">
                <a:solidFill>
                  <a:srgbClr val="FFFF00"/>
                </a:solidFill>
              </a:rPr>
              <a:t>Sexualzauber</a:t>
            </a:r>
          </a:p>
          <a:p>
            <a:pPr algn="r" eaLnBrk="1" hangingPunct="1"/>
            <a:r>
              <a:rPr lang="de-CH" altLang="de-DE" sz="2000" dirty="0">
                <a:solidFill>
                  <a:srgbClr val="FFFF00"/>
                </a:solidFill>
              </a:rPr>
              <a:t>Schadenzauber</a:t>
            </a:r>
          </a:p>
          <a:p>
            <a:pPr algn="r" eaLnBrk="1" hangingPunct="1"/>
            <a:r>
              <a:rPr lang="de-CH" altLang="de-DE" sz="2000" dirty="0">
                <a:solidFill>
                  <a:srgbClr val="FFFF00"/>
                </a:solidFill>
              </a:rPr>
              <a:t>Wetterzauber</a:t>
            </a:r>
          </a:p>
          <a:p>
            <a:pPr algn="r" eaLnBrk="1" hangingPunct="1"/>
            <a:r>
              <a:rPr lang="de-CH" altLang="de-DE" sz="2000" dirty="0">
                <a:solidFill>
                  <a:srgbClr val="FFFF00"/>
                </a:solidFill>
              </a:rPr>
              <a:t>Hexensabbat</a:t>
            </a:r>
          </a:p>
          <a:p>
            <a:pPr algn="r" eaLnBrk="1" hangingPunct="1"/>
            <a:r>
              <a:rPr lang="de-CH" altLang="de-DE" sz="2000" dirty="0">
                <a:solidFill>
                  <a:srgbClr val="FFFF00"/>
                </a:solidFill>
              </a:rPr>
              <a:t>Unzucht mit Gehörnten</a:t>
            </a:r>
          </a:p>
        </p:txBody>
      </p:sp>
      <p:pic>
        <p:nvPicPr>
          <p:cNvPr id="24581" name="Picture 5" descr="Flughexe_2">
            <a:extLst>
              <a:ext uri="{FF2B5EF4-FFF2-40B4-BE49-F238E27FC236}">
                <a16:creationId xmlns:a16="http://schemas.microsoft.com/office/drawing/2014/main" id="{EDA2F1C8-3AB2-4E47-9051-B0D869BF9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2420938"/>
            <a:ext cx="4089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13A4292-E726-40E3-92AB-6269786CD184}"/>
              </a:ext>
            </a:extLst>
          </p:cNvPr>
          <p:cNvSpPr>
            <a:spLocks noGrp="1" noChangeArrowheads="1"/>
          </p:cNvSpPr>
          <p:nvPr>
            <p:ph type="title" idx="4294967295"/>
          </p:nvPr>
        </p:nvSpPr>
        <p:spPr>
          <a:xfrm>
            <a:off x="685800" y="203200"/>
            <a:ext cx="8207375" cy="647700"/>
          </a:xfrm>
        </p:spPr>
        <p:txBody>
          <a:bodyPr/>
          <a:lstStyle/>
          <a:p>
            <a:pPr eaLnBrk="1" hangingPunct="1"/>
            <a:r>
              <a:rPr lang="de-DE" altLang="de-DE" sz="4000" dirty="0">
                <a:solidFill>
                  <a:srgbClr val="FFFF00"/>
                </a:solidFill>
                <a:latin typeface="Arial" panose="020B0604020202020204" pitchFamily="34" charset="0"/>
              </a:rPr>
              <a:t>Deutschland im 30-jährigen Krieg</a:t>
            </a:r>
            <a:endParaRPr lang="de-DE" altLang="de-DE" sz="4000" dirty="0">
              <a:solidFill>
                <a:schemeClr val="bg1"/>
              </a:solidFill>
            </a:endParaRPr>
          </a:p>
        </p:txBody>
      </p:sp>
      <p:sp>
        <p:nvSpPr>
          <p:cNvPr id="25603" name="Line 3">
            <a:extLst>
              <a:ext uri="{FF2B5EF4-FFF2-40B4-BE49-F238E27FC236}">
                <a16:creationId xmlns:a16="http://schemas.microsoft.com/office/drawing/2014/main" id="{94A2CA6F-E960-4AA0-B5E9-8C6F3C393CB8}"/>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5604" name="Rectangle 4">
            <a:extLst>
              <a:ext uri="{FF2B5EF4-FFF2-40B4-BE49-F238E27FC236}">
                <a16:creationId xmlns:a16="http://schemas.microsoft.com/office/drawing/2014/main" id="{B637DABD-BA44-46C8-9189-CD67297D0C3F}"/>
              </a:ext>
            </a:extLst>
          </p:cNvPr>
          <p:cNvSpPr>
            <a:spLocks noChangeArrowheads="1"/>
          </p:cNvSpPr>
          <p:nvPr/>
        </p:nvSpPr>
        <p:spPr bwMode="auto">
          <a:xfrm>
            <a:off x="4787900" y="1763713"/>
            <a:ext cx="42624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None/>
            </a:pPr>
            <a:r>
              <a:rPr lang="de-DE" altLang="de-DE" sz="2000" dirty="0">
                <a:solidFill>
                  <a:srgbClr val="FFFF00"/>
                </a:solidFill>
              </a:rPr>
              <a:t>Chaos, Hunger, Elend. </a:t>
            </a:r>
          </a:p>
          <a:p>
            <a:pPr eaLnBrk="1" hangingPunct="1">
              <a:buClr>
                <a:srgbClr val="FFFF00"/>
              </a:buClr>
              <a:buSzPct val="150000"/>
              <a:buFont typeface="Arial" panose="020B0604020202020204" pitchFamily="34" charset="0"/>
              <a:buNone/>
            </a:pPr>
            <a:endParaRPr lang="de-DE" altLang="de-DE" sz="2000" dirty="0">
              <a:solidFill>
                <a:srgbClr val="FFFF00"/>
              </a:solidFill>
            </a:endParaRPr>
          </a:p>
          <a:p>
            <a:pPr eaLnBrk="1" hangingPunct="1">
              <a:buClr>
                <a:srgbClr val="FFFF00"/>
              </a:buClr>
              <a:buSzPct val="150000"/>
              <a:buFont typeface="Arial" panose="020B0604020202020204" pitchFamily="34" charset="0"/>
              <a:buNone/>
            </a:pPr>
            <a:r>
              <a:rPr lang="de-DE" altLang="de-DE" sz="2000" dirty="0">
                <a:solidFill>
                  <a:schemeClr val="bg1"/>
                </a:solidFill>
              </a:rPr>
              <a:t>Zusätzlich versetzen Missernten und Wetterkatastrophen Europa in eine apokalyptische Stimmung.</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Dem Verlust der Ernte auf den Feldern folgt der Tod der Menschen auf den Scheiterhaufen.</a:t>
            </a:r>
          </a:p>
        </p:txBody>
      </p:sp>
      <p:pic>
        <p:nvPicPr>
          <p:cNvPr id="25605" name="Picture 5" descr="Hexenfeuer_2">
            <a:extLst>
              <a:ext uri="{FF2B5EF4-FFF2-40B4-BE49-F238E27FC236}">
                <a16:creationId xmlns:a16="http://schemas.microsoft.com/office/drawing/2014/main" id="{B987AF43-EE6A-43B4-AE08-8A3901D12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68413"/>
            <a:ext cx="42164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554BAA4-09F5-4A1E-82EB-1D7A2CE52733}"/>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17. Jahrhundert: Das Ende der Jagd</a:t>
            </a:r>
            <a:endParaRPr lang="de-DE" altLang="de-DE" sz="4000" dirty="0">
              <a:solidFill>
                <a:schemeClr val="bg1"/>
              </a:solidFill>
            </a:endParaRPr>
          </a:p>
        </p:txBody>
      </p:sp>
      <p:sp>
        <p:nvSpPr>
          <p:cNvPr id="26627" name="Line 3">
            <a:extLst>
              <a:ext uri="{FF2B5EF4-FFF2-40B4-BE49-F238E27FC236}">
                <a16:creationId xmlns:a16="http://schemas.microsoft.com/office/drawing/2014/main" id="{AABB5E19-95BC-417B-8A93-2F285D6154E7}"/>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6628" name="Rectangle 4">
            <a:extLst>
              <a:ext uri="{FF2B5EF4-FFF2-40B4-BE49-F238E27FC236}">
                <a16:creationId xmlns:a16="http://schemas.microsoft.com/office/drawing/2014/main" id="{C5F9A95A-E2D0-4868-BED0-7E4289019786}"/>
              </a:ext>
            </a:extLst>
          </p:cNvPr>
          <p:cNvSpPr>
            <a:spLocks noChangeArrowheads="1"/>
          </p:cNvSpPr>
          <p:nvPr/>
        </p:nvSpPr>
        <p:spPr bwMode="auto">
          <a:xfrm>
            <a:off x="395288" y="1624013"/>
            <a:ext cx="85693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
                <a:srgbClr val="FFFF00"/>
              </a:buClr>
              <a:buSzPct val="150000"/>
              <a:buFont typeface="Arial" panose="020B0604020202020204" pitchFamily="34" charset="0"/>
              <a:buNone/>
            </a:pPr>
            <a:r>
              <a:rPr lang="de-DE" altLang="de-DE" sz="2000" dirty="0">
                <a:solidFill>
                  <a:srgbClr val="FFFF00"/>
                </a:solidFill>
              </a:rPr>
              <a:t>Bis zum Ende der grossen Jagt sterben </a:t>
            </a:r>
          </a:p>
          <a:p>
            <a:pPr algn="ctr" eaLnBrk="1" hangingPunct="1">
              <a:buClr>
                <a:srgbClr val="FFFF00"/>
              </a:buClr>
              <a:buSzPct val="150000"/>
              <a:buFont typeface="Arial" panose="020B0604020202020204" pitchFamily="34" charset="0"/>
              <a:buNone/>
            </a:pPr>
            <a:r>
              <a:rPr lang="de-DE" altLang="de-DE" sz="2000" dirty="0">
                <a:solidFill>
                  <a:srgbClr val="FFFF00"/>
                </a:solidFill>
              </a:rPr>
              <a:t>60`000 Menschen </a:t>
            </a:r>
          </a:p>
          <a:p>
            <a:pPr algn="ctr" eaLnBrk="1" hangingPunct="1">
              <a:buClr>
                <a:srgbClr val="FFFF00"/>
              </a:buClr>
              <a:buSzPct val="150000"/>
              <a:buFont typeface="Arial" panose="020B0604020202020204" pitchFamily="34" charset="0"/>
              <a:buNone/>
            </a:pPr>
            <a:r>
              <a:rPr lang="de-DE" altLang="de-DE" sz="2000" dirty="0">
                <a:solidFill>
                  <a:srgbClr val="FFFF00"/>
                </a:solidFill>
              </a:rPr>
              <a:t>auf dem Scheiterhaufen.</a:t>
            </a:r>
          </a:p>
          <a:p>
            <a:pPr eaLnBrk="1" hangingPunct="1">
              <a:buClr>
                <a:srgbClr val="FFFF00"/>
              </a:buClr>
              <a:buSzPct val="150000"/>
              <a:buFont typeface="Arial" panose="020B0604020202020204" pitchFamily="34" charset="0"/>
              <a:buNone/>
            </a:pPr>
            <a:endParaRPr lang="de-CH" altLang="de-DE" sz="2000" dirty="0">
              <a:solidFill>
                <a:srgbClr val="FFFF00"/>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Die letzte Hinrichtung einer Hexe findet 1782 in der Schweiz statt. </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Die Magd Anna Göldi hatte angeblich die Tochter ihres Dienstherrns mit „Leckerlis“ vergiftet, worauf das Kind wochenlang Eisennägel gespuckt haben soll.</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Der Prozess sorgte für europaweites Aufsehen. Der Göttinger Historiker August Schlözer prägte 1783 den Begriff </a:t>
            </a:r>
            <a:r>
              <a:rPr lang="de-CH" altLang="de-DE" sz="2000" dirty="0">
                <a:solidFill>
                  <a:srgbClr val="FFFF00"/>
                </a:solidFill>
              </a:rPr>
              <a:t>„Justizmord“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9A7B2C-8016-4543-9B44-BA87BBCA5092}"/>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20. Jahrhundert: Hitlers Hexenwahn</a:t>
            </a:r>
            <a:endParaRPr lang="de-DE" altLang="de-DE" sz="4000" dirty="0">
              <a:solidFill>
                <a:schemeClr val="bg1"/>
              </a:solidFill>
            </a:endParaRPr>
          </a:p>
        </p:txBody>
      </p:sp>
      <p:sp>
        <p:nvSpPr>
          <p:cNvPr id="27651" name="Line 3">
            <a:extLst>
              <a:ext uri="{FF2B5EF4-FFF2-40B4-BE49-F238E27FC236}">
                <a16:creationId xmlns:a16="http://schemas.microsoft.com/office/drawing/2014/main" id="{3F9F4099-1250-4F83-9163-F1773EFF7E68}"/>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7652" name="Rectangle 4">
            <a:extLst>
              <a:ext uri="{FF2B5EF4-FFF2-40B4-BE49-F238E27FC236}">
                <a16:creationId xmlns:a16="http://schemas.microsoft.com/office/drawing/2014/main" id="{36A457E3-D2EA-4AA2-87D3-E19551D5C2B2}"/>
              </a:ext>
            </a:extLst>
          </p:cNvPr>
          <p:cNvSpPr>
            <a:spLocks noChangeArrowheads="1"/>
          </p:cNvSpPr>
          <p:nvPr/>
        </p:nvSpPr>
        <p:spPr bwMode="auto">
          <a:xfrm>
            <a:off x="4932363" y="2420938"/>
            <a:ext cx="38877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None/>
            </a:pPr>
            <a:r>
              <a:rPr lang="de-DE" altLang="de-DE" sz="2000" dirty="0">
                <a:solidFill>
                  <a:schemeClr val="bg1"/>
                </a:solidFill>
              </a:rPr>
              <a:t>Das Bild wandelt sich. Die böse </a:t>
            </a:r>
            <a:r>
              <a:rPr lang="de-DE" altLang="de-DE" sz="2000" dirty="0">
                <a:solidFill>
                  <a:srgbClr val="FFFF00"/>
                </a:solidFill>
              </a:rPr>
              <a:t>Hexe</a:t>
            </a:r>
            <a:r>
              <a:rPr lang="de-DE" altLang="de-DE" sz="2000" dirty="0">
                <a:solidFill>
                  <a:schemeClr val="bg1"/>
                </a:solidFill>
              </a:rPr>
              <a:t> ist in den Augen der Nazis </a:t>
            </a:r>
            <a:r>
              <a:rPr lang="de-DE" altLang="de-DE" sz="2000" dirty="0">
                <a:solidFill>
                  <a:srgbClr val="FFFF00"/>
                </a:solidFill>
              </a:rPr>
              <a:t>jetzt Opfer</a:t>
            </a:r>
            <a:r>
              <a:rPr lang="de-DE" altLang="de-DE" sz="2000" dirty="0">
                <a:solidFill>
                  <a:schemeClr val="bg1"/>
                </a:solidFill>
              </a:rPr>
              <a:t> der Verfolgung durch Kirche und Judentum.</a:t>
            </a:r>
          </a:p>
        </p:txBody>
      </p:sp>
      <p:pic>
        <p:nvPicPr>
          <p:cNvPr id="27653" name="Picture 5" descr="Himmler">
            <a:extLst>
              <a:ext uri="{FF2B5EF4-FFF2-40B4-BE49-F238E27FC236}">
                <a16:creationId xmlns:a16="http://schemas.microsoft.com/office/drawing/2014/main" id="{FA0836D7-B9D7-4BA0-A086-174F5B986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74800"/>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a:extLst>
              <a:ext uri="{FF2B5EF4-FFF2-40B4-BE49-F238E27FC236}">
                <a16:creationId xmlns:a16="http://schemas.microsoft.com/office/drawing/2014/main" id="{DBA52FA8-9824-445F-AE1B-F00C52443900}"/>
              </a:ext>
            </a:extLst>
          </p:cNvPr>
          <p:cNvSpPr>
            <a:spLocks noChangeArrowheads="1"/>
          </p:cNvSpPr>
          <p:nvPr/>
        </p:nvSpPr>
        <p:spPr bwMode="auto">
          <a:xfrm>
            <a:off x="898525" y="4908550"/>
            <a:ext cx="77771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None/>
            </a:pPr>
            <a:r>
              <a:rPr lang="de-CH" altLang="de-DE" sz="2000" dirty="0">
                <a:solidFill>
                  <a:schemeClr val="bg1"/>
                </a:solidFill>
              </a:rPr>
              <a:t>Heinrich Himmler gründet heimlich die Sonderkommission „H“, die akribisch 14`000 Hexenprozesse aufarbeitet.</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Die Sammlung wird 1945 „in letzter Minute“ von einem polnischen Historiker vor der Zerstörung gerettet.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61916D1-51BD-4CB5-A157-C12A4848799E}"/>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GB 1944: Die Hexe Helen Duncan</a:t>
            </a:r>
            <a:endParaRPr lang="de-DE" altLang="de-DE" sz="4000" dirty="0">
              <a:solidFill>
                <a:schemeClr val="bg1"/>
              </a:solidFill>
            </a:endParaRPr>
          </a:p>
        </p:txBody>
      </p:sp>
      <p:sp>
        <p:nvSpPr>
          <p:cNvPr id="28675" name="Line 3">
            <a:extLst>
              <a:ext uri="{FF2B5EF4-FFF2-40B4-BE49-F238E27FC236}">
                <a16:creationId xmlns:a16="http://schemas.microsoft.com/office/drawing/2014/main" id="{431B8E64-229A-43EC-98D7-950F5536BA54}"/>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8676" name="Rectangle 4">
            <a:extLst>
              <a:ext uri="{FF2B5EF4-FFF2-40B4-BE49-F238E27FC236}">
                <a16:creationId xmlns:a16="http://schemas.microsoft.com/office/drawing/2014/main" id="{0864E1F9-593C-449C-B7FA-E7F5F87A7459}"/>
              </a:ext>
            </a:extLst>
          </p:cNvPr>
          <p:cNvSpPr>
            <a:spLocks noChangeArrowheads="1"/>
          </p:cNvSpPr>
          <p:nvPr/>
        </p:nvSpPr>
        <p:spPr bwMode="auto">
          <a:xfrm>
            <a:off x="4067175" y="1544638"/>
            <a:ext cx="49323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FFFF00"/>
              </a:buClr>
              <a:buSzPct val="150000"/>
              <a:buFont typeface="Arial" panose="020B0604020202020204" pitchFamily="34" charset="0"/>
              <a:buNone/>
            </a:pPr>
            <a:r>
              <a:rPr lang="de-DE" altLang="de-DE" sz="2000" dirty="0">
                <a:solidFill>
                  <a:schemeClr val="bg1"/>
                </a:solidFill>
              </a:rPr>
              <a:t>1941, das englische Schlachtschiff „Barham“ sinkt“.</a:t>
            </a:r>
          </a:p>
          <a:p>
            <a:pPr eaLnBrk="1" hangingPunct="1">
              <a:buClr>
                <a:srgbClr val="FFFF00"/>
              </a:buClr>
              <a:buSzPct val="150000"/>
              <a:buFont typeface="Arial" panose="020B0604020202020204" pitchFamily="34" charset="0"/>
              <a:buNone/>
            </a:pPr>
            <a:r>
              <a:rPr lang="de-CH" altLang="de-DE" sz="2000" dirty="0">
                <a:solidFill>
                  <a:schemeClr val="bg1"/>
                </a:solidFill>
              </a:rPr>
              <a:t>Die Kriegsmarine hält den Untergang streng geheim.</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Duncan nimmt mit einem gefallenen Matrosen „Kontakt“ auf und macht so die Öffentlichkeit auf den Untergang aufmerksam.</a:t>
            </a:r>
          </a:p>
          <a:p>
            <a:pPr eaLnBrk="1" hangingPunct="1">
              <a:buClr>
                <a:srgbClr val="FFFF00"/>
              </a:buClr>
              <a:buSzPct val="150000"/>
              <a:buFont typeface="Arial" panose="020B0604020202020204" pitchFamily="34" charset="0"/>
              <a:buNone/>
            </a:pPr>
            <a:endParaRPr lang="de-CH" altLang="de-DE" sz="2000" dirty="0">
              <a:solidFill>
                <a:schemeClr val="bg1"/>
              </a:solidFill>
            </a:endParaRPr>
          </a:p>
          <a:p>
            <a:pPr eaLnBrk="1" hangingPunct="1">
              <a:buClr>
                <a:srgbClr val="FFFF00"/>
              </a:buClr>
              <a:buSzPct val="150000"/>
              <a:buFont typeface="Arial" panose="020B0604020202020204" pitchFamily="34" charset="0"/>
              <a:buNone/>
            </a:pPr>
            <a:r>
              <a:rPr lang="de-CH" altLang="de-DE" sz="2000" dirty="0">
                <a:solidFill>
                  <a:schemeClr val="bg1"/>
                </a:solidFill>
              </a:rPr>
              <a:t>Der britische Geheimdienst MI5 befürchtet weiteres „Ausplaudern“ von militärischen Geheimnissen: Normandie!</a:t>
            </a:r>
          </a:p>
          <a:p>
            <a:pPr eaLnBrk="1" hangingPunct="1">
              <a:buClr>
                <a:srgbClr val="FFFF00"/>
              </a:buClr>
              <a:buSzPct val="150000"/>
              <a:buFont typeface="Arial" panose="020B0604020202020204" pitchFamily="34" charset="0"/>
              <a:buNone/>
            </a:pPr>
            <a:r>
              <a:rPr lang="de-CH" altLang="de-DE" sz="2000" dirty="0">
                <a:solidFill>
                  <a:schemeClr val="bg1"/>
                </a:solidFill>
              </a:rPr>
              <a:t>1944: Helen Duncan wird der Prozess gemacht: 9 Monate Gefängnis!</a:t>
            </a:r>
          </a:p>
        </p:txBody>
      </p:sp>
      <p:pic>
        <p:nvPicPr>
          <p:cNvPr id="28677" name="Picture 5" descr="Helen Duncan">
            <a:extLst>
              <a:ext uri="{FF2B5EF4-FFF2-40B4-BE49-F238E27FC236}">
                <a16:creationId xmlns:a16="http://schemas.microsoft.com/office/drawing/2014/main" id="{2F9D0190-9F62-49EF-8C19-38BAF5A81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627188"/>
            <a:ext cx="30114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3FAF836-6B22-43B1-9986-B1E64A8B536D}"/>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Maria, die Mutter Gottes</a:t>
            </a:r>
            <a:endParaRPr lang="de-DE" altLang="de-DE" sz="4000" dirty="0">
              <a:solidFill>
                <a:schemeClr val="bg1"/>
              </a:solidFill>
            </a:endParaRPr>
          </a:p>
        </p:txBody>
      </p:sp>
      <p:sp>
        <p:nvSpPr>
          <p:cNvPr id="29699" name="Line 3">
            <a:extLst>
              <a:ext uri="{FF2B5EF4-FFF2-40B4-BE49-F238E27FC236}">
                <a16:creationId xmlns:a16="http://schemas.microsoft.com/office/drawing/2014/main" id="{60872D6B-B6F3-4951-BAF5-4DE7E34668F3}"/>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29700" name="Rectangle 4">
            <a:extLst>
              <a:ext uri="{FF2B5EF4-FFF2-40B4-BE49-F238E27FC236}">
                <a16:creationId xmlns:a16="http://schemas.microsoft.com/office/drawing/2014/main" id="{66096AC0-50CB-4730-A5F2-8930E0AB8BB6}"/>
              </a:ext>
            </a:extLst>
          </p:cNvPr>
          <p:cNvSpPr>
            <a:spLocks noChangeArrowheads="1"/>
          </p:cNvSpPr>
          <p:nvPr/>
        </p:nvSpPr>
        <p:spPr bwMode="auto">
          <a:xfrm>
            <a:off x="496888" y="1090613"/>
            <a:ext cx="839628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rgbClr val="FFFF00"/>
                </a:solidFill>
              </a:rPr>
              <a:t>Und was war nun in dieser frauenfeindlichen Zeit mit Maria, </a:t>
            </a:r>
          </a:p>
          <a:p>
            <a:pPr algn="ctr" eaLnBrk="1" hangingPunct="1"/>
            <a:r>
              <a:rPr lang="de-CH" altLang="de-DE" sz="2000" dirty="0">
                <a:solidFill>
                  <a:srgbClr val="FFFF00"/>
                </a:solidFill>
              </a:rPr>
              <a:t>der Muttergottes?</a:t>
            </a:r>
          </a:p>
          <a:p>
            <a:pPr algn="ctr" eaLnBrk="1" hangingPunct="1"/>
            <a:endParaRPr lang="de-CH" altLang="de-DE" sz="2000" dirty="0">
              <a:solidFill>
                <a:srgbClr val="FFFF00"/>
              </a:solidFill>
            </a:endParaRPr>
          </a:p>
          <a:p>
            <a:pPr algn="ctr" eaLnBrk="1" hangingPunct="1"/>
            <a:endParaRPr lang="de-CH" altLang="de-DE" sz="2000" dirty="0">
              <a:solidFill>
                <a:srgbClr val="FFFF00"/>
              </a:solidFill>
            </a:endParaRPr>
          </a:p>
          <a:p>
            <a:pPr algn="ct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chemeClr val="bg1"/>
                </a:solidFill>
              </a:rPr>
              <a:t>Maria als Kulturheroin galt als Überwinderin der Dämonen und stand in Opposition zur Hexe.</a:t>
            </a:r>
          </a:p>
          <a:p>
            <a:pPr eaLnBrk="1" hangingPunct="1"/>
            <a:endParaRPr lang="de-CH" altLang="de-DE" sz="2000" dirty="0">
              <a:solidFill>
                <a:schemeClr val="bg1"/>
              </a:solidFill>
            </a:endParaRPr>
          </a:p>
          <a:p>
            <a:pPr eaLnBrk="1" hangingPunct="1"/>
            <a:r>
              <a:rPr lang="de-CH" altLang="de-DE" sz="2000" dirty="0">
                <a:solidFill>
                  <a:schemeClr val="bg1"/>
                </a:solidFill>
              </a:rPr>
              <a:t>Wenn Hexen die Verkörperungen der Natur waren, so war Maria eine Mittlerin im Diesseits.</a:t>
            </a:r>
          </a:p>
        </p:txBody>
      </p:sp>
      <p:pic>
        <p:nvPicPr>
          <p:cNvPr id="29701" name="Picture 5" descr="Kerze">
            <a:extLst>
              <a:ext uri="{FF2B5EF4-FFF2-40B4-BE49-F238E27FC236}">
                <a16:creationId xmlns:a16="http://schemas.microsoft.com/office/drawing/2014/main" id="{283E2D7A-252B-4560-93FA-8524858840F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43238"/>
            <a:ext cx="457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Kerze">
            <a:extLst>
              <a:ext uri="{FF2B5EF4-FFF2-40B4-BE49-F238E27FC236}">
                <a16:creationId xmlns:a16="http://schemas.microsoft.com/office/drawing/2014/main" id="{56684057-66AC-4544-91E7-553919EC4E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2971800"/>
            <a:ext cx="457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Maria">
            <a:extLst>
              <a:ext uri="{FF2B5EF4-FFF2-40B4-BE49-F238E27FC236}">
                <a16:creationId xmlns:a16="http://schemas.microsoft.com/office/drawing/2014/main" id="{33C27862-12E7-47A7-88FC-35E3758C0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2205038"/>
            <a:ext cx="16732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24FB54D-A721-4D51-A00F-AF0A7BF9DA88}"/>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Zurück ins 15. Jahrhundert</a:t>
            </a:r>
          </a:p>
        </p:txBody>
      </p:sp>
      <p:sp>
        <p:nvSpPr>
          <p:cNvPr id="30723" name="Line 3">
            <a:extLst>
              <a:ext uri="{FF2B5EF4-FFF2-40B4-BE49-F238E27FC236}">
                <a16:creationId xmlns:a16="http://schemas.microsoft.com/office/drawing/2014/main" id="{AB03B5DD-F435-4012-BFD6-A6C7F27FADE4}"/>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0724" name="Rectangle 4">
            <a:extLst>
              <a:ext uri="{FF2B5EF4-FFF2-40B4-BE49-F238E27FC236}">
                <a16:creationId xmlns:a16="http://schemas.microsoft.com/office/drawing/2014/main" id="{E503E344-7B6D-47FA-8C89-2CD7135FFC87}"/>
              </a:ext>
            </a:extLst>
          </p:cNvPr>
          <p:cNvSpPr>
            <a:spLocks noChangeArrowheads="1"/>
          </p:cNvSpPr>
          <p:nvPr/>
        </p:nvSpPr>
        <p:spPr bwMode="auto">
          <a:xfrm>
            <a:off x="620713" y="1679575"/>
            <a:ext cx="83343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Um diese Zeit wird eine neue Menschenrasse geboren, die Akademiker.</a:t>
            </a:r>
          </a:p>
          <a:p>
            <a:pPr eaLnBrk="1" hangingPunct="1"/>
            <a:endParaRPr lang="de-CH" altLang="de-DE" sz="2000" dirty="0">
              <a:solidFill>
                <a:srgbClr val="FFFF00"/>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chemeClr val="bg1"/>
                </a:solidFill>
              </a:rPr>
              <a:t>			Mangels Wissenschaft konzentrierte sich diese 			Herrenrasse nicht auf das Vorwärts, die 				Zukunft, sondern auf die Vergangenheit.</a:t>
            </a:r>
          </a:p>
          <a:p>
            <a:pPr eaLnBrk="1" hangingPunct="1"/>
            <a:endParaRPr lang="de-CH" altLang="de-DE" sz="2000" dirty="0">
              <a:solidFill>
                <a:schemeClr val="bg1"/>
              </a:solidFill>
            </a:endParaRPr>
          </a:p>
          <a:p>
            <a:pPr eaLnBrk="1" hangingPunct="1"/>
            <a:r>
              <a:rPr lang="de-CH" altLang="de-DE" sz="2000" dirty="0">
                <a:solidFill>
                  <a:schemeClr val="bg1"/>
                </a:solidFill>
              </a:rPr>
              <a:t>			Die „Nachfahren dieser Rasse“ sind die 				heutigen „Schulmediziner“, eingeschnürt im 			Korsett der experimentellen Naturwissenschaft, 			nur das materiell Erfassbare, das Äussere, 			ertastend.</a:t>
            </a:r>
          </a:p>
        </p:txBody>
      </p:sp>
      <p:pic>
        <p:nvPicPr>
          <p:cNvPr id="30725" name="Picture 5" descr="Arzt Mittelalt">
            <a:extLst>
              <a:ext uri="{FF2B5EF4-FFF2-40B4-BE49-F238E27FC236}">
                <a16:creationId xmlns:a16="http://schemas.microsoft.com/office/drawing/2014/main" id="{8DC78DB8-EF30-4B58-B202-4E5D62011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47938"/>
            <a:ext cx="2233612"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36979FD-FADD-44A3-9A84-73FFE3F39FAC}"/>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Mittlere Steinzeit</a:t>
            </a:r>
            <a:endParaRPr lang="de-DE" altLang="de-DE" sz="4000" dirty="0">
              <a:solidFill>
                <a:srgbClr val="FFFF00"/>
              </a:solidFill>
              <a:latin typeface="Arial" panose="020B0604020202020204" pitchFamily="34" charset="0"/>
            </a:endParaRPr>
          </a:p>
        </p:txBody>
      </p:sp>
      <p:sp>
        <p:nvSpPr>
          <p:cNvPr id="4099" name="Line 3">
            <a:extLst>
              <a:ext uri="{FF2B5EF4-FFF2-40B4-BE49-F238E27FC236}">
                <a16:creationId xmlns:a16="http://schemas.microsoft.com/office/drawing/2014/main" id="{851BCB6D-2C53-4CE1-B329-E508DE304D9E}"/>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100" name="Text Box 4">
            <a:extLst>
              <a:ext uri="{FF2B5EF4-FFF2-40B4-BE49-F238E27FC236}">
                <a16:creationId xmlns:a16="http://schemas.microsoft.com/office/drawing/2014/main" id="{059F62C6-B549-44A1-A8AE-E3201B2A8575}"/>
              </a:ext>
            </a:extLst>
          </p:cNvPr>
          <p:cNvSpPr txBox="1">
            <a:spLocks noChangeArrowheads="1"/>
          </p:cNvSpPr>
          <p:nvPr/>
        </p:nvSpPr>
        <p:spPr bwMode="auto">
          <a:xfrm>
            <a:off x="657225" y="1700213"/>
            <a:ext cx="82613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Der Wald zog die kleinen Jägergruppen, die zurückblieben, in ihren Bann. Die Jagd nach dem Kleingetier wurde zusehends mühsamer. In gleicher Weise wie die Jagdbeute geringer wurde, gewann das pflanzliche Sammelgut an Bedeutung. </a:t>
            </a: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rgbClr val="FFFF00"/>
                </a:solidFill>
              </a:rPr>
              <a:t>			Die Männer machten weiterhin Jagd und Politik 			und die 	Frauen sicherten das Überleben.</a:t>
            </a: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r>
              <a:rPr lang="de-CH" altLang="de-DE" sz="2000" dirty="0">
                <a:solidFill>
                  <a:schemeClr val="bg1"/>
                </a:solidFill>
              </a:rPr>
              <a:t>Die Menschen zogen mit den Jahreszeiten umher zu verschiedenen ergiebigen Jagd- und Sammelplätzen.</a:t>
            </a:r>
          </a:p>
          <a:p>
            <a:pPr eaLnBrk="1" hangingPunct="1"/>
            <a:r>
              <a:rPr lang="de-CH" altLang="de-DE" sz="2000" dirty="0">
                <a:solidFill>
                  <a:srgbClr val="FFFF00"/>
                </a:solidFill>
              </a:rPr>
              <a:t>Sie hatten keinen Besitz, aber alles, was sie hatten, waren ihre Visionen, Märchen, Lieder, Zaubersprüche, Jagdmagie und Heilkenntnisse.</a:t>
            </a:r>
          </a:p>
        </p:txBody>
      </p:sp>
      <p:pic>
        <p:nvPicPr>
          <p:cNvPr id="4101" name="Picture 7" descr="Waldsteppe_Vegetation_1141">
            <a:extLst>
              <a:ext uri="{FF2B5EF4-FFF2-40B4-BE49-F238E27FC236}">
                <a16:creationId xmlns:a16="http://schemas.microsoft.com/office/drawing/2014/main" id="{04883D97-C6A9-4048-A56A-1A3B4BE66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125788"/>
            <a:ext cx="2438400" cy="1828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962FB93-DC3E-45DE-92C2-5D46C2047087}"/>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Der Konkurrenzkampf</a:t>
            </a:r>
            <a:endParaRPr lang="de-DE" altLang="de-DE" sz="4000" dirty="0">
              <a:solidFill>
                <a:srgbClr val="FFFF00"/>
              </a:solidFill>
              <a:latin typeface="Arial" panose="020B0604020202020204" pitchFamily="34" charset="0"/>
            </a:endParaRPr>
          </a:p>
        </p:txBody>
      </p:sp>
      <p:sp>
        <p:nvSpPr>
          <p:cNvPr id="31747" name="Line 3">
            <a:extLst>
              <a:ext uri="{FF2B5EF4-FFF2-40B4-BE49-F238E27FC236}">
                <a16:creationId xmlns:a16="http://schemas.microsoft.com/office/drawing/2014/main" id="{04040CE1-9DE0-40A7-88C1-12CC50CE955C}"/>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1748" name="Rectangle 4">
            <a:extLst>
              <a:ext uri="{FF2B5EF4-FFF2-40B4-BE49-F238E27FC236}">
                <a16:creationId xmlns:a16="http://schemas.microsoft.com/office/drawing/2014/main" id="{93AE25D4-F84D-4247-B2EB-2DAB344A406F}"/>
              </a:ext>
            </a:extLst>
          </p:cNvPr>
          <p:cNvSpPr>
            <a:spLocks noChangeArrowheads="1"/>
          </p:cNvSpPr>
          <p:nvPr/>
        </p:nvSpPr>
        <p:spPr bwMode="auto">
          <a:xfrm>
            <a:off x="630238" y="1476375"/>
            <a:ext cx="833437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rgbClr val="FFFF00"/>
                </a:solidFill>
              </a:rPr>
              <a:t>Hexenmedizin im ursprünglichen Sinne war das Heilen </a:t>
            </a:r>
          </a:p>
          <a:p>
            <a:pPr algn="ctr" eaLnBrk="1" hangingPunct="1"/>
            <a:r>
              <a:rPr lang="de-CH" altLang="de-DE" sz="2000" dirty="0">
                <a:solidFill>
                  <a:srgbClr val="FFFF00"/>
                </a:solidFill>
              </a:rPr>
              <a:t>mit Kräutern und Pflanzen, „eins“ sein mit der Natur </a:t>
            </a:r>
          </a:p>
          <a:p>
            <a:pPr algn="ct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chemeClr val="bg1"/>
                </a:solidFill>
              </a:rPr>
              <a:t>Mit den ersten Universitäten, mit den ersten Mediziner-Akademikern entstand ein Konkurrenzkampf zwischen der alten und neuen Medizin </a:t>
            </a:r>
          </a:p>
          <a:p>
            <a:pPr eaLnBrk="1" hangingPunct="1"/>
            <a:endParaRPr lang="de-CH" altLang="de-DE" sz="2000" dirty="0">
              <a:solidFill>
                <a:schemeClr val="bg1"/>
              </a:solidFill>
            </a:endParaRPr>
          </a:p>
        </p:txBody>
      </p:sp>
      <p:pic>
        <p:nvPicPr>
          <p:cNvPr id="31749" name="Picture 5" descr="Heilerin_2">
            <a:extLst>
              <a:ext uri="{FF2B5EF4-FFF2-40B4-BE49-F238E27FC236}">
                <a16:creationId xmlns:a16="http://schemas.microsoft.com/office/drawing/2014/main" id="{55F800BC-2234-4265-AE26-84E122AA6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25654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Ärzte Kr Bett">
            <a:extLst>
              <a:ext uri="{FF2B5EF4-FFF2-40B4-BE49-F238E27FC236}">
                <a16:creationId xmlns:a16="http://schemas.microsoft.com/office/drawing/2014/main" id="{2C53F69D-30A9-4256-80B4-1C4D8FCCF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463" y="2565400"/>
            <a:ext cx="2025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A0E337A-3100-4912-A5F9-142F082D9C06}"/>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Hexenmedizin: Medizin der Erde</a:t>
            </a:r>
          </a:p>
        </p:txBody>
      </p:sp>
      <p:sp>
        <p:nvSpPr>
          <p:cNvPr id="32771" name="Line 3">
            <a:extLst>
              <a:ext uri="{FF2B5EF4-FFF2-40B4-BE49-F238E27FC236}">
                <a16:creationId xmlns:a16="http://schemas.microsoft.com/office/drawing/2014/main" id="{6A60E22A-4FA0-42F3-B8FC-A668A33D34D0}"/>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2772" name="Rectangle 4">
            <a:extLst>
              <a:ext uri="{FF2B5EF4-FFF2-40B4-BE49-F238E27FC236}">
                <a16:creationId xmlns:a16="http://schemas.microsoft.com/office/drawing/2014/main" id="{8069CF0C-9FBA-4B3D-AD75-4897A2279638}"/>
              </a:ext>
            </a:extLst>
          </p:cNvPr>
          <p:cNvSpPr>
            <a:spLocks noChangeArrowheads="1"/>
          </p:cNvSpPr>
          <p:nvPr/>
        </p:nvSpPr>
        <p:spPr bwMode="auto">
          <a:xfrm>
            <a:off x="4256088" y="2660650"/>
            <a:ext cx="44926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rgbClr val="FFFF00"/>
                </a:solidFill>
              </a:rPr>
              <a:t>Älteste Medizin der Menschheit.</a:t>
            </a:r>
          </a:p>
          <a:p>
            <a:pPr algn="ctr" eaLnBrk="1" hangingPunct="1"/>
            <a:endParaRPr lang="de-CH" altLang="de-DE" sz="2000" dirty="0">
              <a:solidFill>
                <a:srgbClr val="FFFF00"/>
              </a:solidFill>
            </a:endParaRPr>
          </a:p>
          <a:p>
            <a:pPr algn="ctr" eaLnBrk="1" hangingPunct="1"/>
            <a:r>
              <a:rPr lang="de-CH" altLang="de-DE" sz="2000" dirty="0">
                <a:solidFill>
                  <a:schemeClr val="bg1"/>
                </a:solidFill>
              </a:rPr>
              <a:t>Urwissen, Urerinnerung unserer steinzeitlichen Vorfahren.</a:t>
            </a:r>
          </a:p>
          <a:p>
            <a:pPr algn="ctr" eaLnBrk="1" hangingPunct="1"/>
            <a:r>
              <a:rPr lang="de-CH" altLang="de-DE" sz="2000" dirty="0">
                <a:solidFill>
                  <a:schemeClr val="bg1"/>
                </a:solidFill>
              </a:rPr>
              <a:t>Heilkunde der wenigen noch existierenden Naturvölker.</a:t>
            </a:r>
          </a:p>
        </p:txBody>
      </p:sp>
      <p:pic>
        <p:nvPicPr>
          <p:cNvPr id="32773" name="Picture 5" descr="movfairy">
            <a:extLst>
              <a:ext uri="{FF2B5EF4-FFF2-40B4-BE49-F238E27FC236}">
                <a16:creationId xmlns:a16="http://schemas.microsoft.com/office/drawing/2014/main" id="{F0119962-1C60-411A-8555-F74A9B81E8D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3763" y="1773238"/>
            <a:ext cx="2886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3EE6227-57C7-405C-9FEF-8F359F833FE3}"/>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Hexenmedizin: Medizin der Erde</a:t>
            </a:r>
          </a:p>
        </p:txBody>
      </p:sp>
      <p:sp>
        <p:nvSpPr>
          <p:cNvPr id="33795" name="Line 3">
            <a:extLst>
              <a:ext uri="{FF2B5EF4-FFF2-40B4-BE49-F238E27FC236}">
                <a16:creationId xmlns:a16="http://schemas.microsoft.com/office/drawing/2014/main" id="{0EE6429F-3B23-4D65-ABF5-489DC7A289FB}"/>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3796" name="Rectangle 4">
            <a:extLst>
              <a:ext uri="{FF2B5EF4-FFF2-40B4-BE49-F238E27FC236}">
                <a16:creationId xmlns:a16="http://schemas.microsoft.com/office/drawing/2014/main" id="{69B2B304-692E-44DC-AF79-DDFD11AF5D9F}"/>
              </a:ext>
            </a:extLst>
          </p:cNvPr>
          <p:cNvSpPr>
            <a:spLocks noChangeArrowheads="1"/>
          </p:cNvSpPr>
          <p:nvPr/>
        </p:nvSpPr>
        <p:spPr bwMode="auto">
          <a:xfrm>
            <a:off x="5076825" y="2192338"/>
            <a:ext cx="38782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Hexenmedizin weiss um die Lebendigkeit des Seins, um die Seelen und Geister aller Geschöpfe.</a:t>
            </a:r>
          </a:p>
          <a:p>
            <a:pPr eaLnBrk="1" hangingPunct="1"/>
            <a:endParaRPr lang="de-CH" altLang="de-DE" sz="2000" dirty="0">
              <a:solidFill>
                <a:srgbClr val="FFFF00"/>
              </a:solidFill>
            </a:endParaRPr>
          </a:p>
          <a:p>
            <a:pPr eaLnBrk="1" hangingPunct="1"/>
            <a:r>
              <a:rPr lang="de-CH" altLang="de-DE" sz="2000" dirty="0">
                <a:solidFill>
                  <a:srgbClr val="FFFF00"/>
                </a:solidFill>
              </a:rPr>
              <a:t>Sie ist magisch, und deswegen verunsichert sie diejenigen, deren Seele tot ist und erstarrt. Sie macht ihnen Angst, da sie ein Spiegel ihres Unvermögens ist (Prof. Wolf-Dieter Storl).</a:t>
            </a:r>
          </a:p>
        </p:txBody>
      </p:sp>
      <p:pic>
        <p:nvPicPr>
          <p:cNvPr id="33797" name="Picture 6" descr="fernspirit">
            <a:extLst>
              <a:ext uri="{FF2B5EF4-FFF2-40B4-BE49-F238E27FC236}">
                <a16:creationId xmlns:a16="http://schemas.microsoft.com/office/drawing/2014/main" id="{430246D9-D42C-4FD8-A6FB-CC76BA7A0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268413"/>
            <a:ext cx="34925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3C5703C-ABA7-487B-80A7-46CF3C112635}"/>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Wissen + Pflanzenmagie</a:t>
            </a:r>
          </a:p>
        </p:txBody>
      </p:sp>
      <p:sp>
        <p:nvSpPr>
          <p:cNvPr id="34819" name="Line 3">
            <a:extLst>
              <a:ext uri="{FF2B5EF4-FFF2-40B4-BE49-F238E27FC236}">
                <a16:creationId xmlns:a16="http://schemas.microsoft.com/office/drawing/2014/main" id="{C7FF9D0F-9168-411E-AB66-ED382B1F7005}"/>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4820" name="Rectangle 4">
            <a:extLst>
              <a:ext uri="{FF2B5EF4-FFF2-40B4-BE49-F238E27FC236}">
                <a16:creationId xmlns:a16="http://schemas.microsoft.com/office/drawing/2014/main" id="{192CFC62-62D4-4FA8-B6D9-BF1D5A3EEDE7}"/>
              </a:ext>
            </a:extLst>
          </p:cNvPr>
          <p:cNvSpPr>
            <a:spLocks noChangeArrowheads="1"/>
          </p:cNvSpPr>
          <p:nvPr/>
        </p:nvSpPr>
        <p:spPr bwMode="auto">
          <a:xfrm>
            <a:off x="1187450" y="1185863"/>
            <a:ext cx="7200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CH" altLang="de-DE" sz="2000" dirty="0">
                <a:solidFill>
                  <a:srgbClr val="FFFF00"/>
                </a:solidFill>
              </a:rPr>
              <a:t>Hexen hielten Zwiesprache mit Elfen, </a:t>
            </a:r>
          </a:p>
          <a:p>
            <a:pPr algn="ctr" eaLnBrk="1" hangingPunct="1"/>
            <a:r>
              <a:rPr lang="de-CH" altLang="de-DE" sz="2000" dirty="0">
                <a:solidFill>
                  <a:srgbClr val="FFFF00"/>
                </a:solidFill>
              </a:rPr>
              <a:t>Waldgeistern (Devas) und Pflanzen</a:t>
            </a:r>
          </a:p>
        </p:txBody>
      </p:sp>
      <p:pic>
        <p:nvPicPr>
          <p:cNvPr id="34821" name="Picture 5" descr="Wasserkristalle_2">
            <a:extLst>
              <a:ext uri="{FF2B5EF4-FFF2-40B4-BE49-F238E27FC236}">
                <a16:creationId xmlns:a16="http://schemas.microsoft.com/office/drawing/2014/main" id="{7AA305D5-BFE3-4651-91F8-F43FF3CF7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2170113"/>
            <a:ext cx="5068887" cy="44275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4822" name="Rectangle 6">
            <a:extLst>
              <a:ext uri="{FF2B5EF4-FFF2-40B4-BE49-F238E27FC236}">
                <a16:creationId xmlns:a16="http://schemas.microsoft.com/office/drawing/2014/main" id="{2671DEE9-85E8-46E3-BBC6-4FBAACC4D2F8}"/>
              </a:ext>
            </a:extLst>
          </p:cNvPr>
          <p:cNvSpPr>
            <a:spLocks noChangeArrowheads="1"/>
          </p:cNvSpPr>
          <p:nvPr/>
        </p:nvSpPr>
        <p:spPr bwMode="auto">
          <a:xfrm>
            <a:off x="3203575" y="5734050"/>
            <a:ext cx="1368425" cy="7905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CH" altLang="de-DE" dirty="0"/>
          </a:p>
        </p:txBody>
      </p:sp>
      <p:sp>
        <p:nvSpPr>
          <p:cNvPr id="34823" name="Text Box 7">
            <a:extLst>
              <a:ext uri="{FF2B5EF4-FFF2-40B4-BE49-F238E27FC236}">
                <a16:creationId xmlns:a16="http://schemas.microsoft.com/office/drawing/2014/main" id="{B50AAC11-9DCF-4DD9-8EA0-F25390C955B5}"/>
              </a:ext>
            </a:extLst>
          </p:cNvPr>
          <p:cNvSpPr txBox="1">
            <a:spLocks noChangeArrowheads="1"/>
          </p:cNvSpPr>
          <p:nvPr/>
        </p:nvSpPr>
        <p:spPr bwMode="auto">
          <a:xfrm>
            <a:off x="3419475" y="587692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dirty="0"/>
              <a:t>Engel</a:t>
            </a:r>
            <a:endParaRPr lang="de-DE" altLang="de-DE" dirty="0"/>
          </a:p>
        </p:txBody>
      </p:sp>
      <p:sp>
        <p:nvSpPr>
          <p:cNvPr id="34824" name="Rectangle 8">
            <a:extLst>
              <a:ext uri="{FF2B5EF4-FFF2-40B4-BE49-F238E27FC236}">
                <a16:creationId xmlns:a16="http://schemas.microsoft.com/office/drawing/2014/main" id="{A7A935D5-C235-4780-9D93-C1CF5325C50B}"/>
              </a:ext>
            </a:extLst>
          </p:cNvPr>
          <p:cNvSpPr>
            <a:spLocks noChangeArrowheads="1"/>
          </p:cNvSpPr>
          <p:nvPr/>
        </p:nvSpPr>
        <p:spPr bwMode="auto">
          <a:xfrm>
            <a:off x="5867400" y="5734050"/>
            <a:ext cx="1368425" cy="7905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de-CH" altLang="de-DE" dirty="0"/>
          </a:p>
        </p:txBody>
      </p:sp>
      <p:sp>
        <p:nvSpPr>
          <p:cNvPr id="34825" name="Text Box 9">
            <a:extLst>
              <a:ext uri="{FF2B5EF4-FFF2-40B4-BE49-F238E27FC236}">
                <a16:creationId xmlns:a16="http://schemas.microsoft.com/office/drawing/2014/main" id="{C42EAA32-9E02-4517-B678-E19B28564F8F}"/>
              </a:ext>
            </a:extLst>
          </p:cNvPr>
          <p:cNvSpPr txBox="1">
            <a:spLocks noChangeArrowheads="1"/>
          </p:cNvSpPr>
          <p:nvPr/>
        </p:nvSpPr>
        <p:spPr bwMode="auto">
          <a:xfrm>
            <a:off x="6011863" y="587692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dirty="0"/>
              <a:t>Teufel</a:t>
            </a:r>
            <a:endParaRPr lang="de-DE" altLang="de-DE" dirty="0"/>
          </a:p>
        </p:txBody>
      </p:sp>
      <p:sp>
        <p:nvSpPr>
          <p:cNvPr id="34826" name="Text Box 10">
            <a:extLst>
              <a:ext uri="{FF2B5EF4-FFF2-40B4-BE49-F238E27FC236}">
                <a16:creationId xmlns:a16="http://schemas.microsoft.com/office/drawing/2014/main" id="{A5B5A0C6-F2EC-4775-B4AF-561FBD7CEADB}"/>
              </a:ext>
            </a:extLst>
          </p:cNvPr>
          <p:cNvSpPr txBox="1">
            <a:spLocks noChangeArrowheads="1"/>
          </p:cNvSpPr>
          <p:nvPr/>
        </p:nvSpPr>
        <p:spPr bwMode="auto">
          <a:xfrm>
            <a:off x="179388" y="6308725"/>
            <a:ext cx="1801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1400" dirty="0">
                <a:solidFill>
                  <a:srgbClr val="FFFF00"/>
                </a:solidFill>
              </a:rPr>
              <a:t>Wasserkristallisation</a:t>
            </a:r>
            <a:endParaRPr lang="de-DE" altLang="de-DE" sz="1400" dirty="0">
              <a:solidFill>
                <a:srgbClr val="FFFF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4C65061-B956-436D-B780-6E797AD0A0FB}"/>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6 wichtigsten Hexenkräuter</a:t>
            </a:r>
          </a:p>
        </p:txBody>
      </p:sp>
      <p:sp>
        <p:nvSpPr>
          <p:cNvPr id="35843" name="Line 3">
            <a:extLst>
              <a:ext uri="{FF2B5EF4-FFF2-40B4-BE49-F238E27FC236}">
                <a16:creationId xmlns:a16="http://schemas.microsoft.com/office/drawing/2014/main" id="{F40BC430-02A6-47D4-B9D2-C8353F7B0C51}"/>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5844" name="Rectangle 4">
            <a:extLst>
              <a:ext uri="{FF2B5EF4-FFF2-40B4-BE49-F238E27FC236}">
                <a16:creationId xmlns:a16="http://schemas.microsoft.com/office/drawing/2014/main" id="{14A19507-3C27-4777-9612-3BC2449004C5}"/>
              </a:ext>
            </a:extLst>
          </p:cNvPr>
          <p:cNvSpPr>
            <a:spLocks noChangeArrowheads="1"/>
          </p:cNvSpPr>
          <p:nvPr/>
        </p:nvSpPr>
        <p:spPr bwMode="auto">
          <a:xfrm>
            <a:off x="1349375" y="2609850"/>
            <a:ext cx="6894513" cy="406400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Alraune:</a:t>
            </a:r>
            <a:r>
              <a:rPr lang="de-CH" altLang="de-DE" sz="2000" dirty="0">
                <a:solidFill>
                  <a:schemeClr val="bg1"/>
                </a:solidFill>
              </a:rPr>
              <a:t>	</a:t>
            </a:r>
            <a:r>
              <a:rPr lang="de-DE" altLang="de-DE" sz="2000" dirty="0">
                <a:solidFill>
                  <a:schemeClr val="bg1"/>
                </a:solidFill>
              </a:rPr>
              <a:t>Die Alraunwurzel führt den magnetischen 		Tiefschlaf herbei</a:t>
            </a:r>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rgbClr val="FFFF00"/>
                </a:solidFill>
              </a:rPr>
              <a:t>Bilsenkraut:</a:t>
            </a:r>
            <a:r>
              <a:rPr lang="de-CH" altLang="de-DE" sz="2000" dirty="0">
                <a:solidFill>
                  <a:schemeClr val="bg1"/>
                </a:solidFill>
              </a:rPr>
              <a:t>	S</a:t>
            </a:r>
            <a:r>
              <a:rPr lang="de-DE" altLang="de-DE" sz="2000" dirty="0">
                <a:solidFill>
                  <a:schemeClr val="bg1"/>
                </a:solidFill>
              </a:rPr>
              <a:t>chafft die Voraussetzungen für die </a:t>
            </a:r>
            <a:br>
              <a:rPr lang="de-DE" altLang="de-DE" sz="2000" dirty="0">
                <a:solidFill>
                  <a:schemeClr val="bg1"/>
                </a:solidFill>
              </a:rPr>
            </a:br>
            <a:r>
              <a:rPr lang="de-DE" altLang="de-DE" sz="2000" dirty="0">
                <a:solidFill>
                  <a:schemeClr val="bg1"/>
                </a:solidFill>
              </a:rPr>
              <a:t>		Verwirklichung der lustbetonten Wünsche</a:t>
            </a:r>
            <a:r>
              <a:rPr lang="de-DE" altLang="de-DE" sz="2000" dirty="0"/>
              <a:t>. </a:t>
            </a:r>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rgbClr val="FFFF00"/>
                </a:solidFill>
              </a:rPr>
              <a:t>Distel:	</a:t>
            </a:r>
            <a:r>
              <a:rPr lang="de-CH" altLang="de-DE" sz="2000" dirty="0">
                <a:solidFill>
                  <a:schemeClr val="bg1"/>
                </a:solidFill>
              </a:rPr>
              <a:t>	Bewahrung des Viehs vor Schadenzauber</a:t>
            </a:r>
          </a:p>
          <a:p>
            <a:pPr eaLnBrk="1" hangingPunct="1"/>
            <a:endParaRPr lang="de-CH" altLang="de-DE" sz="2000" dirty="0">
              <a:solidFill>
                <a:schemeClr val="bg1"/>
              </a:solidFill>
            </a:endParaRPr>
          </a:p>
          <a:p>
            <a:pPr eaLnBrk="1" hangingPunct="1"/>
            <a:r>
              <a:rPr lang="de-CH" altLang="de-DE" sz="2000" dirty="0">
                <a:solidFill>
                  <a:srgbClr val="FFFF00"/>
                </a:solidFill>
              </a:rPr>
              <a:t>Nessel:</a:t>
            </a:r>
            <a:r>
              <a:rPr lang="de-CH" altLang="de-DE" sz="2000" dirty="0">
                <a:solidFill>
                  <a:schemeClr val="bg1"/>
                </a:solidFill>
              </a:rPr>
              <a:t>		Erweckt die Unkeuschheit. Nesselhemd!</a:t>
            </a:r>
          </a:p>
          <a:p>
            <a:pPr eaLnBrk="1" hangingPunct="1"/>
            <a:endParaRPr lang="de-CH" altLang="de-DE" sz="2000" dirty="0">
              <a:solidFill>
                <a:schemeClr val="bg1"/>
              </a:solidFill>
            </a:endParaRPr>
          </a:p>
          <a:p>
            <a:pPr eaLnBrk="1" hangingPunct="1"/>
            <a:r>
              <a:rPr lang="de-CH" altLang="de-DE" sz="2000" dirty="0">
                <a:solidFill>
                  <a:srgbClr val="FFFF00"/>
                </a:solidFill>
              </a:rPr>
              <a:t>Eisenkraut:</a:t>
            </a:r>
            <a:r>
              <a:rPr lang="de-CH" altLang="de-DE" sz="2000" dirty="0">
                <a:solidFill>
                  <a:schemeClr val="bg1"/>
                </a:solidFill>
              </a:rPr>
              <a:t>	Aphrodisiakum</a:t>
            </a:r>
          </a:p>
          <a:p>
            <a:pPr eaLnBrk="1" hangingPunct="1"/>
            <a:endParaRPr lang="de-CH" altLang="de-DE" sz="2000" dirty="0">
              <a:solidFill>
                <a:schemeClr val="bg1"/>
              </a:solidFill>
            </a:endParaRPr>
          </a:p>
          <a:p>
            <a:pPr eaLnBrk="1" hangingPunct="1"/>
            <a:r>
              <a:rPr lang="de-CH" altLang="de-DE" sz="2000" dirty="0">
                <a:solidFill>
                  <a:srgbClr val="FFFF00"/>
                </a:solidFill>
              </a:rPr>
              <a:t>Eisenhut:</a:t>
            </a:r>
            <a:r>
              <a:rPr lang="de-CH" altLang="de-DE" sz="2000" dirty="0">
                <a:solidFill>
                  <a:schemeClr val="bg1"/>
                </a:solidFill>
              </a:rPr>
              <a:t>	Erweitert das Bewusstsein (Flugsalben)</a:t>
            </a:r>
          </a:p>
        </p:txBody>
      </p:sp>
      <p:sp>
        <p:nvSpPr>
          <p:cNvPr id="35845" name="Text Box 5">
            <a:extLst>
              <a:ext uri="{FF2B5EF4-FFF2-40B4-BE49-F238E27FC236}">
                <a16:creationId xmlns:a16="http://schemas.microsoft.com/office/drawing/2014/main" id="{BC990988-334D-4965-B302-777229E3F372}"/>
              </a:ext>
            </a:extLst>
          </p:cNvPr>
          <p:cNvSpPr txBox="1">
            <a:spLocks noChangeArrowheads="1"/>
          </p:cNvSpPr>
          <p:nvPr/>
        </p:nvSpPr>
        <p:spPr bwMode="auto">
          <a:xfrm>
            <a:off x="468313" y="1052513"/>
            <a:ext cx="85740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Einbeere (Akonit) bei Gicht:</a:t>
            </a:r>
          </a:p>
          <a:p>
            <a:pPr algn="ctr" eaLnBrk="1" hangingPunct="1"/>
            <a:r>
              <a:rPr lang="de-DE" altLang="de-DE" sz="2000" dirty="0">
                <a:solidFill>
                  <a:srgbClr val="FFFF00"/>
                </a:solidFill>
              </a:rPr>
              <a:t>»Einbeere, wer hat dich gepflanzt? Unsere Frau mit ihren fünf Fingern? Durch all ihre Macht und Kraft hat sie dich hierhergebracht, </a:t>
            </a:r>
          </a:p>
          <a:p>
            <a:pPr algn="ctr" eaLnBrk="1" hangingPunct="1"/>
            <a:r>
              <a:rPr lang="de-DE" altLang="de-DE" sz="2000" dirty="0">
                <a:solidFill>
                  <a:srgbClr val="FFFF00"/>
                </a:solidFill>
              </a:rPr>
              <a:t>Dass ich werd gesund.«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D486311-8BBF-4A8E-901E-B2FCB6D560AF}"/>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Alraune (Mandragora)</a:t>
            </a:r>
          </a:p>
        </p:txBody>
      </p:sp>
      <p:sp>
        <p:nvSpPr>
          <p:cNvPr id="36867" name="Line 3">
            <a:extLst>
              <a:ext uri="{FF2B5EF4-FFF2-40B4-BE49-F238E27FC236}">
                <a16:creationId xmlns:a16="http://schemas.microsoft.com/office/drawing/2014/main" id="{B8B76D5E-F5E7-4B84-A227-7368E143F755}"/>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6868" name="Rectangle 4">
            <a:extLst>
              <a:ext uri="{FF2B5EF4-FFF2-40B4-BE49-F238E27FC236}">
                <a16:creationId xmlns:a16="http://schemas.microsoft.com/office/drawing/2014/main" id="{C5841E2D-6A01-4084-B5D7-170A358DB17F}"/>
              </a:ext>
            </a:extLst>
          </p:cNvPr>
          <p:cNvSpPr>
            <a:spLocks noChangeArrowheads="1"/>
          </p:cNvSpPr>
          <p:nvPr/>
        </p:nvSpPr>
        <p:spPr bwMode="auto">
          <a:xfrm>
            <a:off x="630238" y="2695575"/>
            <a:ext cx="83343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chemeClr val="bg1"/>
                </a:solidFill>
              </a:rPr>
              <a:t>Bei Psychosen, Delirien, Gliederzittern, Krämpfen, Schmerzzuständen, Schlaflosigkeit. </a:t>
            </a:r>
          </a:p>
          <a:p>
            <a:pPr eaLnBrk="1" hangingPunct="1"/>
            <a:endParaRPr lang="de-DE" altLang="de-DE" sz="2000" dirty="0">
              <a:solidFill>
                <a:schemeClr val="bg1"/>
              </a:solidFill>
            </a:endParaRPr>
          </a:p>
          <a:p>
            <a:pPr eaLnBrk="1" hangingPunct="1"/>
            <a:r>
              <a:rPr lang="de-DE" altLang="de-DE" sz="2000" dirty="0">
                <a:solidFill>
                  <a:srgbClr val="FFFF00"/>
                </a:solidFill>
              </a:rPr>
              <a:t>Schlaf mit Flugträumen, sexuellen Träumen.</a:t>
            </a:r>
            <a:r>
              <a:rPr lang="de-DE" altLang="de-DE" sz="2000" dirty="0">
                <a:solidFill>
                  <a:schemeClr val="bg1"/>
                </a:solidFill>
              </a:rPr>
              <a:t> </a:t>
            </a:r>
          </a:p>
          <a:p>
            <a:pPr eaLnBrk="1" hangingPunct="1"/>
            <a:r>
              <a:rPr lang="de-DE" altLang="de-DE" sz="2000" dirty="0">
                <a:solidFill>
                  <a:srgbClr val="FFFF00"/>
                </a:solidFill>
              </a:rPr>
              <a:t>Erleben einer magisch-mystisch veränderten Umwelt.</a:t>
            </a:r>
          </a:p>
          <a:p>
            <a:pPr eaLnBrk="1" hangingPunct="1"/>
            <a:endParaRPr lang="de-CH" altLang="de-DE" sz="2000" dirty="0">
              <a:solidFill>
                <a:srgbClr val="FFFF00"/>
              </a:solidFill>
            </a:endParaRPr>
          </a:p>
          <a:p>
            <a:pPr eaLnBrk="1" hangingPunct="1"/>
            <a:r>
              <a:rPr lang="de-DE" altLang="de-DE" sz="2000" dirty="0">
                <a:solidFill>
                  <a:schemeClr val="bg1"/>
                </a:solidFill>
              </a:rPr>
              <a:t>Als Amulett getragen, verheisst sie Glück in der Liebe, sie vermehrt das Geld, offenbart Verborgenes und Zukünftiges und vertreibt böse Geister (auch J.W. von Goethe besass eine Alraune). </a:t>
            </a:r>
          </a:p>
          <a:p>
            <a:pPr eaLnBrk="1" hangingPunct="1"/>
            <a:endParaRPr lang="de-DE" altLang="de-DE" sz="2000" dirty="0">
              <a:solidFill>
                <a:schemeClr val="bg1"/>
              </a:solidFill>
            </a:endParaRPr>
          </a:p>
          <a:p>
            <a:pPr eaLnBrk="1" hangingPunct="1"/>
            <a:r>
              <a:rPr lang="de-DE" altLang="de-DE" sz="2000" dirty="0">
                <a:solidFill>
                  <a:schemeClr val="bg1"/>
                </a:solidFill>
              </a:rPr>
              <a:t>Nach der Überlieferung wachsen die wirksamsten Wurzeln unter einem Galgen. </a:t>
            </a:r>
            <a:endParaRPr lang="de-CH" altLang="de-DE" sz="2000" dirty="0">
              <a:solidFill>
                <a:schemeClr val="bg1"/>
              </a:solidFill>
            </a:endParaRPr>
          </a:p>
        </p:txBody>
      </p:sp>
      <p:pic>
        <p:nvPicPr>
          <p:cNvPr id="36869" name="Picture 5" descr="mandragora_officinarum">
            <a:extLst>
              <a:ext uri="{FF2B5EF4-FFF2-40B4-BE49-F238E27FC236}">
                <a16:creationId xmlns:a16="http://schemas.microsoft.com/office/drawing/2014/main" id="{8729BEED-F9B6-49A8-87C7-6C0EDE476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141413"/>
            <a:ext cx="195421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mandragora_officinarum2">
            <a:extLst>
              <a:ext uri="{FF2B5EF4-FFF2-40B4-BE49-F238E27FC236}">
                <a16:creationId xmlns:a16="http://schemas.microsoft.com/office/drawing/2014/main" id="{E19B08A2-3780-495D-B397-E3ECD6390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141413"/>
            <a:ext cx="18732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6AF66A9-BE20-46AD-8EDD-ED2E6F12404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Das Bilsenkraut</a:t>
            </a:r>
          </a:p>
        </p:txBody>
      </p:sp>
      <p:sp>
        <p:nvSpPr>
          <p:cNvPr id="37891" name="Line 3">
            <a:extLst>
              <a:ext uri="{FF2B5EF4-FFF2-40B4-BE49-F238E27FC236}">
                <a16:creationId xmlns:a16="http://schemas.microsoft.com/office/drawing/2014/main" id="{335AAA96-E29E-48BB-B1B9-F8B13A7D774D}"/>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7892" name="Rectangle 4">
            <a:extLst>
              <a:ext uri="{FF2B5EF4-FFF2-40B4-BE49-F238E27FC236}">
                <a16:creationId xmlns:a16="http://schemas.microsoft.com/office/drawing/2014/main" id="{8C04371B-0A50-4D15-B74D-9206ABD50614}"/>
              </a:ext>
            </a:extLst>
          </p:cNvPr>
          <p:cNvSpPr>
            <a:spLocks noChangeArrowheads="1"/>
          </p:cNvSpPr>
          <p:nvPr/>
        </p:nvSpPr>
        <p:spPr bwMode="auto">
          <a:xfrm>
            <a:off x="620713" y="1679575"/>
            <a:ext cx="83343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»Oh Eisenkraut! wirke zu unseren Gunsten, </a:t>
            </a:r>
          </a:p>
          <a:p>
            <a:pPr algn="ctr" eaLnBrk="1" hangingPunct="1"/>
            <a:r>
              <a:rPr lang="de-DE" altLang="de-DE" sz="2000" dirty="0">
                <a:solidFill>
                  <a:srgbClr val="FFFF00"/>
                </a:solidFill>
              </a:rPr>
              <a:t>und möge dein Segen auf der Hexe ruhn </a:t>
            </a:r>
          </a:p>
          <a:p>
            <a:pPr algn="ctr" eaLnBrk="1" hangingPunct="1"/>
            <a:r>
              <a:rPr lang="de-DE" altLang="de-DE" sz="2000" dirty="0">
                <a:solidFill>
                  <a:srgbClr val="FFFF00"/>
                </a:solidFill>
              </a:rPr>
              <a:t>oder der Elfe, die dich mir gab!« </a:t>
            </a:r>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DE" altLang="de-DE" sz="2000" dirty="0">
              <a:solidFill>
                <a:schemeClr val="bg1"/>
              </a:solidFill>
            </a:endParaRPr>
          </a:p>
          <a:p>
            <a:pPr eaLnBrk="1" hangingPunct="1"/>
            <a:r>
              <a:rPr lang="de-DE" altLang="de-DE" sz="2000" dirty="0">
                <a:solidFill>
                  <a:schemeClr val="bg1"/>
                </a:solidFill>
              </a:rPr>
              <a:t>Es wirkt narkotisch, halluzinogen, aphrodisierend.</a:t>
            </a:r>
          </a:p>
          <a:p>
            <a:pPr eaLnBrk="1" hangingPunct="1"/>
            <a:endParaRPr lang="de-DE" altLang="de-DE" sz="2000" dirty="0">
              <a:solidFill>
                <a:schemeClr val="bg1"/>
              </a:solidFill>
            </a:endParaRPr>
          </a:p>
          <a:p>
            <a:pPr eaLnBrk="1" hangingPunct="1"/>
            <a:r>
              <a:rPr lang="de-DE" altLang="de-DE" sz="2000" dirty="0">
                <a:solidFill>
                  <a:srgbClr val="FFFF00"/>
                </a:solidFill>
              </a:rPr>
              <a:t>Bewirkt tiefen Schlaf mit Flugträumen oder Tier-</a:t>
            </a:r>
          </a:p>
          <a:p>
            <a:pPr eaLnBrk="1" hangingPunct="1"/>
            <a:r>
              <a:rPr lang="de-DE" altLang="de-DE" sz="2000" dirty="0">
                <a:solidFill>
                  <a:srgbClr val="FFFF00"/>
                </a:solidFill>
              </a:rPr>
              <a:t>Verwandlungs-Träumen.</a:t>
            </a:r>
          </a:p>
          <a:p>
            <a:pPr eaLnBrk="1" hangingPunct="1"/>
            <a:endParaRPr lang="de-DE" altLang="de-DE" sz="2000" dirty="0">
              <a:solidFill>
                <a:srgbClr val="FFFF00"/>
              </a:solidFill>
            </a:endParaRPr>
          </a:p>
          <a:p>
            <a:pPr eaLnBrk="1" hangingPunct="1"/>
            <a:r>
              <a:rPr lang="de-DE" altLang="de-DE" sz="2000" dirty="0">
                <a:solidFill>
                  <a:schemeClr val="bg1"/>
                </a:solidFill>
              </a:rPr>
              <a:t>Verändert die Umwelt mystisch-magisch. </a:t>
            </a:r>
            <a:endParaRPr lang="de-CH" altLang="de-DE" sz="2000" dirty="0">
              <a:solidFill>
                <a:schemeClr val="bg1"/>
              </a:solidFill>
            </a:endParaRPr>
          </a:p>
        </p:txBody>
      </p:sp>
      <p:pic>
        <p:nvPicPr>
          <p:cNvPr id="37893" name="Picture 5" descr="Bilsenkraut_2">
            <a:extLst>
              <a:ext uri="{FF2B5EF4-FFF2-40B4-BE49-F238E27FC236}">
                <a16:creationId xmlns:a16="http://schemas.microsoft.com/office/drawing/2014/main" id="{4AF59F65-DB5E-4DE5-8F4A-6DDD7DFD7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141663"/>
            <a:ext cx="1993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FA4AE3C-4981-41EC-9116-DF564971121F}"/>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Der Zauber der Bäume</a:t>
            </a:r>
          </a:p>
        </p:txBody>
      </p:sp>
      <p:sp>
        <p:nvSpPr>
          <p:cNvPr id="38915" name="Line 3">
            <a:extLst>
              <a:ext uri="{FF2B5EF4-FFF2-40B4-BE49-F238E27FC236}">
                <a16:creationId xmlns:a16="http://schemas.microsoft.com/office/drawing/2014/main" id="{A201305D-7064-47F8-B5E9-D1E87D96AECE}"/>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8916" name="Rectangle 4">
            <a:extLst>
              <a:ext uri="{FF2B5EF4-FFF2-40B4-BE49-F238E27FC236}">
                <a16:creationId xmlns:a16="http://schemas.microsoft.com/office/drawing/2014/main" id="{112CE18D-7A06-4CCD-B131-5E0DC8BD189C}"/>
              </a:ext>
            </a:extLst>
          </p:cNvPr>
          <p:cNvSpPr>
            <a:spLocks noChangeArrowheads="1"/>
          </p:cNvSpPr>
          <p:nvPr/>
        </p:nvSpPr>
        <p:spPr bwMode="auto">
          <a:xfrm>
            <a:off x="606425" y="1328738"/>
            <a:ext cx="833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Dem Zauber des Baumes können wir uns nicht entziehen,</a:t>
            </a:r>
          </a:p>
          <a:p>
            <a:pPr algn="ctr" eaLnBrk="1" hangingPunct="1"/>
            <a:r>
              <a:rPr lang="de-DE" altLang="de-DE" sz="2000" dirty="0">
                <a:solidFill>
                  <a:srgbClr val="FFFF00"/>
                </a:solidFill>
              </a:rPr>
              <a:t>er lebt in uns seit der ersten Frucht, die wir von ihm assen. </a:t>
            </a:r>
            <a:endParaRPr lang="de-CH" altLang="de-DE" sz="2000" dirty="0">
              <a:solidFill>
                <a:srgbClr val="FFFF00"/>
              </a:solidFill>
            </a:endParaRPr>
          </a:p>
        </p:txBody>
      </p:sp>
      <p:pic>
        <p:nvPicPr>
          <p:cNvPr id="38917" name="Picture 5" descr="Baum grün2">
            <a:extLst>
              <a:ext uri="{FF2B5EF4-FFF2-40B4-BE49-F238E27FC236}">
                <a16:creationId xmlns:a16="http://schemas.microsoft.com/office/drawing/2014/main" id="{D114D679-C303-4B41-91B4-43F5DB7B9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2420938"/>
            <a:ext cx="52355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3B0A87F-4007-42ED-9971-E7CF39A8FFC2}"/>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Heilige Bäume</a:t>
            </a:r>
          </a:p>
        </p:txBody>
      </p:sp>
      <p:sp>
        <p:nvSpPr>
          <p:cNvPr id="39939" name="Line 3">
            <a:extLst>
              <a:ext uri="{FF2B5EF4-FFF2-40B4-BE49-F238E27FC236}">
                <a16:creationId xmlns:a16="http://schemas.microsoft.com/office/drawing/2014/main" id="{333A0EAD-DCC4-42A1-AFB3-B1A7BE016730}"/>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39940" name="Rectangle 4">
            <a:extLst>
              <a:ext uri="{FF2B5EF4-FFF2-40B4-BE49-F238E27FC236}">
                <a16:creationId xmlns:a16="http://schemas.microsoft.com/office/drawing/2014/main" id="{6DB849C3-F675-4AD8-A1F2-28359FB64075}"/>
              </a:ext>
            </a:extLst>
          </p:cNvPr>
          <p:cNvSpPr>
            <a:spLocks noChangeArrowheads="1"/>
          </p:cNvSpPr>
          <p:nvPr/>
        </p:nvSpPr>
        <p:spPr bwMode="auto">
          <a:xfrm>
            <a:off x="606425" y="1174750"/>
            <a:ext cx="83343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Bäume sind Heiligtümer. </a:t>
            </a:r>
          </a:p>
          <a:p>
            <a:pPr algn="ctr" eaLnBrk="1" hangingPunct="1"/>
            <a:r>
              <a:rPr lang="de-DE" altLang="de-DE" sz="2000" dirty="0">
                <a:solidFill>
                  <a:srgbClr val="FFFF00"/>
                </a:solidFill>
              </a:rPr>
              <a:t>Wer mit ihnen zu sprechen, </a:t>
            </a:r>
          </a:p>
          <a:p>
            <a:pPr algn="ctr" eaLnBrk="1" hangingPunct="1"/>
            <a:r>
              <a:rPr lang="de-DE" altLang="de-DE" sz="2000" dirty="0">
                <a:solidFill>
                  <a:srgbClr val="FFFF00"/>
                </a:solidFill>
              </a:rPr>
              <a:t>wer ihnen zuzuhören weiss, der erfährt die Wahrheit</a:t>
            </a:r>
          </a:p>
          <a:p>
            <a:pPr algn="ctr" eaLnBrk="1" hangingPunct="1"/>
            <a:r>
              <a:rPr lang="de-DE" altLang="de-DE" sz="1400" dirty="0">
                <a:solidFill>
                  <a:schemeClr val="bg1"/>
                </a:solidFill>
              </a:rPr>
              <a:t>(Hermann Hesse)</a:t>
            </a:r>
            <a:r>
              <a:rPr lang="de-DE" altLang="de-DE" dirty="0">
                <a:solidFill>
                  <a:schemeClr val="bg1"/>
                </a:solidFill>
              </a:rPr>
              <a:t> </a:t>
            </a:r>
            <a:endParaRPr lang="de-CH" altLang="de-DE" dirty="0">
              <a:solidFill>
                <a:schemeClr val="bg1"/>
              </a:solidFill>
            </a:endParaRPr>
          </a:p>
        </p:txBody>
      </p:sp>
      <p:pic>
        <p:nvPicPr>
          <p:cNvPr id="39941" name="Picture 6" descr="Baumzauber_2">
            <a:extLst>
              <a:ext uri="{FF2B5EF4-FFF2-40B4-BE49-F238E27FC236}">
                <a16:creationId xmlns:a16="http://schemas.microsoft.com/office/drawing/2014/main" id="{F3783B6F-4B81-43F1-A3D7-FF8D3E629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2730500"/>
            <a:ext cx="3181350" cy="3867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FABECA1-1921-42F1-9025-48BF859E6781}"/>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Birke</a:t>
            </a:r>
          </a:p>
        </p:txBody>
      </p:sp>
      <p:sp>
        <p:nvSpPr>
          <p:cNvPr id="40963" name="Line 3">
            <a:extLst>
              <a:ext uri="{FF2B5EF4-FFF2-40B4-BE49-F238E27FC236}">
                <a16:creationId xmlns:a16="http://schemas.microsoft.com/office/drawing/2014/main" id="{DB652499-57A4-4449-814E-703E766D14F6}"/>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0964" name="Rectangle 4">
            <a:extLst>
              <a:ext uri="{FF2B5EF4-FFF2-40B4-BE49-F238E27FC236}">
                <a16:creationId xmlns:a16="http://schemas.microsoft.com/office/drawing/2014/main" id="{E530ABF5-0D9A-46B9-8A1F-36F65F261804}"/>
              </a:ext>
            </a:extLst>
          </p:cNvPr>
          <p:cNvSpPr>
            <a:spLocks noChangeArrowheads="1"/>
          </p:cNvSpPr>
          <p:nvPr/>
        </p:nvSpPr>
        <p:spPr bwMode="auto">
          <a:xfrm>
            <a:off x="606425" y="1185863"/>
            <a:ext cx="833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Wahrzeichen des Nordens, Lichtgestalt und Himmelsleiter</a:t>
            </a:r>
          </a:p>
          <a:p>
            <a:pPr algn="ctr" eaLnBrk="1" hangingPunct="1"/>
            <a:r>
              <a:rPr lang="de-CH" altLang="de-DE" sz="2000" dirty="0">
                <a:solidFill>
                  <a:srgbClr val="FFFF00"/>
                </a:solidFill>
              </a:rPr>
              <a:t>Reinheit, Licht, Neuanfang</a:t>
            </a:r>
            <a:endParaRPr lang="de-DE" altLang="de-DE" sz="2000" dirty="0">
              <a:solidFill>
                <a:srgbClr val="FFFF00"/>
              </a:solidFill>
            </a:endParaRPr>
          </a:p>
        </p:txBody>
      </p:sp>
      <p:pic>
        <p:nvPicPr>
          <p:cNvPr id="40965" name="Picture 7" descr="Birke_2">
            <a:extLst>
              <a:ext uri="{FF2B5EF4-FFF2-40B4-BE49-F238E27FC236}">
                <a16:creationId xmlns:a16="http://schemas.microsoft.com/office/drawing/2014/main" id="{7D85991D-492E-42D6-97DD-C954A476B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2205038"/>
            <a:ext cx="3067050" cy="42862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966" name="Text Box 8">
            <a:extLst>
              <a:ext uri="{FF2B5EF4-FFF2-40B4-BE49-F238E27FC236}">
                <a16:creationId xmlns:a16="http://schemas.microsoft.com/office/drawing/2014/main" id="{CEB3F60F-46E3-46AB-8F2A-A76DEB8DED7D}"/>
              </a:ext>
            </a:extLst>
          </p:cNvPr>
          <p:cNvSpPr txBox="1">
            <a:spLocks noChangeArrowheads="1"/>
          </p:cNvSpPr>
          <p:nvPr/>
        </p:nvSpPr>
        <p:spPr bwMode="auto">
          <a:xfrm>
            <a:off x="4916488" y="3209925"/>
            <a:ext cx="34718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Freut euch, ihr Birken,</a:t>
            </a:r>
          </a:p>
          <a:p>
            <a:pPr eaLnBrk="1" hangingPunct="1"/>
            <a:r>
              <a:rPr lang="de-CH" altLang="de-DE" sz="2000" dirty="0">
                <a:solidFill>
                  <a:schemeClr val="bg1"/>
                </a:solidFill>
              </a:rPr>
              <a:t>Freut euch, ihr Grünen!</a:t>
            </a:r>
          </a:p>
          <a:p>
            <a:pPr eaLnBrk="1" hangingPunct="1"/>
            <a:endParaRPr lang="de-CH" altLang="de-DE" sz="2000" dirty="0">
              <a:solidFill>
                <a:schemeClr val="bg1"/>
              </a:solidFill>
            </a:endParaRPr>
          </a:p>
          <a:p>
            <a:pPr eaLnBrk="1" hangingPunct="1"/>
            <a:r>
              <a:rPr lang="de-CH" altLang="de-DE" sz="2000" dirty="0">
                <a:solidFill>
                  <a:schemeClr val="bg1"/>
                </a:solidFill>
              </a:rPr>
              <a:t>Zu euch gehen die Mädchen,</a:t>
            </a:r>
          </a:p>
          <a:p>
            <a:pPr eaLnBrk="1" hangingPunct="1"/>
            <a:r>
              <a:rPr lang="de-CH" altLang="de-DE" sz="2000" dirty="0">
                <a:solidFill>
                  <a:schemeClr val="bg1"/>
                </a:solidFill>
              </a:rPr>
              <a:t>euch bringen sie Kuchen, </a:t>
            </a:r>
          </a:p>
          <a:p>
            <a:pPr eaLnBrk="1" hangingPunct="1"/>
            <a:r>
              <a:rPr lang="de-CH" altLang="de-DE" sz="2000" dirty="0">
                <a:solidFill>
                  <a:schemeClr val="bg1"/>
                </a:solidFill>
              </a:rPr>
              <a:t>Backwerk und Omletten</a:t>
            </a:r>
          </a:p>
          <a:p>
            <a:pPr eaLnBrk="1" hangingPunct="1"/>
            <a:r>
              <a:rPr lang="de-CH" altLang="de-DE" sz="1400" dirty="0">
                <a:solidFill>
                  <a:schemeClr val="bg1"/>
                </a:solidFill>
              </a:rPr>
              <a:t>(Altrussisches Lied)</a:t>
            </a:r>
            <a:endParaRPr lang="de-DE" altLang="de-DE" sz="1400" dirty="0">
              <a:solidFill>
                <a:schemeClr val="bg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7AFFBF0-315D-4817-93AD-B765087BADC5}"/>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Junge Steinzeit</a:t>
            </a:r>
            <a:endParaRPr lang="de-DE" altLang="de-DE" sz="4000" dirty="0">
              <a:solidFill>
                <a:srgbClr val="FFFF00"/>
              </a:solidFill>
              <a:latin typeface="Arial" panose="020B0604020202020204" pitchFamily="34" charset="0"/>
            </a:endParaRPr>
          </a:p>
        </p:txBody>
      </p:sp>
      <p:sp>
        <p:nvSpPr>
          <p:cNvPr id="5123" name="Line 3">
            <a:extLst>
              <a:ext uri="{FF2B5EF4-FFF2-40B4-BE49-F238E27FC236}">
                <a16:creationId xmlns:a16="http://schemas.microsoft.com/office/drawing/2014/main" id="{67790B94-E67B-4C28-95B0-04A53BC8E7F1}"/>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5124" name="Rectangle 5">
            <a:extLst>
              <a:ext uri="{FF2B5EF4-FFF2-40B4-BE49-F238E27FC236}">
                <a16:creationId xmlns:a16="http://schemas.microsoft.com/office/drawing/2014/main" id="{1EA8DBAF-0039-4C61-A98D-23F0393A6B10}"/>
              </a:ext>
            </a:extLst>
          </p:cNvPr>
          <p:cNvSpPr>
            <a:spLocks noChangeArrowheads="1"/>
          </p:cNvSpPr>
          <p:nvPr/>
        </p:nvSpPr>
        <p:spPr bwMode="auto">
          <a:xfrm>
            <a:off x="3994150" y="2732088"/>
            <a:ext cx="50419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Erste Dorfsiedlungen entstehen: Ackerbau</a:t>
            </a:r>
          </a:p>
          <a:p>
            <a:pPr eaLnBrk="1" hangingPunct="1"/>
            <a:r>
              <a:rPr lang="de-CH" altLang="de-DE" sz="2000" dirty="0">
                <a:solidFill>
                  <a:schemeClr val="bg1"/>
                </a:solidFill>
              </a:rPr>
              <a:t>Siedlungen = winzige Inseln in einem grünen Blättermeer</a:t>
            </a:r>
          </a:p>
          <a:p>
            <a:pPr eaLnBrk="1" hangingPunct="1"/>
            <a:endParaRPr lang="de-CH" altLang="de-DE" sz="2000" dirty="0">
              <a:solidFill>
                <a:schemeClr val="bg1"/>
              </a:solidFill>
            </a:endParaRPr>
          </a:p>
          <a:p>
            <a:pPr eaLnBrk="1" hangingPunct="1"/>
            <a:r>
              <a:rPr lang="de-CH" altLang="de-DE" sz="2000" dirty="0">
                <a:solidFill>
                  <a:srgbClr val="FFFF00"/>
                </a:solidFill>
              </a:rPr>
              <a:t>Grenze dieser Kulturinseln: </a:t>
            </a:r>
          </a:p>
          <a:p>
            <a:pPr eaLnBrk="1" hangingPunct="1"/>
            <a:r>
              <a:rPr lang="de-CH" altLang="de-DE" sz="2000" dirty="0">
                <a:solidFill>
                  <a:srgbClr val="FFFF00"/>
                </a:solidFill>
              </a:rPr>
              <a:t>Die Hecke = Randbiotop</a:t>
            </a:r>
          </a:p>
        </p:txBody>
      </p:sp>
      <p:pic>
        <p:nvPicPr>
          <p:cNvPr id="5125" name="Picture 6" descr="waldrand">
            <a:extLst>
              <a:ext uri="{FF2B5EF4-FFF2-40B4-BE49-F238E27FC236}">
                <a16:creationId xmlns:a16="http://schemas.microsoft.com/office/drawing/2014/main" id="{E3F0DDA0-1913-4F29-98B0-503607C1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268413"/>
            <a:ext cx="3194050" cy="4876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ACE7FC-6621-4E2F-A9F2-D31033DEF1D5}"/>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Erle</a:t>
            </a:r>
          </a:p>
        </p:txBody>
      </p:sp>
      <p:sp>
        <p:nvSpPr>
          <p:cNvPr id="41987" name="Line 3">
            <a:extLst>
              <a:ext uri="{FF2B5EF4-FFF2-40B4-BE49-F238E27FC236}">
                <a16:creationId xmlns:a16="http://schemas.microsoft.com/office/drawing/2014/main" id="{43D14677-F1C5-4E73-AEA4-55EB70A87CE4}"/>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1988" name="Rectangle 4">
            <a:extLst>
              <a:ext uri="{FF2B5EF4-FFF2-40B4-BE49-F238E27FC236}">
                <a16:creationId xmlns:a16="http://schemas.microsoft.com/office/drawing/2014/main" id="{E62087B1-08F2-408E-8C8F-9E9545C32826}"/>
              </a:ext>
            </a:extLst>
          </p:cNvPr>
          <p:cNvSpPr>
            <a:spLocks noChangeArrowheads="1"/>
          </p:cNvSpPr>
          <p:nvPr/>
        </p:nvSpPr>
        <p:spPr bwMode="auto">
          <a:xfrm>
            <a:off x="606425" y="1185863"/>
            <a:ext cx="833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Auen- und Moorlandschaft, Nebelschwaden = Totenseelen</a:t>
            </a:r>
          </a:p>
          <a:p>
            <a:pPr algn="ctr" eaLnBrk="1" hangingPunct="1"/>
            <a:r>
              <a:rPr lang="de-CH" altLang="de-DE" sz="2000" dirty="0">
                <a:solidFill>
                  <a:srgbClr val="FFFF00"/>
                </a:solidFill>
              </a:rPr>
              <a:t>Hier wohnt die Elfe, des Erlkönigs Tochter</a:t>
            </a:r>
            <a:endParaRPr lang="de-DE" altLang="de-DE" sz="2000" dirty="0">
              <a:solidFill>
                <a:srgbClr val="FFFF00"/>
              </a:solidFill>
            </a:endParaRPr>
          </a:p>
        </p:txBody>
      </p:sp>
      <p:sp>
        <p:nvSpPr>
          <p:cNvPr id="41989" name="Text Box 6">
            <a:extLst>
              <a:ext uri="{FF2B5EF4-FFF2-40B4-BE49-F238E27FC236}">
                <a16:creationId xmlns:a16="http://schemas.microsoft.com/office/drawing/2014/main" id="{596ACCE8-2E6F-494E-B9B1-5B265CF085F7}"/>
              </a:ext>
            </a:extLst>
          </p:cNvPr>
          <p:cNvSpPr txBox="1">
            <a:spLocks noChangeArrowheads="1"/>
          </p:cNvSpPr>
          <p:nvPr/>
        </p:nvSpPr>
        <p:spPr bwMode="auto">
          <a:xfrm>
            <a:off x="4932363" y="2613025"/>
            <a:ext cx="34559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Missliebigen Mädchen, mit </a:t>
            </a:r>
          </a:p>
          <a:p>
            <a:pPr eaLnBrk="1" hangingPunct="1"/>
            <a:r>
              <a:rPr lang="de-CH" altLang="de-DE" sz="2000" dirty="0">
                <a:solidFill>
                  <a:schemeClr val="bg1"/>
                </a:solidFill>
              </a:rPr>
              <a:t>denen man nichts zu tun </a:t>
            </a:r>
          </a:p>
          <a:p>
            <a:pPr eaLnBrk="1" hangingPunct="1"/>
            <a:r>
              <a:rPr lang="de-CH" altLang="de-DE" sz="2000" dirty="0">
                <a:solidFill>
                  <a:schemeClr val="bg1"/>
                </a:solidFill>
              </a:rPr>
              <a:t>haben wollte, steckte man in </a:t>
            </a:r>
          </a:p>
          <a:p>
            <a:pPr eaLnBrk="1" hangingPunct="1"/>
            <a:r>
              <a:rPr lang="de-CH" altLang="de-DE" sz="2000" dirty="0">
                <a:solidFill>
                  <a:schemeClr val="bg1"/>
                </a:solidFill>
              </a:rPr>
              <a:t>ganz Europa Erlenzweige </a:t>
            </a:r>
          </a:p>
          <a:p>
            <a:pPr eaLnBrk="1" hangingPunct="1"/>
            <a:r>
              <a:rPr lang="de-CH" altLang="de-DE" sz="2000" dirty="0">
                <a:solidFill>
                  <a:schemeClr val="bg1"/>
                </a:solidFill>
              </a:rPr>
              <a:t>vor die Tür.</a:t>
            </a:r>
          </a:p>
          <a:p>
            <a:pPr eaLnBrk="1" hangingPunct="1"/>
            <a:endParaRPr lang="de-CH" altLang="de-DE" sz="2000" dirty="0">
              <a:solidFill>
                <a:schemeClr val="bg1"/>
              </a:solidFill>
            </a:endParaRPr>
          </a:p>
          <a:p>
            <a:pPr eaLnBrk="1" hangingPunct="1"/>
            <a:r>
              <a:rPr lang="de-CH" altLang="de-DE" sz="2000" dirty="0">
                <a:solidFill>
                  <a:schemeClr val="bg1"/>
                </a:solidFill>
              </a:rPr>
              <a:t>Abkochung der Innenrinde </a:t>
            </a:r>
          </a:p>
          <a:p>
            <a:pPr eaLnBrk="1" hangingPunct="1"/>
            <a:r>
              <a:rPr lang="de-CH" altLang="de-DE" sz="2000" dirty="0">
                <a:solidFill>
                  <a:schemeClr val="bg1"/>
                </a:solidFill>
              </a:rPr>
              <a:t>in Wein als Mittel gegen </a:t>
            </a:r>
          </a:p>
          <a:p>
            <a:pPr eaLnBrk="1" hangingPunct="1"/>
            <a:r>
              <a:rPr lang="de-CH" altLang="de-DE" sz="2000" dirty="0">
                <a:solidFill>
                  <a:schemeClr val="bg1"/>
                </a:solidFill>
              </a:rPr>
              <a:t>Zaubergetränke.</a:t>
            </a:r>
            <a:endParaRPr lang="de-DE" altLang="de-DE" sz="2000" dirty="0">
              <a:solidFill>
                <a:schemeClr val="bg1"/>
              </a:solidFill>
            </a:endParaRPr>
          </a:p>
        </p:txBody>
      </p:sp>
      <p:pic>
        <p:nvPicPr>
          <p:cNvPr id="41990" name="Picture 8" descr="Erlpollenkorona">
            <a:extLst>
              <a:ext uri="{FF2B5EF4-FFF2-40B4-BE49-F238E27FC236}">
                <a16:creationId xmlns:a16="http://schemas.microsoft.com/office/drawing/2014/main" id="{EEFD5FF0-D620-434B-9B50-60EE32DEA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2228850"/>
            <a:ext cx="3025775" cy="40798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1991" name="Text Box 9">
            <a:extLst>
              <a:ext uri="{FF2B5EF4-FFF2-40B4-BE49-F238E27FC236}">
                <a16:creationId xmlns:a16="http://schemas.microsoft.com/office/drawing/2014/main" id="{3E25286F-143F-4C60-831E-184579E722E4}"/>
              </a:ext>
            </a:extLst>
          </p:cNvPr>
          <p:cNvSpPr txBox="1">
            <a:spLocks noChangeArrowheads="1"/>
          </p:cNvSpPr>
          <p:nvPr/>
        </p:nvSpPr>
        <p:spPr bwMode="auto">
          <a:xfrm>
            <a:off x="2093913" y="6437313"/>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1400" dirty="0">
                <a:solidFill>
                  <a:schemeClr val="bg1"/>
                </a:solidFill>
              </a:rPr>
              <a:t>Erlenpollenkorona</a:t>
            </a:r>
            <a:endParaRPr lang="de-DE" altLang="de-DE" sz="1400" dirty="0">
              <a:solidFill>
                <a:schemeClr val="bg1"/>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E4A2AF9-DA87-4E29-8174-B70ACD4FEB91}"/>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Eibe</a:t>
            </a:r>
          </a:p>
        </p:txBody>
      </p:sp>
      <p:sp>
        <p:nvSpPr>
          <p:cNvPr id="43011" name="Line 3">
            <a:extLst>
              <a:ext uri="{FF2B5EF4-FFF2-40B4-BE49-F238E27FC236}">
                <a16:creationId xmlns:a16="http://schemas.microsoft.com/office/drawing/2014/main" id="{1A3E4C9A-6455-406C-8EEA-8F22DCF88AFC}"/>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3012" name="Rectangle 4">
            <a:extLst>
              <a:ext uri="{FF2B5EF4-FFF2-40B4-BE49-F238E27FC236}">
                <a16:creationId xmlns:a16="http://schemas.microsoft.com/office/drawing/2014/main" id="{78DCD193-3954-427C-9A63-D9A51D57916D}"/>
              </a:ext>
            </a:extLst>
          </p:cNvPr>
          <p:cNvSpPr>
            <a:spLocks noChangeArrowheads="1"/>
          </p:cNvSpPr>
          <p:nvPr/>
        </p:nvSpPr>
        <p:spPr bwMode="auto">
          <a:xfrm>
            <a:off x="606425" y="1185863"/>
            <a:ext cx="833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Friedhofsbaum: Steckt Wurzel in Münder der Verstorbenen</a:t>
            </a:r>
          </a:p>
          <a:p>
            <a:pPr algn="ctr" eaLnBrk="1" hangingPunct="1"/>
            <a:r>
              <a:rPr lang="de-CH" altLang="de-DE" sz="2000" dirty="0">
                <a:solidFill>
                  <a:srgbClr val="FFFF00"/>
                </a:solidFill>
              </a:rPr>
              <a:t>Schenkt hellen Wahn, schnellen Tod und neues Leben</a:t>
            </a:r>
            <a:endParaRPr lang="de-DE" altLang="de-DE" sz="2000" dirty="0">
              <a:solidFill>
                <a:srgbClr val="FFFF00"/>
              </a:solidFill>
            </a:endParaRPr>
          </a:p>
        </p:txBody>
      </p:sp>
      <p:sp>
        <p:nvSpPr>
          <p:cNvPr id="43013" name="Text Box 5">
            <a:extLst>
              <a:ext uri="{FF2B5EF4-FFF2-40B4-BE49-F238E27FC236}">
                <a16:creationId xmlns:a16="http://schemas.microsoft.com/office/drawing/2014/main" id="{BED1F5CE-5262-41D3-984F-1AA219B65CF2}"/>
              </a:ext>
            </a:extLst>
          </p:cNvPr>
          <p:cNvSpPr txBox="1">
            <a:spLocks noChangeArrowheads="1"/>
          </p:cNvSpPr>
          <p:nvPr/>
        </p:nvSpPr>
        <p:spPr bwMode="auto">
          <a:xfrm>
            <a:off x="5097463" y="2914650"/>
            <a:ext cx="32194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Schamanenbaum</a:t>
            </a:r>
          </a:p>
          <a:p>
            <a:pPr eaLnBrk="1" hangingPunct="1"/>
            <a:r>
              <a:rPr lang="de-CH" altLang="de-DE" sz="2000" dirty="0">
                <a:solidFill>
                  <a:schemeClr val="bg1"/>
                </a:solidFill>
              </a:rPr>
              <a:t>Weltenbaum</a:t>
            </a:r>
          </a:p>
          <a:p>
            <a:pPr eaLnBrk="1" hangingPunct="1"/>
            <a:r>
              <a:rPr lang="de-CH" altLang="de-DE" sz="2000" dirty="0">
                <a:solidFill>
                  <a:schemeClr val="bg1"/>
                </a:solidFill>
              </a:rPr>
              <a:t>Den Göttern der Unterwelt</a:t>
            </a:r>
          </a:p>
          <a:p>
            <a:pPr eaLnBrk="1" hangingPunct="1"/>
            <a:r>
              <a:rPr lang="de-CH" altLang="de-DE" sz="2000" dirty="0">
                <a:solidFill>
                  <a:schemeClr val="bg1"/>
                </a:solidFill>
              </a:rPr>
              <a:t>geweiht</a:t>
            </a:r>
          </a:p>
          <a:p>
            <a:pPr eaLnBrk="1" hangingPunct="1"/>
            <a:endParaRPr lang="de-CH" altLang="de-DE" sz="2000" dirty="0">
              <a:solidFill>
                <a:schemeClr val="bg1"/>
              </a:solidFill>
            </a:endParaRPr>
          </a:p>
          <a:p>
            <a:pPr eaLnBrk="1" hangingPunct="1"/>
            <a:r>
              <a:rPr lang="de-CH" altLang="de-DE" sz="2000" dirty="0">
                <a:solidFill>
                  <a:schemeClr val="bg1"/>
                </a:solidFill>
              </a:rPr>
              <a:t>Die ältesten Eiben wurden </a:t>
            </a:r>
          </a:p>
          <a:p>
            <a:pPr eaLnBrk="1" hangingPunct="1"/>
            <a:r>
              <a:rPr lang="de-CH" altLang="de-DE" sz="2000" dirty="0">
                <a:solidFill>
                  <a:schemeClr val="bg1"/>
                </a:solidFill>
              </a:rPr>
              <a:t>von keltischen Druiden </a:t>
            </a:r>
          </a:p>
          <a:p>
            <a:pPr eaLnBrk="1" hangingPunct="1"/>
            <a:r>
              <a:rPr lang="de-CH" altLang="de-DE" sz="2000" dirty="0">
                <a:solidFill>
                  <a:schemeClr val="bg1"/>
                </a:solidFill>
              </a:rPr>
              <a:t>gepflanzt</a:t>
            </a:r>
            <a:endParaRPr lang="de-DE" altLang="de-DE" sz="2000" dirty="0">
              <a:solidFill>
                <a:schemeClr val="bg1"/>
              </a:solidFill>
            </a:endParaRPr>
          </a:p>
        </p:txBody>
      </p:sp>
      <p:pic>
        <p:nvPicPr>
          <p:cNvPr id="43014" name="Picture 8" descr="Eibe Friedhof_2">
            <a:extLst>
              <a:ext uri="{FF2B5EF4-FFF2-40B4-BE49-F238E27FC236}">
                <a16:creationId xmlns:a16="http://schemas.microsoft.com/office/drawing/2014/main" id="{E0F16A4D-2C28-4077-8585-F9C0D33DE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060575"/>
            <a:ext cx="2838450" cy="4248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3015" name="Text Box 9">
            <a:extLst>
              <a:ext uri="{FF2B5EF4-FFF2-40B4-BE49-F238E27FC236}">
                <a16:creationId xmlns:a16="http://schemas.microsoft.com/office/drawing/2014/main" id="{1305CC87-11F5-48BA-80AD-CA59DF001893}"/>
              </a:ext>
            </a:extLst>
          </p:cNvPr>
          <p:cNvSpPr txBox="1">
            <a:spLocks noChangeArrowheads="1"/>
          </p:cNvSpPr>
          <p:nvPr/>
        </p:nvSpPr>
        <p:spPr bwMode="auto">
          <a:xfrm>
            <a:off x="1077913" y="6453188"/>
            <a:ext cx="359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1400" dirty="0">
                <a:solidFill>
                  <a:schemeClr val="bg1"/>
                </a:solidFill>
              </a:rPr>
              <a:t>Friedhofsbaum in Kent, über 1000 Jahre alt</a:t>
            </a:r>
            <a:endParaRPr lang="de-DE" altLang="de-DE" sz="1400" dirty="0">
              <a:solidFill>
                <a:schemeClr val="bg1"/>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059C1FE-41FB-4D7B-8998-0B7EE49C8881}"/>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Der Besenritt zu Walpurgis</a:t>
            </a:r>
          </a:p>
        </p:txBody>
      </p:sp>
      <p:sp>
        <p:nvSpPr>
          <p:cNvPr id="44035" name="Line 3">
            <a:extLst>
              <a:ext uri="{FF2B5EF4-FFF2-40B4-BE49-F238E27FC236}">
                <a16:creationId xmlns:a16="http://schemas.microsoft.com/office/drawing/2014/main" id="{1E734B17-FF90-4CDE-B3C1-85B18406FFDF}"/>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4036" name="Rectangle 4">
            <a:extLst>
              <a:ext uri="{FF2B5EF4-FFF2-40B4-BE49-F238E27FC236}">
                <a16:creationId xmlns:a16="http://schemas.microsoft.com/office/drawing/2014/main" id="{BF456416-9263-449F-A00D-21515FC8E32A}"/>
              </a:ext>
            </a:extLst>
          </p:cNvPr>
          <p:cNvSpPr>
            <a:spLocks noChangeArrowheads="1"/>
          </p:cNvSpPr>
          <p:nvPr/>
        </p:nvSpPr>
        <p:spPr bwMode="auto">
          <a:xfrm>
            <a:off x="620713" y="5357813"/>
            <a:ext cx="83343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chemeClr val="bg1"/>
                </a:solidFill>
              </a:rPr>
              <a:t>Bekannt sind die Bilder von Hexen, die auf einem Besen zum Blocksberg reiten. Auch wenn dies häufig als Aberglaube abgetan wird, so scheint dieser Aberglaube durchaus nicht ganz einer Grundlage zu entbehren. </a:t>
            </a:r>
          </a:p>
        </p:txBody>
      </p:sp>
      <p:pic>
        <p:nvPicPr>
          <p:cNvPr id="44037" name="Picture 5" descr="walpurg">
            <a:extLst>
              <a:ext uri="{FF2B5EF4-FFF2-40B4-BE49-F238E27FC236}">
                <a16:creationId xmlns:a16="http://schemas.microsoft.com/office/drawing/2014/main" id="{411A52DD-6FD1-4646-BA09-389E4997A6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196975"/>
            <a:ext cx="4089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595DEBB-F1FC-42D8-B40F-AE0C61A6E2A2}"/>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Walpurgisnacht</a:t>
            </a:r>
          </a:p>
        </p:txBody>
      </p:sp>
      <p:sp>
        <p:nvSpPr>
          <p:cNvPr id="45059" name="Line 3">
            <a:extLst>
              <a:ext uri="{FF2B5EF4-FFF2-40B4-BE49-F238E27FC236}">
                <a16:creationId xmlns:a16="http://schemas.microsoft.com/office/drawing/2014/main" id="{D503AAF6-A999-4EAE-8E6E-BFA7417C607E}"/>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5060" name="Rectangle 4">
            <a:extLst>
              <a:ext uri="{FF2B5EF4-FFF2-40B4-BE49-F238E27FC236}">
                <a16:creationId xmlns:a16="http://schemas.microsoft.com/office/drawing/2014/main" id="{5EC640A9-15DF-46CE-B5DC-78CF81886243}"/>
              </a:ext>
            </a:extLst>
          </p:cNvPr>
          <p:cNvSpPr>
            <a:spLocks noChangeArrowheads="1"/>
          </p:cNvSpPr>
          <p:nvPr/>
        </p:nvSpPr>
        <p:spPr bwMode="auto">
          <a:xfrm>
            <a:off x="630238" y="1192213"/>
            <a:ext cx="833437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rgbClr val="FFFF00"/>
                </a:solidFill>
              </a:rPr>
              <a:t>Es gibt Berichte, aufgrund derer kräuterkundige Frauen ("Hexen") sich zu Walpurgisnacht, einem ausgesprochenen Fruchtbarkeitsfest, nackt auszogen und sich von Kopf bis Fuss mit einer Flugsalbe einrieben.</a:t>
            </a:r>
            <a:r>
              <a:rPr lang="de-DE" altLang="de-DE" sz="2000" dirty="0">
                <a:solidFill>
                  <a:schemeClr val="bg1"/>
                </a:solidFill>
              </a:rPr>
              <a:t> </a:t>
            </a: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DE" altLang="de-DE" sz="2000" dirty="0">
              <a:solidFill>
                <a:schemeClr val="bg1"/>
              </a:solidFill>
            </a:endParaRPr>
          </a:p>
          <a:p>
            <a:pPr eaLnBrk="1" hangingPunct="1"/>
            <a:r>
              <a:rPr lang="de-DE" altLang="de-DE" sz="2000" dirty="0">
                <a:solidFill>
                  <a:schemeClr val="bg1"/>
                </a:solidFill>
              </a:rPr>
              <a:t>Sie verfielen daraufhin in besondere, halluzinogene Bewusstseinszustände, die wahrscheinlich zu ausserkörperlichen Seelenreisen befähigten, also tatsächlich eine Art Ritt mit dem Besen durch die Lüfte darstellte, allerdings mit dem Seelenkörper. </a:t>
            </a:r>
            <a:endParaRPr lang="de-CH" altLang="de-DE" sz="2000" dirty="0">
              <a:solidFill>
                <a:schemeClr val="bg1"/>
              </a:solidFill>
            </a:endParaRPr>
          </a:p>
        </p:txBody>
      </p:sp>
      <p:pic>
        <p:nvPicPr>
          <p:cNvPr id="45061" name="Picture 6" descr="Hexe2">
            <a:extLst>
              <a:ext uri="{FF2B5EF4-FFF2-40B4-BE49-F238E27FC236}">
                <a16:creationId xmlns:a16="http://schemas.microsoft.com/office/drawing/2014/main" id="{A1EEA74C-41F7-49A5-AF9C-3A284E89F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2541588"/>
            <a:ext cx="47863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96DBA5B-4E4A-4B14-9307-A1DEE9EDCF4B}"/>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Flugsalbe</a:t>
            </a:r>
          </a:p>
        </p:txBody>
      </p:sp>
      <p:sp>
        <p:nvSpPr>
          <p:cNvPr id="46083" name="Line 3">
            <a:extLst>
              <a:ext uri="{FF2B5EF4-FFF2-40B4-BE49-F238E27FC236}">
                <a16:creationId xmlns:a16="http://schemas.microsoft.com/office/drawing/2014/main" id="{6F82AA19-3087-4547-B4F0-C6B975B7DEAC}"/>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6084" name="Rectangle 4">
            <a:extLst>
              <a:ext uri="{FF2B5EF4-FFF2-40B4-BE49-F238E27FC236}">
                <a16:creationId xmlns:a16="http://schemas.microsoft.com/office/drawing/2014/main" id="{3D398EB5-D9FE-4742-94F3-88868D226B33}"/>
              </a:ext>
            </a:extLst>
          </p:cNvPr>
          <p:cNvSpPr>
            <a:spLocks noChangeArrowheads="1"/>
          </p:cNvSpPr>
          <p:nvPr/>
        </p:nvSpPr>
        <p:spPr bwMode="auto">
          <a:xfrm>
            <a:off x="630238" y="1662113"/>
            <a:ext cx="83343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rgbClr val="FFFF00"/>
                </a:solidFill>
              </a:rPr>
              <a:t>Achtung! Diese Rezepte erhalten hochgiftige Substanzen. Vom Ausprobieren wird dringend abgeraten!</a:t>
            </a:r>
          </a:p>
          <a:p>
            <a:pPr eaLnBrk="1" hangingPunct="1"/>
            <a:endParaRPr lang="de-DE" altLang="de-DE" sz="2000" dirty="0">
              <a:solidFill>
                <a:srgbClr val="FFFF00"/>
              </a:solidFill>
            </a:endParaRPr>
          </a:p>
          <a:p>
            <a:pPr eaLnBrk="1" hangingPunct="1"/>
            <a:r>
              <a:rPr lang="de-DE" altLang="de-DE" sz="2000" dirty="0">
                <a:solidFill>
                  <a:schemeClr val="bg1"/>
                </a:solidFill>
              </a:rPr>
              <a:t>Es werden je vier Teile Samen von Taumelloch, Bilsenkraut, rotem Schierling und schwarzem Mohn, Portulakana sowie ein Teil Belladonnabeeren mit Öl zu einer Salbe verrieben.</a:t>
            </a:r>
          </a:p>
          <a:p>
            <a:pPr eaLnBrk="1" hangingPunct="1"/>
            <a:endParaRPr lang="de-DE" altLang="de-DE" sz="2000" dirty="0">
              <a:solidFill>
                <a:schemeClr val="bg1"/>
              </a:solidFill>
            </a:endParaRPr>
          </a:p>
          <a:p>
            <a:pPr eaLnBrk="1" hangingPunct="1"/>
            <a:r>
              <a:rPr lang="de-DE" altLang="de-DE" sz="2000" dirty="0">
                <a:solidFill>
                  <a:schemeClr val="bg1"/>
                </a:solidFill>
              </a:rPr>
              <a:t>oder</a:t>
            </a:r>
          </a:p>
          <a:p>
            <a:pPr eaLnBrk="1" hangingPunct="1"/>
            <a:endParaRPr lang="de-DE" altLang="de-DE" sz="2000" dirty="0">
              <a:solidFill>
                <a:schemeClr val="bg1"/>
              </a:solidFill>
            </a:endParaRPr>
          </a:p>
          <a:p>
            <a:pPr eaLnBrk="1" hangingPunct="1"/>
            <a:r>
              <a:rPr lang="de-DE" altLang="de-DE" sz="2000" dirty="0">
                <a:solidFill>
                  <a:schemeClr val="bg1"/>
                </a:solidFill>
              </a:rPr>
              <a:t>1 Teil Weingeist  3 Teile Atropafrüchte; 1 Teil Daturablüten; 1 Teil Daturablätter; 1 Teil Bilsenkrautblüten; 1/4 Teil Atropawurzel; 1 Teil Eisenkrautblätter; 1/4 Teil Weidenrinde von 2jährigen Trieben; 1/4 Teil Herzgespann bei Vollmond alles zermahlen, mit Weingeist mischen und in warme Vaseline bzw. Rindertalg einrühren. </a:t>
            </a:r>
            <a:endParaRPr lang="de-CH" altLang="de-DE" sz="2000" dirty="0">
              <a:solidFill>
                <a:schemeClr val="bg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A2298AE-5E1C-477E-AEF8-24AD1F256507}"/>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Wetterzauber</a:t>
            </a:r>
          </a:p>
        </p:txBody>
      </p:sp>
      <p:sp>
        <p:nvSpPr>
          <p:cNvPr id="47107" name="Line 3">
            <a:extLst>
              <a:ext uri="{FF2B5EF4-FFF2-40B4-BE49-F238E27FC236}">
                <a16:creationId xmlns:a16="http://schemas.microsoft.com/office/drawing/2014/main" id="{B1D914B5-355D-40E7-A741-1DF36EEE99A8}"/>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7108" name="Rectangle 4">
            <a:extLst>
              <a:ext uri="{FF2B5EF4-FFF2-40B4-BE49-F238E27FC236}">
                <a16:creationId xmlns:a16="http://schemas.microsoft.com/office/drawing/2014/main" id="{12D1C856-3E93-41E8-9E10-B5F205460564}"/>
              </a:ext>
            </a:extLst>
          </p:cNvPr>
          <p:cNvSpPr>
            <a:spLocks noChangeArrowheads="1"/>
          </p:cNvSpPr>
          <p:nvPr/>
        </p:nvSpPr>
        <p:spPr bwMode="auto">
          <a:xfrm>
            <a:off x="620713" y="1090613"/>
            <a:ext cx="833437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de-DE" altLang="de-DE" sz="2000" dirty="0">
                <a:solidFill>
                  <a:srgbClr val="FFFF00"/>
                </a:solidFill>
              </a:rPr>
              <a:t>Bilsenkraut, Dill, Johanniskraut (Hartenau)</a:t>
            </a: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DE" altLang="de-DE" sz="2000" dirty="0">
              <a:solidFill>
                <a:srgbClr val="FFFF00"/>
              </a:solidFill>
            </a:endParaRPr>
          </a:p>
          <a:p>
            <a:pPr eaLnBrk="1" hangingPunct="1"/>
            <a:r>
              <a:rPr lang="de-DE" altLang="de-DE" sz="2000" dirty="0">
                <a:solidFill>
                  <a:schemeClr val="bg1"/>
                </a:solidFill>
              </a:rPr>
              <a:t>			Geschichte aus Sachsen-Anhalt:</a:t>
            </a:r>
          </a:p>
          <a:p>
            <a:pPr eaLnBrk="1" hangingPunct="1"/>
            <a:endParaRPr lang="de-CH" altLang="de-DE" sz="2000" dirty="0">
              <a:solidFill>
                <a:schemeClr val="bg1"/>
              </a:solidFill>
            </a:endParaRPr>
          </a:p>
          <a:p>
            <a:pPr eaLnBrk="1" hangingPunct="1"/>
            <a:r>
              <a:rPr lang="de-CH" altLang="de-DE" sz="2000" dirty="0">
                <a:solidFill>
                  <a:schemeClr val="bg1"/>
                </a:solidFill>
              </a:rPr>
              <a:t>			Fürchterliches Unwetter. Stimme einer Hexe 			aus dem Wald:</a:t>
            </a:r>
          </a:p>
          <a:p>
            <a:pPr eaLnBrk="1" hangingPunct="1"/>
            <a:r>
              <a:rPr lang="de-CH" altLang="de-DE" sz="2000" dirty="0">
                <a:solidFill>
                  <a:schemeClr val="bg1"/>
                </a:solidFill>
              </a:rPr>
              <a:t>			Ist da keine einzige Frau, die da weiss von 			Hartenau?</a:t>
            </a:r>
          </a:p>
          <a:p>
            <a:pPr eaLnBrk="1" hangingPunct="1"/>
            <a:r>
              <a:rPr lang="de-CH" altLang="de-DE" sz="2000" dirty="0">
                <a:solidFill>
                  <a:schemeClr val="bg1"/>
                </a:solidFill>
              </a:rPr>
              <a:t>			Die Bäuerinnen streckten daraufhin alle 				Johanniskraut aus dem Fenster und das 			Unwetter hörte augenblicklich auf.</a:t>
            </a:r>
          </a:p>
          <a:p>
            <a:pPr eaLnBrk="1" hangingPunct="1"/>
            <a:endParaRPr lang="de-CH" altLang="de-DE" sz="2000" dirty="0">
              <a:solidFill>
                <a:schemeClr val="bg1"/>
              </a:solidFill>
            </a:endParaRPr>
          </a:p>
          <a:p>
            <a:pPr algn="ctr" eaLnBrk="1" hangingPunct="1"/>
            <a:r>
              <a:rPr lang="de-CH" altLang="de-DE" sz="2000" dirty="0">
                <a:solidFill>
                  <a:srgbClr val="FFFF00"/>
                </a:solidFill>
              </a:rPr>
              <a:t>		„Hartenau und Dill, machts Gewitter still“</a:t>
            </a:r>
          </a:p>
          <a:p>
            <a:pPr algn="ctr" eaLnBrk="1" hangingPunct="1"/>
            <a:endParaRPr lang="de-CH" altLang="de-DE" sz="2000" dirty="0">
              <a:solidFill>
                <a:srgbClr val="FFFF00"/>
              </a:solidFill>
            </a:endParaRPr>
          </a:p>
          <a:p>
            <a:pPr algn="ctr" eaLnBrk="1" hangingPunct="1"/>
            <a:r>
              <a:rPr lang="de-CH" altLang="de-DE" sz="2000" dirty="0">
                <a:solidFill>
                  <a:srgbClr val="FFFF00"/>
                </a:solidFill>
              </a:rPr>
              <a:t>		„Eisenkraut und Hartenau, brennt an, </a:t>
            </a:r>
          </a:p>
          <a:p>
            <a:pPr algn="ctr" eaLnBrk="1" hangingPunct="1"/>
            <a:r>
              <a:rPr lang="de-CH" altLang="de-DE" sz="2000" dirty="0">
                <a:solidFill>
                  <a:srgbClr val="FFFF00"/>
                </a:solidFill>
              </a:rPr>
              <a:t>	dass sich das Gewitter stau“</a:t>
            </a:r>
          </a:p>
        </p:txBody>
      </p:sp>
      <p:pic>
        <p:nvPicPr>
          <p:cNvPr id="47109" name="Picture 5" descr="Wetterzauber_2">
            <a:extLst>
              <a:ext uri="{FF2B5EF4-FFF2-40B4-BE49-F238E27FC236}">
                <a16:creationId xmlns:a16="http://schemas.microsoft.com/office/drawing/2014/main" id="{9E7EE221-5A53-4B95-B743-993E44FBF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419350"/>
            <a:ext cx="24558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1773906-8D73-4C55-9EEA-BE33B82D1CAE}"/>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„wahre“ Hexenmedizin</a:t>
            </a:r>
          </a:p>
        </p:txBody>
      </p:sp>
      <p:sp>
        <p:nvSpPr>
          <p:cNvPr id="48131" name="Line 3">
            <a:extLst>
              <a:ext uri="{FF2B5EF4-FFF2-40B4-BE49-F238E27FC236}">
                <a16:creationId xmlns:a16="http://schemas.microsoft.com/office/drawing/2014/main" id="{807DE7F1-E34A-4216-B0D4-73B84767A2C9}"/>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48132" name="Rectangle 4">
            <a:extLst>
              <a:ext uri="{FF2B5EF4-FFF2-40B4-BE49-F238E27FC236}">
                <a16:creationId xmlns:a16="http://schemas.microsoft.com/office/drawing/2014/main" id="{857EB5D0-0077-42B8-AEBF-1F0E9BEFAC23}"/>
              </a:ext>
            </a:extLst>
          </p:cNvPr>
          <p:cNvSpPr>
            <a:spLocks noChangeArrowheads="1"/>
          </p:cNvSpPr>
          <p:nvPr/>
        </p:nvSpPr>
        <p:spPr bwMode="auto">
          <a:xfrm>
            <a:off x="620713" y="1395413"/>
            <a:ext cx="83343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de-DE" sz="2000" dirty="0">
                <a:solidFill>
                  <a:schemeClr val="bg1"/>
                </a:solidFill>
              </a:rPr>
              <a:t>Hexenmedizin - das soll noch einmal hervorgehoben werden - ist nicht, wie heute aus idelogischen Gründen propagiert wird, allein das Wissen darum, wie man unerwünschte Ungeborene im Mutterleib vergiftet, wie man Drogen kombiniert, um besser auf »Trip« zu kommen, oder wie man Amulette gegen Existenzangst herstellt. </a:t>
            </a:r>
          </a:p>
          <a:p>
            <a:pPr eaLnBrk="1" hangingPunct="1"/>
            <a:endParaRPr lang="de-DE" altLang="de-DE" sz="2000" dirty="0">
              <a:solidFill>
                <a:schemeClr val="bg1"/>
              </a:solidFill>
            </a:endParaRPr>
          </a:p>
          <a:p>
            <a:pPr eaLnBrk="1" hangingPunct="1"/>
            <a:r>
              <a:rPr lang="de-DE" altLang="de-DE" sz="2000" dirty="0">
                <a:solidFill>
                  <a:schemeClr val="bg1"/>
                </a:solidFill>
              </a:rPr>
              <a:t>Wahre Hexenmedizin bedeutet Heilwerden, die Wiederherstellung des Wunders und der Magie in der inneren wie in der äusseren Natur: </a:t>
            </a:r>
          </a:p>
          <a:p>
            <a:pPr eaLnBrk="1" hangingPunct="1"/>
            <a:endParaRPr lang="de-DE" altLang="de-DE" sz="2000" dirty="0">
              <a:solidFill>
                <a:schemeClr val="bg1"/>
              </a:solidFill>
            </a:endParaRPr>
          </a:p>
          <a:p>
            <a:pPr eaLnBrk="1" hangingPunct="1"/>
            <a:r>
              <a:rPr lang="de-DE" altLang="de-DE" sz="2000" dirty="0">
                <a:solidFill>
                  <a:srgbClr val="FFFF00"/>
                </a:solidFill>
              </a:rPr>
              <a:t>Die Wiederbevölkerung der Wiesen und Wälder und Seelen mit dem lustigen, bunten Elfenvolk, mit den Naturgeistern Pans, mit strahlenden Engeln; die Fähigkeit, sich an ihnen zu freuen und ihre heilenden Gesänge, Worte und Hinweise aufnehmen zu können. </a:t>
            </a:r>
          </a:p>
          <a:p>
            <a:pPr eaLnBrk="1" hangingPunct="1"/>
            <a:endParaRPr lang="de-DE" altLang="de-DE" sz="2000" dirty="0">
              <a:solidFill>
                <a:srgbClr val="FFFF00"/>
              </a:solidFill>
            </a:endParaRPr>
          </a:p>
          <a:p>
            <a:pPr eaLnBrk="1" hangingPunct="1"/>
            <a:r>
              <a:rPr lang="de-DE" altLang="de-DE" sz="2000" dirty="0">
                <a:solidFill>
                  <a:schemeClr val="bg1"/>
                </a:solidFill>
              </a:rPr>
              <a:t>Es ist an der Zeit, Mauern niederzureissen und Hecken zu pflanzen.</a:t>
            </a:r>
          </a:p>
          <a:p>
            <a:pPr eaLnBrk="1" hangingPunct="1"/>
            <a:r>
              <a:rPr lang="de-DE" altLang="de-DE" sz="2000" dirty="0">
                <a:solidFill>
                  <a:schemeClr val="bg1"/>
                </a:solidFill>
              </a:rPr>
              <a:t>(Prof. Dieter Storl) </a:t>
            </a:r>
            <a:endParaRPr lang="de-CH" altLang="de-DE" sz="2000" dirty="0">
              <a:solidFill>
                <a:schemeClr val="bg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7C05FBC-94BC-4BEC-99A4-7D4893766851}"/>
              </a:ext>
            </a:extLst>
          </p:cNvPr>
          <p:cNvSpPr>
            <a:spLocks noGrp="1" noChangeArrowheads="1"/>
          </p:cNvSpPr>
          <p:nvPr>
            <p:ph type="title" idx="4294967295"/>
          </p:nvPr>
        </p:nvSpPr>
        <p:spPr>
          <a:xfrm>
            <a:off x="468313" y="203200"/>
            <a:ext cx="8569325" cy="647700"/>
          </a:xfrm>
        </p:spPr>
        <p:txBody>
          <a:bodyPr/>
          <a:lstStyle/>
          <a:p>
            <a:pPr eaLnBrk="1" hangingPunct="1"/>
            <a:r>
              <a:rPr lang="de-DE" altLang="de-DE" sz="4000" dirty="0">
                <a:solidFill>
                  <a:srgbClr val="FFFF00"/>
                </a:solidFill>
                <a:latin typeface="Arial" panose="020B0604020202020204" pitchFamily="34" charset="0"/>
              </a:rPr>
              <a:t>Die alte Hexe</a:t>
            </a:r>
          </a:p>
        </p:txBody>
      </p:sp>
      <p:sp>
        <p:nvSpPr>
          <p:cNvPr id="49155" name="Line 3">
            <a:extLst>
              <a:ext uri="{FF2B5EF4-FFF2-40B4-BE49-F238E27FC236}">
                <a16:creationId xmlns:a16="http://schemas.microsoft.com/office/drawing/2014/main" id="{9522715C-80AB-4013-9531-83965AB02616}"/>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49156" name="Picture 6" descr="Hexenlandschaft2">
            <a:extLst>
              <a:ext uri="{FF2B5EF4-FFF2-40B4-BE49-F238E27FC236}">
                <a16:creationId xmlns:a16="http://schemas.microsoft.com/office/drawing/2014/main" id="{63171921-6DCB-4C75-9F18-30F5237C6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776413"/>
            <a:ext cx="36464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Hexenritt2">
            <a:extLst>
              <a:ext uri="{FF2B5EF4-FFF2-40B4-BE49-F238E27FC236}">
                <a16:creationId xmlns:a16="http://schemas.microsoft.com/office/drawing/2014/main" id="{F957DA70-ACDD-4519-BAE4-0E9355E43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1773238"/>
            <a:ext cx="2549525"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538E528-633F-40B9-8371-1ACA8BA76650}"/>
              </a:ext>
            </a:extLst>
          </p:cNvPr>
          <p:cNvSpPr>
            <a:spLocks noGrp="1" noChangeArrowheads="1"/>
          </p:cNvSpPr>
          <p:nvPr>
            <p:ph type="title" idx="4294967295"/>
          </p:nvPr>
        </p:nvSpPr>
        <p:spPr>
          <a:xfrm>
            <a:off x="481013" y="203200"/>
            <a:ext cx="8569325" cy="647700"/>
          </a:xfrm>
        </p:spPr>
        <p:txBody>
          <a:bodyPr/>
          <a:lstStyle/>
          <a:p>
            <a:pPr eaLnBrk="1" hangingPunct="1"/>
            <a:r>
              <a:rPr lang="de-DE" altLang="de-DE" sz="4000" dirty="0">
                <a:solidFill>
                  <a:srgbClr val="FFFF00"/>
                </a:solidFill>
                <a:latin typeface="Arial" panose="020B0604020202020204" pitchFamily="34" charset="0"/>
              </a:rPr>
              <a:t>Die neue Hexe</a:t>
            </a:r>
          </a:p>
        </p:txBody>
      </p:sp>
      <p:sp>
        <p:nvSpPr>
          <p:cNvPr id="50179" name="Line 3">
            <a:extLst>
              <a:ext uri="{FF2B5EF4-FFF2-40B4-BE49-F238E27FC236}">
                <a16:creationId xmlns:a16="http://schemas.microsoft.com/office/drawing/2014/main" id="{36C51E8A-678C-4969-8F5A-A993202AE97F}"/>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50180" name="Picture 5" descr="Hexe Kerze">
            <a:extLst>
              <a:ext uri="{FF2B5EF4-FFF2-40B4-BE49-F238E27FC236}">
                <a16:creationId xmlns:a16="http://schemas.microsoft.com/office/drawing/2014/main" id="{DE72DD5B-FD6F-4361-BA32-043456E9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0200"/>
            <a:ext cx="575151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8043C6F-C347-4087-B0E1-86B07880F0FE}"/>
              </a:ext>
            </a:extLst>
          </p:cNvPr>
          <p:cNvSpPr>
            <a:spLocks noGrp="1" noChangeArrowheads="1"/>
          </p:cNvSpPr>
          <p:nvPr>
            <p:ph type="title" idx="4294967295"/>
          </p:nvPr>
        </p:nvSpPr>
        <p:spPr>
          <a:xfrm>
            <a:off x="481013" y="203200"/>
            <a:ext cx="8569325" cy="647700"/>
          </a:xfrm>
        </p:spPr>
        <p:txBody>
          <a:bodyPr/>
          <a:lstStyle/>
          <a:p>
            <a:pPr eaLnBrk="1" hangingPunct="1"/>
            <a:r>
              <a:rPr lang="de-DE" altLang="de-DE" sz="4000" dirty="0">
                <a:solidFill>
                  <a:srgbClr val="FFFF00"/>
                </a:solidFill>
                <a:latin typeface="Arial" panose="020B0604020202020204" pitchFamily="34" charset="0"/>
              </a:rPr>
              <a:t>Vielen Dank für Ihre Aufmerksamkeit</a:t>
            </a:r>
          </a:p>
        </p:txBody>
      </p:sp>
      <p:sp>
        <p:nvSpPr>
          <p:cNvPr id="51203" name="Line 3">
            <a:extLst>
              <a:ext uri="{FF2B5EF4-FFF2-40B4-BE49-F238E27FC236}">
                <a16:creationId xmlns:a16="http://schemas.microsoft.com/office/drawing/2014/main" id="{639D3EC6-AB70-4A69-BEFF-5E19356F3FB0}"/>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pic>
        <p:nvPicPr>
          <p:cNvPr id="51204" name="Picture 5" descr="Liebespaar2_2">
            <a:extLst>
              <a:ext uri="{FF2B5EF4-FFF2-40B4-BE49-F238E27FC236}">
                <a16:creationId xmlns:a16="http://schemas.microsoft.com/office/drawing/2014/main" id="{93B1C0D9-094F-4951-B4A2-7AFCE924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1300163"/>
            <a:ext cx="549275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hteck 1">
            <a:extLst>
              <a:ext uri="{FF2B5EF4-FFF2-40B4-BE49-F238E27FC236}">
                <a16:creationId xmlns:a16="http://schemas.microsoft.com/office/drawing/2014/main" id="{03C38070-5CC9-46C8-952C-25BF59B1EAE2}"/>
              </a:ext>
            </a:extLst>
          </p:cNvPr>
          <p:cNvSpPr>
            <a:spLocks noChangeArrowheads="1"/>
          </p:cNvSpPr>
          <p:nvPr/>
        </p:nvSpPr>
        <p:spPr bwMode="auto">
          <a:xfrm>
            <a:off x="890588" y="5273675"/>
            <a:ext cx="4572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r>
              <a:rPr lang="de-CH" altLang="de-DE" sz="1400" dirty="0">
                <a:solidFill>
                  <a:schemeClr val="bg1"/>
                </a:solidFill>
                <a:latin typeface="Calibri" panose="020F0502020204030204" pitchFamily="34" charset="0"/>
                <a:cs typeface="Calibri" panose="020F0502020204030204" pitchFamily="34" charset="0"/>
              </a:rPr>
              <a:t>Dr. med. et Dr. scient. med. Jürg Eichhorn</a:t>
            </a:r>
          </a:p>
          <a:p>
            <a:pPr>
              <a:lnSpc>
                <a:spcPct val="90000"/>
              </a:lnSpc>
            </a:pPr>
            <a:endParaRPr lang="de-CH" altLang="de-DE" sz="1400" dirty="0">
              <a:solidFill>
                <a:schemeClr val="bg1"/>
              </a:solidFill>
              <a:latin typeface="Calibri" panose="020F0502020204030204" pitchFamily="34" charset="0"/>
              <a:cs typeface="Calibri" panose="020F0502020204030204" pitchFamily="34" charset="0"/>
            </a:endParaRPr>
          </a:p>
          <a:p>
            <a:pPr>
              <a:lnSpc>
                <a:spcPct val="90000"/>
              </a:lnSpc>
            </a:pPr>
            <a:r>
              <a:rPr lang="de-CH" altLang="de-DE" sz="1400" dirty="0">
                <a:solidFill>
                  <a:schemeClr val="bg1"/>
                </a:solidFill>
                <a:latin typeface="Calibri" panose="020F0502020204030204" pitchFamily="34" charset="0"/>
                <a:cs typeface="Calibri" panose="020F0502020204030204" pitchFamily="34" charset="0"/>
              </a:rPr>
              <a:t>CH-9100 Herisau</a:t>
            </a:r>
          </a:p>
          <a:p>
            <a:pPr>
              <a:lnSpc>
                <a:spcPct val="90000"/>
              </a:lnSpc>
            </a:pPr>
            <a:r>
              <a:rPr lang="de-CH" altLang="de-DE" sz="1400" dirty="0">
                <a:solidFill>
                  <a:schemeClr val="bg1"/>
                </a:solidFill>
                <a:latin typeface="Calibri" panose="020F0502020204030204" pitchFamily="34" charset="0"/>
                <a:cs typeface="Calibri" panose="020F0502020204030204" pitchFamily="34" charset="0"/>
              </a:rPr>
              <a:t>drje49@gmail.com</a:t>
            </a:r>
          </a:p>
          <a:p>
            <a:pPr>
              <a:lnSpc>
                <a:spcPct val="90000"/>
              </a:lnSpc>
            </a:pPr>
            <a:r>
              <a:rPr lang="de-CH" altLang="de-DE" sz="1400" dirty="0">
                <a:solidFill>
                  <a:schemeClr val="bg1"/>
                </a:solidFill>
                <a:latin typeface="Calibri" panose="020F0502020204030204" pitchFamily="34" charset="0"/>
                <a:cs typeface="Calibri" panose="020F0502020204030204" pitchFamily="34" charset="0"/>
              </a:rPr>
              <a:t>www.ever.ch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0C1573-D3B0-4562-ABA3-4D9B3A5683A2}"/>
              </a:ext>
            </a:extLst>
          </p:cNvPr>
          <p:cNvSpPr>
            <a:spLocks noGrp="1" noChangeArrowheads="1"/>
          </p:cNvSpPr>
          <p:nvPr>
            <p:ph type="title" idx="4294967295"/>
          </p:nvPr>
        </p:nvSpPr>
        <p:spPr>
          <a:xfrm>
            <a:off x="466725" y="203200"/>
            <a:ext cx="8569325" cy="647700"/>
          </a:xfrm>
        </p:spPr>
        <p:txBody>
          <a:bodyPr/>
          <a:lstStyle/>
          <a:p>
            <a:pPr eaLnBrk="1" hangingPunct="1"/>
            <a:r>
              <a:rPr lang="de-CH" altLang="de-DE" sz="4000" dirty="0">
                <a:solidFill>
                  <a:srgbClr val="FFFF00"/>
                </a:solidFill>
                <a:latin typeface="Arial" panose="020B0604020202020204" pitchFamily="34" charset="0"/>
              </a:rPr>
              <a:t>Hecke = Grenze Diesseits - Jenseits</a:t>
            </a:r>
            <a:endParaRPr lang="de-DE" altLang="de-DE" sz="4000" dirty="0">
              <a:solidFill>
                <a:srgbClr val="FFFF00"/>
              </a:solidFill>
              <a:latin typeface="Arial" panose="020B0604020202020204" pitchFamily="34" charset="0"/>
            </a:endParaRPr>
          </a:p>
        </p:txBody>
      </p:sp>
      <p:sp>
        <p:nvSpPr>
          <p:cNvPr id="6147" name="Line 3">
            <a:extLst>
              <a:ext uri="{FF2B5EF4-FFF2-40B4-BE49-F238E27FC236}">
                <a16:creationId xmlns:a16="http://schemas.microsoft.com/office/drawing/2014/main" id="{2E9C360B-DAC4-4044-BFC9-34F90F7664DB}"/>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6148" name="Rectangle 4">
            <a:extLst>
              <a:ext uri="{FF2B5EF4-FFF2-40B4-BE49-F238E27FC236}">
                <a16:creationId xmlns:a16="http://schemas.microsoft.com/office/drawing/2014/main" id="{1E09D962-75CE-42BC-86D6-88B44D2AC32C}"/>
              </a:ext>
            </a:extLst>
          </p:cNvPr>
          <p:cNvSpPr>
            <a:spLocks noChangeArrowheads="1"/>
          </p:cNvSpPr>
          <p:nvPr/>
        </p:nvSpPr>
        <p:spPr bwMode="auto">
          <a:xfrm>
            <a:off x="466725" y="1652588"/>
            <a:ext cx="85693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Hecke:			Physische und metaphysische Grenze</a:t>
            </a:r>
          </a:p>
          <a:p>
            <a:pPr eaLnBrk="1" hangingPunct="1"/>
            <a:endParaRPr lang="de-CH" altLang="de-DE" sz="2000" dirty="0">
              <a:solidFill>
                <a:srgbClr val="FFFF00"/>
              </a:solidFill>
            </a:endParaRPr>
          </a:p>
          <a:p>
            <a:pPr eaLnBrk="1" hangingPunct="1"/>
            <a:r>
              <a:rPr lang="de-CH" altLang="de-DE" sz="2000" dirty="0">
                <a:solidFill>
                  <a:srgbClr val="FFFF00"/>
                </a:solidFill>
              </a:rPr>
              <a:t>Hinter der Hecke: 	Wilde Menschen, Raubtiere, Waldunholde </a:t>
            </a:r>
            <a:br>
              <a:rPr lang="de-CH" altLang="de-DE" sz="2000" dirty="0">
                <a:solidFill>
                  <a:srgbClr val="FFFF00"/>
                </a:solidFill>
              </a:rPr>
            </a:br>
            <a:r>
              <a:rPr lang="de-CH" altLang="de-DE" sz="2000" dirty="0">
                <a:solidFill>
                  <a:srgbClr val="FFFF00"/>
                </a:solidFill>
              </a:rPr>
              <a:t>                             	Reich der Geister, Kobolde, und 					verführerischer Elfen</a:t>
            </a: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algn="ctr" eaLnBrk="1" hangingPunct="1"/>
            <a:r>
              <a:rPr lang="de-CH" altLang="de-DE" sz="2000" dirty="0">
                <a:solidFill>
                  <a:schemeClr val="bg1"/>
                </a:solidFill>
              </a:rPr>
              <a:t>Baumwildnis unheimlich = Reich der Ahnen und Totenseelen</a:t>
            </a:r>
          </a:p>
          <a:p>
            <a:pPr algn="ctr" eaLnBrk="1" hangingPunct="1"/>
            <a:endParaRPr lang="de-CH" altLang="de-DE" sz="2000" dirty="0">
              <a:solidFill>
                <a:schemeClr val="bg1"/>
              </a:solidFill>
            </a:endParaRPr>
          </a:p>
          <a:p>
            <a:pPr algn="ctr" eaLnBrk="1" hangingPunct="1"/>
            <a:r>
              <a:rPr lang="de-CH" altLang="de-DE" sz="2000" dirty="0">
                <a:solidFill>
                  <a:schemeClr val="bg1"/>
                </a:solidFill>
              </a:rPr>
              <a:t>Von dort kommen die Seelen zur Wiedergeburt zurück, </a:t>
            </a:r>
          </a:p>
          <a:p>
            <a:pPr algn="ctr" eaLnBrk="1" hangingPunct="1"/>
            <a:r>
              <a:rPr lang="de-CH" altLang="de-DE" sz="2000" dirty="0">
                <a:solidFill>
                  <a:schemeClr val="bg1"/>
                </a:solidFill>
              </a:rPr>
              <a:t>kommt das Leben, die Fruchtbarkeit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50E239A-B595-4413-98F6-705CDFDFA078}"/>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Haselnussstrauch = Heckengehölz</a:t>
            </a:r>
          </a:p>
        </p:txBody>
      </p:sp>
      <p:sp>
        <p:nvSpPr>
          <p:cNvPr id="7171" name="Line 3">
            <a:extLst>
              <a:ext uri="{FF2B5EF4-FFF2-40B4-BE49-F238E27FC236}">
                <a16:creationId xmlns:a16="http://schemas.microsoft.com/office/drawing/2014/main" id="{2B45B7A6-3E86-42C3-9FFC-87786736ECEA}"/>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7172" name="Text Box 4">
            <a:extLst>
              <a:ext uri="{FF2B5EF4-FFF2-40B4-BE49-F238E27FC236}">
                <a16:creationId xmlns:a16="http://schemas.microsoft.com/office/drawing/2014/main" id="{944A6EC2-0A7A-4465-841B-349C3170A7F7}"/>
              </a:ext>
            </a:extLst>
          </p:cNvPr>
          <p:cNvSpPr txBox="1">
            <a:spLocks noChangeArrowheads="1"/>
          </p:cNvSpPr>
          <p:nvPr/>
        </p:nvSpPr>
        <p:spPr bwMode="auto">
          <a:xfrm>
            <a:off x="657225" y="1125538"/>
            <a:ext cx="82613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rgbClr val="FFFF00"/>
                </a:solidFill>
              </a:rPr>
              <a:t>		Haselnussstrauch: Vermittler der Fruchtbarkeit </a:t>
            </a:r>
          </a:p>
          <a:p>
            <a:pPr eaLnBrk="1" hangingPunct="1"/>
            <a:r>
              <a:rPr lang="de-CH" altLang="de-DE" sz="2000" dirty="0">
                <a:solidFill>
                  <a:srgbClr val="FFFF00"/>
                </a:solidFill>
              </a:rPr>
              <a:t>		Kinderlosigkeit:      Haselzweig über das Bett</a:t>
            </a: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DE"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endParaRPr lang="de-CH" altLang="de-DE" sz="2000" dirty="0">
              <a:solidFill>
                <a:srgbClr val="FFFF00"/>
              </a:solidFill>
            </a:endParaRPr>
          </a:p>
          <a:p>
            <a:pPr eaLnBrk="1" hangingPunct="1"/>
            <a:r>
              <a:rPr lang="de-CH" altLang="de-DE" sz="2000" dirty="0">
                <a:solidFill>
                  <a:schemeClr val="bg1"/>
                </a:solidFill>
              </a:rPr>
              <a:t>Von der Haselnuss erwartete man Schutz vor chaotischen Kräften und Energien aus dem Jenseits - Blitz und Donner. </a:t>
            </a:r>
          </a:p>
          <a:p>
            <a:pPr eaLnBrk="1" hangingPunct="1"/>
            <a:r>
              <a:rPr lang="de-CH" altLang="de-DE" sz="2000" dirty="0">
                <a:solidFill>
                  <a:schemeClr val="bg1"/>
                </a:solidFill>
              </a:rPr>
              <a:t>Mittels der Haselrute zapfte man die Energien der jenseitigen Welt an.</a:t>
            </a:r>
          </a:p>
          <a:p>
            <a:pPr eaLnBrk="1" hangingPunct="1"/>
            <a:endParaRPr lang="de-CH" altLang="de-DE" sz="2000" dirty="0">
              <a:solidFill>
                <a:schemeClr val="bg1"/>
              </a:solidFill>
            </a:endParaRPr>
          </a:p>
          <a:p>
            <a:pPr eaLnBrk="1" hangingPunct="1"/>
            <a:r>
              <a:rPr lang="de-CH" altLang="de-DE" sz="2000" dirty="0">
                <a:solidFill>
                  <a:schemeClr val="bg1"/>
                </a:solidFill>
              </a:rPr>
              <a:t>Der Hildegard von Bingen war der Haselstrauch ein Dorn im Auge, ein Ort der sinnlichen Wolllust.</a:t>
            </a:r>
          </a:p>
        </p:txBody>
      </p:sp>
      <p:pic>
        <p:nvPicPr>
          <p:cNvPr id="7173" name="Picture 7" descr="Haselnüsse">
            <a:extLst>
              <a:ext uri="{FF2B5EF4-FFF2-40B4-BE49-F238E27FC236}">
                <a16:creationId xmlns:a16="http://schemas.microsoft.com/office/drawing/2014/main" id="{91865D20-9276-4755-B0C7-3AFCCE9A5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978025"/>
            <a:ext cx="3741737"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50F7EE0-326D-4170-9974-5523D24501E6}"/>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„weisen“ Frauen</a:t>
            </a:r>
          </a:p>
        </p:txBody>
      </p:sp>
      <p:sp>
        <p:nvSpPr>
          <p:cNvPr id="8195" name="Line 3">
            <a:extLst>
              <a:ext uri="{FF2B5EF4-FFF2-40B4-BE49-F238E27FC236}">
                <a16:creationId xmlns:a16="http://schemas.microsoft.com/office/drawing/2014/main" id="{ABEBD6AB-FFC1-4122-9CA6-C375BCC87A34}"/>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8196" name="Rectangle 85">
            <a:extLst>
              <a:ext uri="{FF2B5EF4-FFF2-40B4-BE49-F238E27FC236}">
                <a16:creationId xmlns:a16="http://schemas.microsoft.com/office/drawing/2014/main" id="{29B89B66-FDB8-417F-9F86-A55A7AF40FCC}"/>
              </a:ext>
            </a:extLst>
          </p:cNvPr>
          <p:cNvSpPr>
            <a:spLocks noChangeArrowheads="1"/>
          </p:cNvSpPr>
          <p:nvPr/>
        </p:nvSpPr>
        <p:spPr bwMode="auto">
          <a:xfrm>
            <a:off x="620713" y="4598988"/>
            <a:ext cx="8334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Die Frauen der archaischen Jäger durchstreiften die Wildnis nach essbaren Wurzeln und Pflanzen und erwarben so über Jahrhunderte intime Pflanzenkenntnisse.</a:t>
            </a:r>
          </a:p>
        </p:txBody>
      </p:sp>
      <p:pic>
        <p:nvPicPr>
          <p:cNvPr id="8197" name="Picture 86" descr="Foto: Baldrian ;Rechte: Maurimit/Schmidt">
            <a:hlinkClick r:id="rId2"/>
            <a:extLst>
              <a:ext uri="{FF2B5EF4-FFF2-40B4-BE49-F238E27FC236}">
                <a16:creationId xmlns:a16="http://schemas.microsoft.com/office/drawing/2014/main" id="{6435CFF0-2594-4C8F-B3F3-3397302C4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16113"/>
            <a:ext cx="3024188" cy="22621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198" name="Text Box 87">
            <a:extLst>
              <a:ext uri="{FF2B5EF4-FFF2-40B4-BE49-F238E27FC236}">
                <a16:creationId xmlns:a16="http://schemas.microsoft.com/office/drawing/2014/main" id="{20984A66-13BB-4345-8F21-BDA70CDCB123}"/>
              </a:ext>
            </a:extLst>
          </p:cNvPr>
          <p:cNvSpPr txBox="1">
            <a:spLocks noChangeArrowheads="1"/>
          </p:cNvSpPr>
          <p:nvPr/>
        </p:nvSpPr>
        <p:spPr bwMode="auto">
          <a:xfrm>
            <a:off x="4211638" y="2492375"/>
            <a:ext cx="4321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Baldrian</a:t>
            </a:r>
          </a:p>
          <a:p>
            <a:pPr eaLnBrk="1" hangingPunct="1"/>
            <a:r>
              <a:rPr lang="de-CH" altLang="de-DE" sz="2000" dirty="0">
                <a:solidFill>
                  <a:schemeClr val="bg1"/>
                </a:solidFill>
              </a:rPr>
              <a:t>Früher gut gegen die Pest, </a:t>
            </a:r>
          </a:p>
          <a:p>
            <a:pPr eaLnBrk="1" hangingPunct="1"/>
            <a:r>
              <a:rPr lang="de-CH" altLang="de-DE" sz="2000" dirty="0">
                <a:solidFill>
                  <a:schemeClr val="bg1"/>
                </a:solidFill>
              </a:rPr>
              <a:t>heute gut zum Schlafen</a:t>
            </a:r>
            <a:endParaRPr lang="de-DE" altLang="de-DE" sz="2000"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A4FC6A4-12D1-4929-AED3-7F8CF01F1098}"/>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„Grossmutter“</a:t>
            </a:r>
          </a:p>
        </p:txBody>
      </p:sp>
      <p:sp>
        <p:nvSpPr>
          <p:cNvPr id="9219" name="Line 3">
            <a:extLst>
              <a:ext uri="{FF2B5EF4-FFF2-40B4-BE49-F238E27FC236}">
                <a16:creationId xmlns:a16="http://schemas.microsoft.com/office/drawing/2014/main" id="{E48BDFA7-0C45-4B25-84B8-F77E184D5660}"/>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9220" name="Rectangle 4">
            <a:extLst>
              <a:ext uri="{FF2B5EF4-FFF2-40B4-BE49-F238E27FC236}">
                <a16:creationId xmlns:a16="http://schemas.microsoft.com/office/drawing/2014/main" id="{BCED11F5-02B5-4501-A921-5FCB913594C0}"/>
              </a:ext>
            </a:extLst>
          </p:cNvPr>
          <p:cNvSpPr>
            <a:spLocks noChangeArrowheads="1"/>
          </p:cNvSpPr>
          <p:nvPr/>
        </p:nvSpPr>
        <p:spPr bwMode="auto">
          <a:xfrm>
            <a:off x="630238" y="1268413"/>
            <a:ext cx="833437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Die Grossmutter wurde als Trägerin von altüberliefertem  Wissen ganz besonders verehrt.</a:t>
            </a:r>
          </a:p>
          <a:p>
            <a:pPr eaLnBrk="1" hangingPunct="1"/>
            <a:r>
              <a:rPr lang="de-CH" altLang="de-DE" sz="2000" dirty="0">
                <a:solidFill>
                  <a:schemeClr val="bg1"/>
                </a:solidFill>
              </a:rPr>
              <a:t>Jeder Clan hatte eine weisshaarige Alte, die mit den Göttern kommunizierte und mit Zauberworten Salben kochte. </a:t>
            </a: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endParaRPr lang="de-CH" altLang="de-DE" sz="2000" dirty="0">
              <a:solidFill>
                <a:schemeClr val="bg1"/>
              </a:solidFill>
            </a:endParaRPr>
          </a:p>
          <a:p>
            <a:pPr eaLnBrk="1" hangingPunct="1"/>
            <a:r>
              <a:rPr lang="de-CH" altLang="de-DE" sz="2000" dirty="0">
                <a:solidFill>
                  <a:srgbClr val="FFFF00"/>
                </a:solidFill>
              </a:rPr>
              <a:t>Sie war da zu heilen und Zauberamulette zu binden, und als Hebamme tätig zu sein.</a:t>
            </a:r>
          </a:p>
          <a:p>
            <a:pPr eaLnBrk="1" hangingPunct="1"/>
            <a:endParaRPr lang="de-CH" altLang="de-DE" sz="2000" dirty="0">
              <a:solidFill>
                <a:srgbClr val="FFFF00"/>
              </a:solidFill>
            </a:endParaRPr>
          </a:p>
          <a:p>
            <a:pPr eaLnBrk="1" hangingPunct="1"/>
            <a:r>
              <a:rPr lang="de-CH" altLang="de-DE" sz="2000" dirty="0">
                <a:solidFill>
                  <a:schemeClr val="bg1"/>
                </a:solidFill>
              </a:rPr>
              <a:t>Im Winter sass die Alte beim Herd, beim Rauchfang und versetzte sich in Trance. In Gedanken zog sie mit dem Rauch zu den Göttern empor.</a:t>
            </a:r>
          </a:p>
        </p:txBody>
      </p:sp>
      <p:pic>
        <p:nvPicPr>
          <p:cNvPr id="9221" name="Picture 7" descr="Grossmutter">
            <a:extLst>
              <a:ext uri="{FF2B5EF4-FFF2-40B4-BE49-F238E27FC236}">
                <a16:creationId xmlns:a16="http://schemas.microsoft.com/office/drawing/2014/main" id="{DAB59620-E5B4-4877-82F0-0E3E0DBEA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213" y="2738438"/>
            <a:ext cx="2106612" cy="20589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929DB20-903E-436D-A9FD-68DEC88AC97B}"/>
              </a:ext>
            </a:extLst>
          </p:cNvPr>
          <p:cNvSpPr>
            <a:spLocks noGrp="1" noChangeArrowheads="1"/>
          </p:cNvSpPr>
          <p:nvPr>
            <p:ph type="title" idx="4294967295"/>
          </p:nvPr>
        </p:nvSpPr>
        <p:spPr>
          <a:xfrm>
            <a:off x="466725" y="203200"/>
            <a:ext cx="8569325" cy="647700"/>
          </a:xfrm>
        </p:spPr>
        <p:txBody>
          <a:bodyPr/>
          <a:lstStyle/>
          <a:p>
            <a:pPr eaLnBrk="1" hangingPunct="1"/>
            <a:r>
              <a:rPr lang="de-DE" altLang="de-DE" sz="4000" dirty="0">
                <a:solidFill>
                  <a:srgbClr val="FFFF00"/>
                </a:solidFill>
                <a:latin typeface="Arial" panose="020B0604020202020204" pitchFamily="34" charset="0"/>
              </a:rPr>
              <a:t>Die „Hagezusse“</a:t>
            </a:r>
          </a:p>
        </p:txBody>
      </p:sp>
      <p:sp>
        <p:nvSpPr>
          <p:cNvPr id="10243" name="Line 3">
            <a:extLst>
              <a:ext uri="{FF2B5EF4-FFF2-40B4-BE49-F238E27FC236}">
                <a16:creationId xmlns:a16="http://schemas.microsoft.com/office/drawing/2014/main" id="{2A108BE2-C48B-498C-9095-294EE91CA7CA}"/>
              </a:ext>
            </a:extLst>
          </p:cNvPr>
          <p:cNvSpPr>
            <a:spLocks noChangeShapeType="1"/>
          </p:cNvSpPr>
          <p:nvPr/>
        </p:nvSpPr>
        <p:spPr bwMode="auto">
          <a:xfrm>
            <a:off x="0" y="90805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CH" dirty="0"/>
          </a:p>
        </p:txBody>
      </p:sp>
      <p:sp>
        <p:nvSpPr>
          <p:cNvPr id="10244" name="Rectangle 4">
            <a:extLst>
              <a:ext uri="{FF2B5EF4-FFF2-40B4-BE49-F238E27FC236}">
                <a16:creationId xmlns:a16="http://schemas.microsoft.com/office/drawing/2014/main" id="{931C666A-0234-4068-94DE-586C9115242B}"/>
              </a:ext>
            </a:extLst>
          </p:cNvPr>
          <p:cNvSpPr>
            <a:spLocks noChangeArrowheads="1"/>
          </p:cNvSpPr>
          <p:nvPr/>
        </p:nvSpPr>
        <p:spPr bwMode="auto">
          <a:xfrm>
            <a:off x="620713" y="1679575"/>
            <a:ext cx="83343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CH" altLang="de-DE" sz="2000" dirty="0">
                <a:solidFill>
                  <a:schemeClr val="bg1"/>
                </a:solidFill>
              </a:rPr>
              <a:t>Da die Grossmutter im Sommer lange und oft in der Hecke weilte, nannte man sie </a:t>
            </a:r>
            <a:r>
              <a:rPr lang="de-CH" altLang="de-DE" sz="2000" dirty="0">
                <a:solidFill>
                  <a:srgbClr val="FFFF00"/>
                </a:solidFill>
              </a:rPr>
              <a:t>„Hagezusse“.</a:t>
            </a:r>
          </a:p>
          <a:p>
            <a:pPr eaLnBrk="1" hangingPunct="1"/>
            <a:endParaRPr lang="de-CH" altLang="de-DE" sz="2000" dirty="0">
              <a:solidFill>
                <a:schemeClr val="bg1"/>
              </a:solidFill>
            </a:endParaRPr>
          </a:p>
          <a:p>
            <a:pPr eaLnBrk="1" hangingPunct="1"/>
            <a:r>
              <a:rPr lang="de-CH" altLang="de-DE" sz="2000" dirty="0">
                <a:solidFill>
                  <a:schemeClr val="bg1"/>
                </a:solidFill>
              </a:rPr>
              <a:t>Die Hagezusse war das Bindeglied </a:t>
            </a:r>
          </a:p>
          <a:p>
            <a:pPr eaLnBrk="1" hangingPunct="1"/>
            <a:r>
              <a:rPr lang="de-CH" altLang="de-DE" sz="2000" dirty="0">
                <a:solidFill>
                  <a:schemeClr val="bg1"/>
                </a:solidFill>
              </a:rPr>
              <a:t>zwischen Jung und Alt, zwischen dem </a:t>
            </a:r>
          </a:p>
          <a:p>
            <a:pPr eaLnBrk="1" hangingPunct="1"/>
            <a:r>
              <a:rPr lang="de-CH" altLang="de-DE" sz="2000" dirty="0">
                <a:solidFill>
                  <a:schemeClr val="bg1"/>
                </a:solidFill>
              </a:rPr>
              <a:t>Jenseits und dem Diesseits, zwischen der</a:t>
            </a:r>
          </a:p>
          <a:p>
            <a:pPr eaLnBrk="1" hangingPunct="1"/>
            <a:r>
              <a:rPr lang="de-CH" altLang="de-DE" sz="2000" dirty="0">
                <a:solidFill>
                  <a:schemeClr val="bg1"/>
                </a:solidFill>
              </a:rPr>
              <a:t>Wildnis und dem kultivierten Land.</a:t>
            </a:r>
          </a:p>
          <a:p>
            <a:pPr eaLnBrk="1" hangingPunct="1"/>
            <a:endParaRPr lang="de-CH" altLang="de-DE" sz="2000" dirty="0">
              <a:solidFill>
                <a:schemeClr val="bg1"/>
              </a:solidFill>
            </a:endParaRPr>
          </a:p>
          <a:p>
            <a:pPr eaLnBrk="1" hangingPunct="1"/>
            <a:r>
              <a:rPr lang="de-CH" altLang="de-DE" sz="2000" dirty="0">
                <a:solidFill>
                  <a:srgbClr val="FFFF00"/>
                </a:solidFill>
              </a:rPr>
              <a:t>Aus „Hagezusse“ wurde das Wort „Hexe“.</a:t>
            </a:r>
          </a:p>
          <a:p>
            <a:pPr eaLnBrk="1" hangingPunct="1"/>
            <a:endParaRPr lang="de-CH" altLang="de-DE" sz="2000" dirty="0">
              <a:solidFill>
                <a:srgbClr val="FFFF00"/>
              </a:solidFill>
            </a:endParaRPr>
          </a:p>
          <a:p>
            <a:pPr eaLnBrk="1" hangingPunct="1"/>
            <a:r>
              <a:rPr lang="de-CH" altLang="de-DE" sz="2000" dirty="0">
                <a:solidFill>
                  <a:schemeClr val="bg1"/>
                </a:solidFill>
              </a:rPr>
              <a:t>Wenn es um die Geheimnisse der </a:t>
            </a:r>
          </a:p>
          <a:p>
            <a:pPr eaLnBrk="1" hangingPunct="1"/>
            <a:r>
              <a:rPr lang="de-CH" altLang="de-DE" sz="2000" dirty="0">
                <a:solidFill>
                  <a:schemeClr val="bg1"/>
                </a:solidFill>
              </a:rPr>
              <a:t>Pflanzen ging, waren dafür vor </a:t>
            </a:r>
          </a:p>
          <a:p>
            <a:pPr eaLnBrk="1" hangingPunct="1"/>
            <a:r>
              <a:rPr lang="de-CH" altLang="de-DE" sz="2000" dirty="0">
                <a:solidFill>
                  <a:schemeClr val="bg1"/>
                </a:solidFill>
              </a:rPr>
              <a:t>allem die Frauen zuständig.</a:t>
            </a:r>
          </a:p>
        </p:txBody>
      </p:sp>
      <p:pic>
        <p:nvPicPr>
          <p:cNvPr id="10245" name="Picture 5" descr="kochhexe">
            <a:extLst>
              <a:ext uri="{FF2B5EF4-FFF2-40B4-BE49-F238E27FC236}">
                <a16:creationId xmlns:a16="http://schemas.microsoft.com/office/drawing/2014/main" id="{D22F7C99-4A7E-44B3-A962-F531CC543D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49488"/>
            <a:ext cx="38401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2812</Words>
  <Application>Microsoft Office PowerPoint</Application>
  <PresentationFormat>Bildschirmpräsentation (4:3)</PresentationFormat>
  <Paragraphs>403</Paragraphs>
  <Slides>49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49</vt:i4>
      </vt:variant>
    </vt:vector>
  </HeadingPairs>
  <TitlesOfParts>
    <vt:vector size="54" baseType="lpstr">
      <vt:lpstr>Almanac MT</vt:lpstr>
      <vt:lpstr>Arial</vt:lpstr>
      <vt:lpstr>Calibri</vt:lpstr>
      <vt:lpstr>Times New Roman</vt:lpstr>
      <vt:lpstr>Standarddesign</vt:lpstr>
      <vt:lpstr>PowerPoint-Präsentation</vt:lpstr>
      <vt:lpstr>Alte Steinzeit</vt:lpstr>
      <vt:lpstr>Mittlere Steinzeit</vt:lpstr>
      <vt:lpstr>Junge Steinzeit</vt:lpstr>
      <vt:lpstr>Hecke = Grenze Diesseits - Jenseits</vt:lpstr>
      <vt:lpstr>Haselnussstrauch = Heckengehölz</vt:lpstr>
      <vt:lpstr>Die „weisen“ Frauen</vt:lpstr>
      <vt:lpstr>Die „Grossmutter“</vt:lpstr>
      <vt:lpstr>Die „Hagezusse“</vt:lpstr>
      <vt:lpstr>Von der „Hagezusse“ zur Hexe</vt:lpstr>
      <vt:lpstr>Die Missionare</vt:lpstr>
      <vt:lpstr>8. Jahrhundert: Die Hexenverbote</vt:lpstr>
      <vt:lpstr>Frühes Mittelalter: Bussbücher</vt:lpstr>
      <vt:lpstr>Hochmittelalter: Pest, Lebensangst</vt:lpstr>
      <vt:lpstr>Natur = Maschine ohne Bewusstsein</vt:lpstr>
      <vt:lpstr>Kleriker: Natur ist seelenlos</vt:lpstr>
      <vt:lpstr>Kolumbus und die Syphilis</vt:lpstr>
      <vt:lpstr>1484: Die Jagd beginnt</vt:lpstr>
      <vt:lpstr>1487: Der Hexenhammer</vt:lpstr>
      <vt:lpstr>Die Bedeutung des Hexenhammers</vt:lpstr>
      <vt:lpstr>Der Elsässer Mönch Heinrich Kramer</vt:lpstr>
      <vt:lpstr>Kramer, ein ganz übler Bursche</vt:lpstr>
      <vt:lpstr>Schuldig in allen Punkten</vt:lpstr>
      <vt:lpstr>Deutschland im 30-jährigen Krieg</vt:lpstr>
      <vt:lpstr>17. Jahrhundert: Das Ende der Jagd</vt:lpstr>
      <vt:lpstr>20. Jahrhundert: Hitlers Hexenwahn</vt:lpstr>
      <vt:lpstr>GB 1944: Die Hexe Helen Duncan</vt:lpstr>
      <vt:lpstr>Maria, die Mutter Gottes</vt:lpstr>
      <vt:lpstr>Zurück ins 15. Jahrhundert</vt:lpstr>
      <vt:lpstr>Der Konkurrenzkampf</vt:lpstr>
      <vt:lpstr>Hexenmedizin: Medizin der Erde</vt:lpstr>
      <vt:lpstr>Hexenmedizin: Medizin der Erde</vt:lpstr>
      <vt:lpstr>Wissen + Pflanzenmagie</vt:lpstr>
      <vt:lpstr>Die 6 wichtigsten Hexenkräuter</vt:lpstr>
      <vt:lpstr>Die Alraune (Mandragora)</vt:lpstr>
      <vt:lpstr>Das Bilsenkraut</vt:lpstr>
      <vt:lpstr>Der Zauber der Bäume</vt:lpstr>
      <vt:lpstr>Heilige Bäume</vt:lpstr>
      <vt:lpstr>Die Birke</vt:lpstr>
      <vt:lpstr>Die Erle</vt:lpstr>
      <vt:lpstr>Die Eibe</vt:lpstr>
      <vt:lpstr>Der Besenritt zu Walpurgis</vt:lpstr>
      <vt:lpstr>Die Walpurgisnacht</vt:lpstr>
      <vt:lpstr>Flugsalbe</vt:lpstr>
      <vt:lpstr>Wetterzauber</vt:lpstr>
      <vt:lpstr>Die „wahre“ Hexenmedizin</vt:lpstr>
      <vt:lpstr>Die alte Hexe</vt:lpstr>
      <vt:lpstr>Die neue Hexe</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Schlickenrieder</dc:creator>
  <cp:lastModifiedBy>Jürg Eichhorn</cp:lastModifiedBy>
  <cp:revision>59</cp:revision>
  <dcterms:created xsi:type="dcterms:W3CDTF">2003-08-12T09:35:57Z</dcterms:created>
  <dcterms:modified xsi:type="dcterms:W3CDTF">2023-04-10T12:48:42Z</dcterms:modified>
</cp:coreProperties>
</file>