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8"/>
  </p:notesMasterIdLst>
  <p:handoutMasterIdLst>
    <p:handoutMasterId r:id="rId59"/>
  </p:handoutMasterIdLst>
  <p:sldIdLst>
    <p:sldId id="284" r:id="rId2"/>
    <p:sldId id="465" r:id="rId3"/>
    <p:sldId id="460" r:id="rId4"/>
    <p:sldId id="461" r:id="rId5"/>
    <p:sldId id="462" r:id="rId6"/>
    <p:sldId id="464" r:id="rId7"/>
    <p:sldId id="494" r:id="rId8"/>
    <p:sldId id="504" r:id="rId9"/>
    <p:sldId id="506" r:id="rId10"/>
    <p:sldId id="507" r:id="rId11"/>
    <p:sldId id="463" r:id="rId12"/>
    <p:sldId id="518" r:id="rId13"/>
    <p:sldId id="522" r:id="rId14"/>
    <p:sldId id="466" r:id="rId15"/>
    <p:sldId id="498" r:id="rId16"/>
    <p:sldId id="508" r:id="rId17"/>
    <p:sldId id="509" r:id="rId18"/>
    <p:sldId id="510" r:id="rId19"/>
    <p:sldId id="490" r:id="rId20"/>
    <p:sldId id="489" r:id="rId21"/>
    <p:sldId id="493" r:id="rId22"/>
    <p:sldId id="471" r:id="rId23"/>
    <p:sldId id="479" r:id="rId24"/>
    <p:sldId id="480" r:id="rId25"/>
    <p:sldId id="499" r:id="rId26"/>
    <p:sldId id="481" r:id="rId27"/>
    <p:sldId id="482" r:id="rId28"/>
    <p:sldId id="486" r:id="rId29"/>
    <p:sldId id="483" r:id="rId30"/>
    <p:sldId id="500" r:id="rId31"/>
    <p:sldId id="502" r:id="rId32"/>
    <p:sldId id="505" r:id="rId33"/>
    <p:sldId id="503" r:id="rId34"/>
    <p:sldId id="473" r:id="rId35"/>
    <p:sldId id="474" r:id="rId36"/>
    <p:sldId id="519" r:id="rId37"/>
    <p:sldId id="511" r:id="rId38"/>
    <p:sldId id="521" r:id="rId39"/>
    <p:sldId id="484" r:id="rId40"/>
    <p:sldId id="516" r:id="rId41"/>
    <p:sldId id="497" r:id="rId42"/>
    <p:sldId id="495" r:id="rId43"/>
    <p:sldId id="512" r:id="rId44"/>
    <p:sldId id="476" r:id="rId45"/>
    <p:sldId id="477" r:id="rId46"/>
    <p:sldId id="513" r:id="rId47"/>
    <p:sldId id="517" r:id="rId48"/>
    <p:sldId id="468" r:id="rId49"/>
    <p:sldId id="469" r:id="rId50"/>
    <p:sldId id="467" r:id="rId51"/>
    <p:sldId id="514" r:id="rId52"/>
    <p:sldId id="501" r:id="rId53"/>
    <p:sldId id="515" r:id="rId54"/>
    <p:sldId id="520" r:id="rId55"/>
    <p:sldId id="459" r:id="rId56"/>
    <p:sldId id="369" r:id="rId57"/>
  </p:sldIdLst>
  <p:sldSz cx="9144000" cy="6858000" type="screen4x3"/>
  <p:notesSz cx="6781800" cy="9918700"/>
  <p:defaultTextStyle>
    <a:defPPr>
      <a:defRPr lang="en-US"/>
    </a:defPPr>
    <a:lvl1pPr algn="l" rtl="0" fontAlgn="base">
      <a:spcBef>
        <a:spcPct val="0"/>
      </a:spcBef>
      <a:spcAft>
        <a:spcPct val="0"/>
      </a:spcAft>
      <a:defRPr sz="20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61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99FF"/>
    <a:srgbClr val="FFCCFF"/>
    <a:srgbClr val="99FFCC"/>
    <a:srgbClr val="FFFFCC"/>
    <a:srgbClr val="E7E719"/>
    <a:srgbClr val="00FF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9" autoAdjust="0"/>
    <p:restoredTop sz="94595" autoAdjust="0"/>
  </p:normalViewPr>
  <p:slideViewPr>
    <p:cSldViewPr>
      <p:cViewPr varScale="1">
        <p:scale>
          <a:sx n="100" d="100"/>
          <a:sy n="100" d="100"/>
        </p:scale>
        <p:origin x="1038" y="84"/>
      </p:cViewPr>
      <p:guideLst>
        <p:guide orient="horz" pos="2614"/>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050">
            <a:extLst>
              <a:ext uri="{FF2B5EF4-FFF2-40B4-BE49-F238E27FC236}">
                <a16:creationId xmlns:a16="http://schemas.microsoft.com/office/drawing/2014/main" id="{AB201DC2-955B-404E-8EB2-DB2169C9E232}"/>
              </a:ext>
            </a:extLst>
          </p:cNvPr>
          <p:cNvSpPr>
            <a:spLocks noGrp="1" noChangeArrowheads="1"/>
          </p:cNvSpPr>
          <p:nvPr>
            <p:ph type="hdr" sz="quarter"/>
          </p:nvPr>
        </p:nvSpPr>
        <p:spPr bwMode="auto">
          <a:xfrm>
            <a:off x="0" y="0"/>
            <a:ext cx="29384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17" tIns="46359" rIns="92717" bIns="46359" numCol="1" anchor="t" anchorCtr="0" compatLnSpc="1">
            <a:prstTxWarp prst="textNoShape">
              <a:avLst/>
            </a:prstTxWarp>
          </a:bodyPr>
          <a:lstStyle>
            <a:lvl1pPr defTabSz="927100">
              <a:defRPr sz="1200"/>
            </a:lvl1pPr>
          </a:lstStyle>
          <a:p>
            <a:endParaRPr lang="de-CH" altLang="de-DE"/>
          </a:p>
        </p:txBody>
      </p:sp>
      <p:sp>
        <p:nvSpPr>
          <p:cNvPr id="30723" name="Rectangle 2051">
            <a:extLst>
              <a:ext uri="{FF2B5EF4-FFF2-40B4-BE49-F238E27FC236}">
                <a16:creationId xmlns:a16="http://schemas.microsoft.com/office/drawing/2014/main" id="{FC112DE4-7DD7-480D-9A05-0FFCEFA39109}"/>
              </a:ext>
            </a:extLst>
          </p:cNvPr>
          <p:cNvSpPr>
            <a:spLocks noGrp="1" noChangeArrowheads="1"/>
          </p:cNvSpPr>
          <p:nvPr>
            <p:ph type="dt" sz="quarter" idx="1"/>
          </p:nvPr>
        </p:nvSpPr>
        <p:spPr bwMode="auto">
          <a:xfrm>
            <a:off x="3843338" y="0"/>
            <a:ext cx="29384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17" tIns="46359" rIns="92717" bIns="46359" numCol="1" anchor="t" anchorCtr="0" compatLnSpc="1">
            <a:prstTxWarp prst="textNoShape">
              <a:avLst/>
            </a:prstTxWarp>
          </a:bodyPr>
          <a:lstStyle>
            <a:lvl1pPr algn="r" defTabSz="927100">
              <a:defRPr sz="1200"/>
            </a:lvl1pPr>
          </a:lstStyle>
          <a:p>
            <a:endParaRPr lang="de-CH" altLang="de-DE"/>
          </a:p>
        </p:txBody>
      </p:sp>
      <p:sp>
        <p:nvSpPr>
          <p:cNvPr id="30724" name="Rectangle 2052">
            <a:extLst>
              <a:ext uri="{FF2B5EF4-FFF2-40B4-BE49-F238E27FC236}">
                <a16:creationId xmlns:a16="http://schemas.microsoft.com/office/drawing/2014/main" id="{E5F89A6E-D4C6-4672-B32C-A07E0443A1FF}"/>
              </a:ext>
            </a:extLst>
          </p:cNvPr>
          <p:cNvSpPr>
            <a:spLocks noGrp="1" noChangeArrowheads="1"/>
          </p:cNvSpPr>
          <p:nvPr>
            <p:ph type="ftr" sz="quarter" idx="2"/>
          </p:nvPr>
        </p:nvSpPr>
        <p:spPr bwMode="auto">
          <a:xfrm>
            <a:off x="0" y="9421813"/>
            <a:ext cx="29384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17" tIns="46359" rIns="92717" bIns="46359" numCol="1" anchor="b" anchorCtr="0" compatLnSpc="1">
            <a:prstTxWarp prst="textNoShape">
              <a:avLst/>
            </a:prstTxWarp>
          </a:bodyPr>
          <a:lstStyle>
            <a:lvl1pPr defTabSz="927100">
              <a:defRPr sz="1200"/>
            </a:lvl1pPr>
          </a:lstStyle>
          <a:p>
            <a:endParaRPr lang="de-CH" altLang="de-DE"/>
          </a:p>
        </p:txBody>
      </p:sp>
      <p:sp>
        <p:nvSpPr>
          <p:cNvPr id="30725" name="Rectangle 2053">
            <a:extLst>
              <a:ext uri="{FF2B5EF4-FFF2-40B4-BE49-F238E27FC236}">
                <a16:creationId xmlns:a16="http://schemas.microsoft.com/office/drawing/2014/main" id="{D1CD0051-3B42-444C-A9B8-431C5A5E55E7}"/>
              </a:ext>
            </a:extLst>
          </p:cNvPr>
          <p:cNvSpPr>
            <a:spLocks noGrp="1" noChangeArrowheads="1"/>
          </p:cNvSpPr>
          <p:nvPr>
            <p:ph type="sldNum" sz="quarter" idx="3"/>
          </p:nvPr>
        </p:nvSpPr>
        <p:spPr bwMode="auto">
          <a:xfrm>
            <a:off x="3843338" y="9421813"/>
            <a:ext cx="2938462"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17" tIns="46359" rIns="92717" bIns="46359" numCol="1" anchor="b" anchorCtr="0" compatLnSpc="1">
            <a:prstTxWarp prst="textNoShape">
              <a:avLst/>
            </a:prstTxWarp>
          </a:bodyPr>
          <a:lstStyle>
            <a:lvl1pPr algn="r" defTabSz="927100">
              <a:defRPr sz="1200"/>
            </a:lvl1pPr>
          </a:lstStyle>
          <a:p>
            <a:fld id="{21C89A5D-3A77-4D06-835E-BC2388D4EA6A}" type="slidenum">
              <a:rPr lang="de-CH" altLang="de-DE"/>
              <a:pPr/>
              <a:t>‹Nr.›</a:t>
            </a:fld>
            <a:endParaRPr lang="de-CH"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9554" name="Rectangle 2">
            <a:extLst>
              <a:ext uri="{FF2B5EF4-FFF2-40B4-BE49-F238E27FC236}">
                <a16:creationId xmlns:a16="http://schemas.microsoft.com/office/drawing/2014/main" id="{D6D191F3-3705-449C-B73C-42F93678B69A}"/>
              </a:ext>
            </a:extLst>
          </p:cNvPr>
          <p:cNvSpPr>
            <a:spLocks noGrp="1" noChangeArrowheads="1"/>
          </p:cNvSpPr>
          <p:nvPr>
            <p:ph type="hdr" sz="quarter"/>
          </p:nvPr>
        </p:nvSpPr>
        <p:spPr bwMode="auto">
          <a:xfrm>
            <a:off x="0" y="0"/>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anose="02020603050405020304" pitchFamily="18" charset="0"/>
              </a:defRPr>
            </a:lvl1pPr>
          </a:lstStyle>
          <a:p>
            <a:endParaRPr lang="de-DE" altLang="de-DE"/>
          </a:p>
        </p:txBody>
      </p:sp>
      <p:sp>
        <p:nvSpPr>
          <p:cNvPr id="279555" name="Rectangle 3">
            <a:extLst>
              <a:ext uri="{FF2B5EF4-FFF2-40B4-BE49-F238E27FC236}">
                <a16:creationId xmlns:a16="http://schemas.microsoft.com/office/drawing/2014/main" id="{878FA1DD-BD42-4182-99C6-775A13AE2EDE}"/>
              </a:ext>
            </a:extLst>
          </p:cNvPr>
          <p:cNvSpPr>
            <a:spLocks noGrp="1" noChangeArrowheads="1"/>
          </p:cNvSpPr>
          <p:nvPr>
            <p:ph type="dt" idx="1"/>
          </p:nvPr>
        </p:nvSpPr>
        <p:spPr bwMode="auto">
          <a:xfrm>
            <a:off x="3841750" y="0"/>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defRPr>
            </a:lvl1pPr>
          </a:lstStyle>
          <a:p>
            <a:endParaRPr lang="de-DE" altLang="de-DE"/>
          </a:p>
        </p:txBody>
      </p:sp>
      <p:sp>
        <p:nvSpPr>
          <p:cNvPr id="279556" name="Rectangle 4">
            <a:extLst>
              <a:ext uri="{FF2B5EF4-FFF2-40B4-BE49-F238E27FC236}">
                <a16:creationId xmlns:a16="http://schemas.microsoft.com/office/drawing/2014/main" id="{22708C61-39E1-4A38-9865-51149FA6B852}"/>
              </a:ext>
            </a:extLst>
          </p:cNvPr>
          <p:cNvSpPr>
            <a:spLocks noGrp="1" noRot="1" noChangeAspect="1" noChangeArrowheads="1" noTextEdit="1"/>
          </p:cNvSpPr>
          <p:nvPr>
            <p:ph type="sldImg" idx="2"/>
          </p:nvPr>
        </p:nvSpPr>
        <p:spPr bwMode="auto">
          <a:xfrm>
            <a:off x="911225" y="744538"/>
            <a:ext cx="4959350" cy="371951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9557" name="Rectangle 5">
            <a:extLst>
              <a:ext uri="{FF2B5EF4-FFF2-40B4-BE49-F238E27FC236}">
                <a16:creationId xmlns:a16="http://schemas.microsoft.com/office/drawing/2014/main" id="{BDD01A20-FA16-4F82-8FAB-2900D749903C}"/>
              </a:ext>
            </a:extLst>
          </p:cNvPr>
          <p:cNvSpPr>
            <a:spLocks noGrp="1" noChangeArrowheads="1"/>
          </p:cNvSpPr>
          <p:nvPr>
            <p:ph type="body" sz="quarter" idx="3"/>
          </p:nvPr>
        </p:nvSpPr>
        <p:spPr bwMode="auto">
          <a:xfrm>
            <a:off x="677863" y="4711700"/>
            <a:ext cx="5426075"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279558" name="Rectangle 6">
            <a:extLst>
              <a:ext uri="{FF2B5EF4-FFF2-40B4-BE49-F238E27FC236}">
                <a16:creationId xmlns:a16="http://schemas.microsoft.com/office/drawing/2014/main" id="{80EBF6D3-1B49-48B5-9E52-A3873FBEF4E1}"/>
              </a:ext>
            </a:extLst>
          </p:cNvPr>
          <p:cNvSpPr>
            <a:spLocks noGrp="1" noChangeArrowheads="1"/>
          </p:cNvSpPr>
          <p:nvPr>
            <p:ph type="ftr" sz="quarter" idx="4"/>
          </p:nvPr>
        </p:nvSpPr>
        <p:spPr bwMode="auto">
          <a:xfrm>
            <a:off x="0" y="9421813"/>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defRPr>
            </a:lvl1pPr>
          </a:lstStyle>
          <a:p>
            <a:endParaRPr lang="de-DE" altLang="de-DE"/>
          </a:p>
        </p:txBody>
      </p:sp>
      <p:sp>
        <p:nvSpPr>
          <p:cNvPr id="279559" name="Rectangle 7">
            <a:extLst>
              <a:ext uri="{FF2B5EF4-FFF2-40B4-BE49-F238E27FC236}">
                <a16:creationId xmlns:a16="http://schemas.microsoft.com/office/drawing/2014/main" id="{3C6D9E7D-3F76-460E-95B2-1398E4090B5E}"/>
              </a:ext>
            </a:extLst>
          </p:cNvPr>
          <p:cNvSpPr>
            <a:spLocks noGrp="1" noChangeArrowheads="1"/>
          </p:cNvSpPr>
          <p:nvPr>
            <p:ph type="sldNum" sz="quarter" idx="5"/>
          </p:nvPr>
        </p:nvSpPr>
        <p:spPr bwMode="auto">
          <a:xfrm>
            <a:off x="3841750" y="9421813"/>
            <a:ext cx="293846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9A57C835-85EF-44B5-B4E2-D78F176B409E}"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kumimoji="1"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kumimoji="1"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kumimoji="1"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kumimoji="1"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082" name="Group 10">
            <a:extLst>
              <a:ext uri="{FF2B5EF4-FFF2-40B4-BE49-F238E27FC236}">
                <a16:creationId xmlns:a16="http://schemas.microsoft.com/office/drawing/2014/main" id="{19F78F1A-DE3A-4587-A5BF-D90082EBF2E5}"/>
              </a:ext>
            </a:extLst>
          </p:cNvPr>
          <p:cNvGrpSpPr>
            <a:grpSpLocks/>
          </p:cNvGrpSpPr>
          <p:nvPr/>
        </p:nvGrpSpPr>
        <p:grpSpPr bwMode="auto">
          <a:xfrm>
            <a:off x="-1035050" y="1552575"/>
            <a:ext cx="10179050" cy="5305425"/>
            <a:chOff x="-652" y="978"/>
            <a:chExt cx="6412" cy="3342"/>
          </a:xfrm>
        </p:grpSpPr>
        <p:sp>
          <p:nvSpPr>
            <p:cNvPr id="3075" name="Freeform 3">
              <a:extLst>
                <a:ext uri="{FF2B5EF4-FFF2-40B4-BE49-F238E27FC236}">
                  <a16:creationId xmlns:a16="http://schemas.microsoft.com/office/drawing/2014/main" id="{E13F32F1-0D29-40AE-88FC-8986F9A91618}"/>
                </a:ext>
              </a:extLst>
            </p:cNvPr>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3076" name="Arc 4">
              <a:extLst>
                <a:ext uri="{FF2B5EF4-FFF2-40B4-BE49-F238E27FC236}">
                  <a16:creationId xmlns:a16="http://schemas.microsoft.com/office/drawing/2014/main" id="{AA50323F-EB44-49B5-8345-9BDF236795E1}"/>
                </a:ext>
              </a:extLst>
            </p:cNvPr>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sp>
        <p:nvSpPr>
          <p:cNvPr id="3077" name="Rectangle 5">
            <a:extLst>
              <a:ext uri="{FF2B5EF4-FFF2-40B4-BE49-F238E27FC236}">
                <a16:creationId xmlns:a16="http://schemas.microsoft.com/office/drawing/2014/main" id="{3FED98CF-16F4-4F98-B5B8-53B8103B9820}"/>
              </a:ext>
            </a:extLst>
          </p:cNvPr>
          <p:cNvSpPr>
            <a:spLocks noGrp="1" noChangeArrowheads="1"/>
          </p:cNvSpPr>
          <p:nvPr>
            <p:ph type="ctrTitle" sz="quarter"/>
          </p:nvPr>
        </p:nvSpPr>
        <p:spPr>
          <a:xfrm>
            <a:off x="1293813" y="762000"/>
            <a:ext cx="7772400" cy="1143000"/>
          </a:xfrm>
        </p:spPr>
        <p:txBody>
          <a:bodyPr anchor="b"/>
          <a:lstStyle>
            <a:lvl1pPr>
              <a:defRPr/>
            </a:lvl1pPr>
          </a:lstStyle>
          <a:p>
            <a:pPr lvl="0"/>
            <a:r>
              <a:rPr lang="de-DE" altLang="de-DE" noProof="0"/>
              <a:t>Klicken Sie, um das Titelformat zu bearbeiten</a:t>
            </a:r>
          </a:p>
        </p:txBody>
      </p:sp>
      <p:sp>
        <p:nvSpPr>
          <p:cNvPr id="3078" name="Rectangle 6">
            <a:extLst>
              <a:ext uri="{FF2B5EF4-FFF2-40B4-BE49-F238E27FC236}">
                <a16:creationId xmlns:a16="http://schemas.microsoft.com/office/drawing/2014/main" id="{444AB046-7B51-4373-B82E-CABF42F6E738}"/>
              </a:ext>
            </a:extLst>
          </p:cNvPr>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anose="05000000000000000000" pitchFamily="2" charset="2"/>
              <a:buNone/>
              <a:defRPr/>
            </a:lvl1pPr>
          </a:lstStyle>
          <a:p>
            <a:pPr lvl="0"/>
            <a:r>
              <a:rPr lang="de-DE" altLang="de-DE" noProof="0"/>
              <a:t>Klicken Sie, um das Format des Untertitelmasters zu bearbeiten</a:t>
            </a:r>
          </a:p>
        </p:txBody>
      </p:sp>
      <p:sp>
        <p:nvSpPr>
          <p:cNvPr id="3079" name="Rectangle 7">
            <a:extLst>
              <a:ext uri="{FF2B5EF4-FFF2-40B4-BE49-F238E27FC236}">
                <a16:creationId xmlns:a16="http://schemas.microsoft.com/office/drawing/2014/main" id="{AA307B9E-0BE9-4C7B-88B4-99399631F3DA}"/>
              </a:ext>
            </a:extLst>
          </p:cNvPr>
          <p:cNvSpPr>
            <a:spLocks noGrp="1" noChangeArrowheads="1"/>
          </p:cNvSpPr>
          <p:nvPr>
            <p:ph type="dt" sz="quarter" idx="2"/>
          </p:nvPr>
        </p:nvSpPr>
        <p:spPr/>
        <p:txBody>
          <a:bodyPr/>
          <a:lstStyle>
            <a:lvl1pPr>
              <a:defRPr/>
            </a:lvl1pPr>
          </a:lstStyle>
          <a:p>
            <a:endParaRPr lang="de-DE" altLang="de-DE"/>
          </a:p>
        </p:txBody>
      </p:sp>
      <p:sp>
        <p:nvSpPr>
          <p:cNvPr id="3080" name="Rectangle 8">
            <a:extLst>
              <a:ext uri="{FF2B5EF4-FFF2-40B4-BE49-F238E27FC236}">
                <a16:creationId xmlns:a16="http://schemas.microsoft.com/office/drawing/2014/main" id="{0BBE7695-2F7F-42B6-BE8E-9BC7CB3E9511}"/>
              </a:ext>
            </a:extLst>
          </p:cNvPr>
          <p:cNvSpPr>
            <a:spLocks noGrp="1" noChangeArrowheads="1"/>
          </p:cNvSpPr>
          <p:nvPr>
            <p:ph type="ftr" sz="quarter" idx="3"/>
          </p:nvPr>
        </p:nvSpPr>
        <p:spPr/>
        <p:txBody>
          <a:bodyPr/>
          <a:lstStyle>
            <a:lvl1pPr>
              <a:defRPr/>
            </a:lvl1pPr>
          </a:lstStyle>
          <a:p>
            <a:endParaRPr lang="de-DE" altLang="de-DE"/>
          </a:p>
        </p:txBody>
      </p:sp>
      <p:sp>
        <p:nvSpPr>
          <p:cNvPr id="3081" name="Rectangle 9">
            <a:extLst>
              <a:ext uri="{FF2B5EF4-FFF2-40B4-BE49-F238E27FC236}">
                <a16:creationId xmlns:a16="http://schemas.microsoft.com/office/drawing/2014/main" id="{B97A9957-1F5F-46A7-9705-B2BA8A8F302B}"/>
              </a:ext>
            </a:extLst>
          </p:cNvPr>
          <p:cNvSpPr>
            <a:spLocks noGrp="1" noChangeArrowheads="1"/>
          </p:cNvSpPr>
          <p:nvPr>
            <p:ph type="sldNum" sz="quarter" idx="4"/>
          </p:nvPr>
        </p:nvSpPr>
        <p:spPr/>
        <p:txBody>
          <a:bodyPr/>
          <a:lstStyle>
            <a:lvl1pPr>
              <a:defRPr/>
            </a:lvl1pPr>
          </a:lstStyle>
          <a:p>
            <a:fld id="{382ACF6D-1187-4C9F-AB0B-9EAE5AB36E3A}" type="slidenum">
              <a:rPr lang="de-DE" altLang="de-DE"/>
              <a:pPr/>
              <a:t>‹Nr.›</a:t>
            </a:fld>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AE05A6-AFF7-43D9-BDC6-DBD7AD133C40}"/>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EA4BE8D1-BF5E-4CD9-AD8F-24371C09B86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4B778277-2E0C-4A60-A5BD-EADAF9E77B1F}"/>
              </a:ext>
            </a:extLst>
          </p:cNvPr>
          <p:cNvSpPr>
            <a:spLocks noGrp="1"/>
          </p:cNvSpPr>
          <p:nvPr>
            <p:ph type="dt" sz="half"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D4007DB4-20DE-47DA-A743-ECD964F6CC75}"/>
              </a:ext>
            </a:extLst>
          </p:cNvPr>
          <p:cNvSpPr>
            <a:spLocks noGrp="1"/>
          </p:cNvSpPr>
          <p:nvPr>
            <p:ph type="ftr" sz="quarte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18AF1763-842F-4E01-94A8-745231DEB4F8}"/>
              </a:ext>
            </a:extLst>
          </p:cNvPr>
          <p:cNvSpPr>
            <a:spLocks noGrp="1"/>
          </p:cNvSpPr>
          <p:nvPr>
            <p:ph type="sldNum" sz="quarter" idx="12"/>
          </p:nvPr>
        </p:nvSpPr>
        <p:spPr/>
        <p:txBody>
          <a:bodyPr/>
          <a:lstStyle>
            <a:lvl1pPr>
              <a:defRPr/>
            </a:lvl1pPr>
          </a:lstStyle>
          <a:p>
            <a:fld id="{B5364253-A5DB-48F6-A1BD-265ED010941E}" type="slidenum">
              <a:rPr lang="de-DE" altLang="de-DE"/>
              <a:pPr/>
              <a:t>‹Nr.›</a:t>
            </a:fld>
            <a:endParaRPr lang="de-DE" altLang="de-DE"/>
          </a:p>
        </p:txBody>
      </p:sp>
    </p:spTree>
    <p:extLst>
      <p:ext uri="{BB962C8B-B14F-4D97-AF65-F5344CB8AC3E}">
        <p14:creationId xmlns:p14="http://schemas.microsoft.com/office/powerpoint/2010/main" val="4204377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883654F-F564-4A90-AF60-9DD3DEBCC0B8}"/>
              </a:ext>
            </a:extLst>
          </p:cNvPr>
          <p:cNvSpPr>
            <a:spLocks noGrp="1"/>
          </p:cNvSpPr>
          <p:nvPr>
            <p:ph type="title" orient="vert"/>
          </p:nvPr>
        </p:nvSpPr>
        <p:spPr>
          <a:xfrm>
            <a:off x="6515100" y="609600"/>
            <a:ext cx="1943100" cy="5486400"/>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3F55E702-19BF-49C6-92E5-D566EBDA72AA}"/>
              </a:ext>
            </a:extLst>
          </p:cNvPr>
          <p:cNvSpPr>
            <a:spLocks noGrp="1"/>
          </p:cNvSpPr>
          <p:nvPr>
            <p:ph type="body" orient="vert" idx="1"/>
          </p:nvPr>
        </p:nvSpPr>
        <p:spPr>
          <a:xfrm>
            <a:off x="685800" y="609600"/>
            <a:ext cx="5676900" cy="54864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BDC704D6-985A-4614-B13A-093CE2525D63}"/>
              </a:ext>
            </a:extLst>
          </p:cNvPr>
          <p:cNvSpPr>
            <a:spLocks noGrp="1"/>
          </p:cNvSpPr>
          <p:nvPr>
            <p:ph type="dt" sz="half"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24C6B86C-EEC4-460C-B691-B3E0486A4D3D}"/>
              </a:ext>
            </a:extLst>
          </p:cNvPr>
          <p:cNvSpPr>
            <a:spLocks noGrp="1"/>
          </p:cNvSpPr>
          <p:nvPr>
            <p:ph type="ftr" sz="quarte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A3CEC515-3EB8-4805-9A9B-6181C85AA0CD}"/>
              </a:ext>
            </a:extLst>
          </p:cNvPr>
          <p:cNvSpPr>
            <a:spLocks noGrp="1"/>
          </p:cNvSpPr>
          <p:nvPr>
            <p:ph type="sldNum" sz="quarter" idx="12"/>
          </p:nvPr>
        </p:nvSpPr>
        <p:spPr/>
        <p:txBody>
          <a:bodyPr/>
          <a:lstStyle>
            <a:lvl1pPr>
              <a:defRPr/>
            </a:lvl1pPr>
          </a:lstStyle>
          <a:p>
            <a:fld id="{B18DA361-BEF8-4BAC-93AA-F5C41D79E8F3}" type="slidenum">
              <a:rPr lang="de-DE" altLang="de-DE"/>
              <a:pPr/>
              <a:t>‹Nr.›</a:t>
            </a:fld>
            <a:endParaRPr lang="de-DE" altLang="de-DE"/>
          </a:p>
        </p:txBody>
      </p:sp>
    </p:spTree>
    <p:extLst>
      <p:ext uri="{BB962C8B-B14F-4D97-AF65-F5344CB8AC3E}">
        <p14:creationId xmlns:p14="http://schemas.microsoft.com/office/powerpoint/2010/main" val="3770050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7A0063-C04D-4C5A-AB6B-C73928B2FD0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C9775AD5-662C-4578-84B1-1713F455B61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032233BE-245D-4A98-A1A5-89C2E2BCD706}"/>
              </a:ext>
            </a:extLst>
          </p:cNvPr>
          <p:cNvSpPr>
            <a:spLocks noGrp="1"/>
          </p:cNvSpPr>
          <p:nvPr>
            <p:ph type="dt" sz="half"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912C209E-9A03-40C8-B215-26B46CC1F620}"/>
              </a:ext>
            </a:extLst>
          </p:cNvPr>
          <p:cNvSpPr>
            <a:spLocks noGrp="1"/>
          </p:cNvSpPr>
          <p:nvPr>
            <p:ph type="ftr" sz="quarte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6CB429C3-D5AA-48D5-94D2-423350BAD9A1}"/>
              </a:ext>
            </a:extLst>
          </p:cNvPr>
          <p:cNvSpPr>
            <a:spLocks noGrp="1"/>
          </p:cNvSpPr>
          <p:nvPr>
            <p:ph type="sldNum" sz="quarter" idx="12"/>
          </p:nvPr>
        </p:nvSpPr>
        <p:spPr/>
        <p:txBody>
          <a:bodyPr/>
          <a:lstStyle>
            <a:lvl1pPr>
              <a:defRPr/>
            </a:lvl1pPr>
          </a:lstStyle>
          <a:p>
            <a:fld id="{E8714C75-EB10-4B7F-A1F8-0139F9BDE40C}" type="slidenum">
              <a:rPr lang="de-DE" altLang="de-DE"/>
              <a:pPr/>
              <a:t>‹Nr.›</a:t>
            </a:fld>
            <a:endParaRPr lang="de-DE" altLang="de-DE"/>
          </a:p>
        </p:txBody>
      </p:sp>
    </p:spTree>
    <p:extLst>
      <p:ext uri="{BB962C8B-B14F-4D97-AF65-F5344CB8AC3E}">
        <p14:creationId xmlns:p14="http://schemas.microsoft.com/office/powerpoint/2010/main" val="3975174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435116-3B63-40E1-82D8-6E65BFF18454}"/>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359D54BF-B657-4EEE-9C17-499D3673F09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Datumsplatzhalter 3">
            <a:extLst>
              <a:ext uri="{FF2B5EF4-FFF2-40B4-BE49-F238E27FC236}">
                <a16:creationId xmlns:a16="http://schemas.microsoft.com/office/drawing/2014/main" id="{601178D4-4307-4228-8970-3C650B5565C7}"/>
              </a:ext>
            </a:extLst>
          </p:cNvPr>
          <p:cNvSpPr>
            <a:spLocks noGrp="1"/>
          </p:cNvSpPr>
          <p:nvPr>
            <p:ph type="dt" sz="half" idx="10"/>
          </p:nvPr>
        </p:nvSpPr>
        <p:spPr/>
        <p:txBody>
          <a:bodyPr/>
          <a:lstStyle>
            <a:lvl1pPr>
              <a:defRPr/>
            </a:lvl1pPr>
          </a:lstStyle>
          <a:p>
            <a:endParaRPr lang="de-DE" altLang="de-DE"/>
          </a:p>
        </p:txBody>
      </p:sp>
      <p:sp>
        <p:nvSpPr>
          <p:cNvPr id="5" name="Fußzeilenplatzhalter 4">
            <a:extLst>
              <a:ext uri="{FF2B5EF4-FFF2-40B4-BE49-F238E27FC236}">
                <a16:creationId xmlns:a16="http://schemas.microsoft.com/office/drawing/2014/main" id="{F19FB39F-8B14-4BAC-B247-CBCA062B6EBE}"/>
              </a:ext>
            </a:extLst>
          </p:cNvPr>
          <p:cNvSpPr>
            <a:spLocks noGrp="1"/>
          </p:cNvSpPr>
          <p:nvPr>
            <p:ph type="ftr" sz="quarte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D7FC0032-7CE9-4A75-BD3D-B5AF02673AD2}"/>
              </a:ext>
            </a:extLst>
          </p:cNvPr>
          <p:cNvSpPr>
            <a:spLocks noGrp="1"/>
          </p:cNvSpPr>
          <p:nvPr>
            <p:ph type="sldNum" sz="quarter" idx="12"/>
          </p:nvPr>
        </p:nvSpPr>
        <p:spPr/>
        <p:txBody>
          <a:bodyPr/>
          <a:lstStyle>
            <a:lvl1pPr>
              <a:defRPr/>
            </a:lvl1pPr>
          </a:lstStyle>
          <a:p>
            <a:fld id="{11F0053B-0D20-4FFD-8599-C52132CD0B77}" type="slidenum">
              <a:rPr lang="de-DE" altLang="de-DE"/>
              <a:pPr/>
              <a:t>‹Nr.›</a:t>
            </a:fld>
            <a:endParaRPr lang="de-DE" altLang="de-DE"/>
          </a:p>
        </p:txBody>
      </p:sp>
    </p:spTree>
    <p:extLst>
      <p:ext uri="{BB962C8B-B14F-4D97-AF65-F5344CB8AC3E}">
        <p14:creationId xmlns:p14="http://schemas.microsoft.com/office/powerpoint/2010/main" val="3948288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8A9D88-4687-4E57-BC88-9C9809BD865E}"/>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7008493E-CC83-480B-8A38-75C46D21C62C}"/>
              </a:ext>
            </a:extLst>
          </p:cNvPr>
          <p:cNvSpPr>
            <a:spLocks noGrp="1"/>
          </p:cNvSpPr>
          <p:nvPr>
            <p:ph sz="half" idx="1"/>
          </p:nvPr>
        </p:nvSpPr>
        <p:spPr>
          <a:xfrm>
            <a:off x="685800" y="1981200"/>
            <a:ext cx="3810000" cy="4114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AEAC69D6-6B86-48A4-978F-7C82C2423953}"/>
              </a:ext>
            </a:extLst>
          </p:cNvPr>
          <p:cNvSpPr>
            <a:spLocks noGrp="1"/>
          </p:cNvSpPr>
          <p:nvPr>
            <p:ph sz="half" idx="2"/>
          </p:nvPr>
        </p:nvSpPr>
        <p:spPr>
          <a:xfrm>
            <a:off x="4648200" y="1981200"/>
            <a:ext cx="3810000" cy="4114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730A4EB2-2DDB-4800-8A5D-D7946BED142A}"/>
              </a:ext>
            </a:extLst>
          </p:cNvPr>
          <p:cNvSpPr>
            <a:spLocks noGrp="1"/>
          </p:cNvSpPr>
          <p:nvPr>
            <p:ph type="dt" sz="half" idx="10"/>
          </p:nvPr>
        </p:nvSpPr>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240C01C3-2016-4C30-9B1A-8CD3E9B9FB3B}"/>
              </a:ext>
            </a:extLst>
          </p:cNvPr>
          <p:cNvSpPr>
            <a:spLocks noGrp="1"/>
          </p:cNvSpPr>
          <p:nvPr>
            <p:ph type="ftr" sz="quarter" idx="11"/>
          </p:nvPr>
        </p:nvSpPr>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A5260C51-D111-4926-A7B6-DF274CAF034D}"/>
              </a:ext>
            </a:extLst>
          </p:cNvPr>
          <p:cNvSpPr>
            <a:spLocks noGrp="1"/>
          </p:cNvSpPr>
          <p:nvPr>
            <p:ph type="sldNum" sz="quarter" idx="12"/>
          </p:nvPr>
        </p:nvSpPr>
        <p:spPr/>
        <p:txBody>
          <a:bodyPr/>
          <a:lstStyle>
            <a:lvl1pPr>
              <a:defRPr/>
            </a:lvl1pPr>
          </a:lstStyle>
          <a:p>
            <a:fld id="{009555D0-B496-4292-8457-FE463D15E0C3}" type="slidenum">
              <a:rPr lang="de-DE" altLang="de-DE"/>
              <a:pPr/>
              <a:t>‹Nr.›</a:t>
            </a:fld>
            <a:endParaRPr lang="de-DE" altLang="de-DE"/>
          </a:p>
        </p:txBody>
      </p:sp>
    </p:spTree>
    <p:extLst>
      <p:ext uri="{BB962C8B-B14F-4D97-AF65-F5344CB8AC3E}">
        <p14:creationId xmlns:p14="http://schemas.microsoft.com/office/powerpoint/2010/main" val="2824973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B0419-5506-42A1-8E4A-1A8FF87945FC}"/>
              </a:ext>
            </a:extLst>
          </p:cNvPr>
          <p:cNvSpPr>
            <a:spLocks noGrp="1"/>
          </p:cNvSpPr>
          <p:nvPr>
            <p:ph type="title"/>
          </p:nvPr>
        </p:nvSpPr>
        <p:spPr>
          <a:xfrm>
            <a:off x="630238" y="365125"/>
            <a:ext cx="78867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27C76031-0E17-4F9B-936E-07B04571144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3BCA284-52BF-4AD8-8012-4B18D4F9EFAC}"/>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61D5E2FF-D4BE-4C47-B3B9-C92EE91275A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4104038-8383-4F0C-AAD3-FC89B0A24760}"/>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B3DEA42F-83F1-4D1B-A8EF-F17232046B09}"/>
              </a:ext>
            </a:extLst>
          </p:cNvPr>
          <p:cNvSpPr>
            <a:spLocks noGrp="1"/>
          </p:cNvSpPr>
          <p:nvPr>
            <p:ph type="dt" sz="half" idx="10"/>
          </p:nvPr>
        </p:nvSpPr>
        <p:spPr/>
        <p:txBody>
          <a:bodyPr/>
          <a:lstStyle>
            <a:lvl1pPr>
              <a:defRPr/>
            </a:lvl1pPr>
          </a:lstStyle>
          <a:p>
            <a:endParaRPr lang="de-DE" altLang="de-DE"/>
          </a:p>
        </p:txBody>
      </p:sp>
      <p:sp>
        <p:nvSpPr>
          <p:cNvPr id="8" name="Fußzeilenplatzhalter 7">
            <a:extLst>
              <a:ext uri="{FF2B5EF4-FFF2-40B4-BE49-F238E27FC236}">
                <a16:creationId xmlns:a16="http://schemas.microsoft.com/office/drawing/2014/main" id="{C5A255EB-6905-4714-ADE6-E05E8F95AF37}"/>
              </a:ext>
            </a:extLst>
          </p:cNvPr>
          <p:cNvSpPr>
            <a:spLocks noGrp="1"/>
          </p:cNvSpPr>
          <p:nvPr>
            <p:ph type="ftr" sz="quarter" idx="11"/>
          </p:nvPr>
        </p:nvSpPr>
        <p:spPr/>
        <p:txBody>
          <a:bodyPr/>
          <a:lstStyle>
            <a:lvl1pPr>
              <a:defRPr/>
            </a:lvl1pPr>
          </a:lstStyle>
          <a:p>
            <a:endParaRPr lang="de-DE" altLang="de-DE"/>
          </a:p>
        </p:txBody>
      </p:sp>
      <p:sp>
        <p:nvSpPr>
          <p:cNvPr id="9" name="Foliennummernplatzhalter 8">
            <a:extLst>
              <a:ext uri="{FF2B5EF4-FFF2-40B4-BE49-F238E27FC236}">
                <a16:creationId xmlns:a16="http://schemas.microsoft.com/office/drawing/2014/main" id="{9C8D64AC-5B64-404C-A730-A0DA7E37D3DA}"/>
              </a:ext>
            </a:extLst>
          </p:cNvPr>
          <p:cNvSpPr>
            <a:spLocks noGrp="1"/>
          </p:cNvSpPr>
          <p:nvPr>
            <p:ph type="sldNum" sz="quarter" idx="12"/>
          </p:nvPr>
        </p:nvSpPr>
        <p:spPr/>
        <p:txBody>
          <a:bodyPr/>
          <a:lstStyle>
            <a:lvl1pPr>
              <a:defRPr/>
            </a:lvl1pPr>
          </a:lstStyle>
          <a:p>
            <a:fld id="{44401921-0851-4673-8C73-107B4C9E36BA}" type="slidenum">
              <a:rPr lang="de-DE" altLang="de-DE"/>
              <a:pPr/>
              <a:t>‹Nr.›</a:t>
            </a:fld>
            <a:endParaRPr lang="de-DE" altLang="de-DE"/>
          </a:p>
        </p:txBody>
      </p:sp>
    </p:spTree>
    <p:extLst>
      <p:ext uri="{BB962C8B-B14F-4D97-AF65-F5344CB8AC3E}">
        <p14:creationId xmlns:p14="http://schemas.microsoft.com/office/powerpoint/2010/main" val="132509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E53393-2FF6-4AEB-AC07-6444361F37A6}"/>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F8BAB7A9-B20E-456B-A9B6-FEAA8A38D138}"/>
              </a:ext>
            </a:extLst>
          </p:cNvPr>
          <p:cNvSpPr>
            <a:spLocks noGrp="1"/>
          </p:cNvSpPr>
          <p:nvPr>
            <p:ph type="dt" sz="half" idx="10"/>
          </p:nvPr>
        </p:nvSpPr>
        <p:spPr/>
        <p:txBody>
          <a:bodyPr/>
          <a:lstStyle>
            <a:lvl1pPr>
              <a:defRPr/>
            </a:lvl1pPr>
          </a:lstStyle>
          <a:p>
            <a:endParaRPr lang="de-DE" altLang="de-DE"/>
          </a:p>
        </p:txBody>
      </p:sp>
      <p:sp>
        <p:nvSpPr>
          <p:cNvPr id="4" name="Fußzeilenplatzhalter 3">
            <a:extLst>
              <a:ext uri="{FF2B5EF4-FFF2-40B4-BE49-F238E27FC236}">
                <a16:creationId xmlns:a16="http://schemas.microsoft.com/office/drawing/2014/main" id="{188A05FC-E83C-4429-8371-20660275704A}"/>
              </a:ext>
            </a:extLst>
          </p:cNvPr>
          <p:cNvSpPr>
            <a:spLocks noGrp="1"/>
          </p:cNvSpPr>
          <p:nvPr>
            <p:ph type="ftr" sz="quarter" idx="11"/>
          </p:nvPr>
        </p:nvSpPr>
        <p:spPr/>
        <p:txBody>
          <a:bodyPr/>
          <a:lstStyle>
            <a:lvl1pPr>
              <a:defRPr/>
            </a:lvl1pPr>
          </a:lstStyle>
          <a:p>
            <a:endParaRPr lang="de-DE" altLang="de-DE"/>
          </a:p>
        </p:txBody>
      </p:sp>
      <p:sp>
        <p:nvSpPr>
          <p:cNvPr id="5" name="Foliennummernplatzhalter 4">
            <a:extLst>
              <a:ext uri="{FF2B5EF4-FFF2-40B4-BE49-F238E27FC236}">
                <a16:creationId xmlns:a16="http://schemas.microsoft.com/office/drawing/2014/main" id="{47817481-DD77-4C83-BA21-364DC8A2FF73}"/>
              </a:ext>
            </a:extLst>
          </p:cNvPr>
          <p:cNvSpPr>
            <a:spLocks noGrp="1"/>
          </p:cNvSpPr>
          <p:nvPr>
            <p:ph type="sldNum" sz="quarter" idx="12"/>
          </p:nvPr>
        </p:nvSpPr>
        <p:spPr/>
        <p:txBody>
          <a:bodyPr/>
          <a:lstStyle>
            <a:lvl1pPr>
              <a:defRPr/>
            </a:lvl1pPr>
          </a:lstStyle>
          <a:p>
            <a:fld id="{99A61917-AC60-4640-BE6A-4EDDA3EFFF80}" type="slidenum">
              <a:rPr lang="de-DE" altLang="de-DE"/>
              <a:pPr/>
              <a:t>‹Nr.›</a:t>
            </a:fld>
            <a:endParaRPr lang="de-DE" altLang="de-DE"/>
          </a:p>
        </p:txBody>
      </p:sp>
    </p:spTree>
    <p:extLst>
      <p:ext uri="{BB962C8B-B14F-4D97-AF65-F5344CB8AC3E}">
        <p14:creationId xmlns:p14="http://schemas.microsoft.com/office/powerpoint/2010/main" val="1524747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F3161FD-413C-4D2C-BF08-B5AC80B268C2}"/>
              </a:ext>
            </a:extLst>
          </p:cNvPr>
          <p:cNvSpPr>
            <a:spLocks noGrp="1"/>
          </p:cNvSpPr>
          <p:nvPr>
            <p:ph type="dt" sz="half" idx="10"/>
          </p:nvPr>
        </p:nvSpPr>
        <p:spPr/>
        <p:txBody>
          <a:bodyPr/>
          <a:lstStyle>
            <a:lvl1pPr>
              <a:defRPr/>
            </a:lvl1pPr>
          </a:lstStyle>
          <a:p>
            <a:endParaRPr lang="de-DE" altLang="de-DE"/>
          </a:p>
        </p:txBody>
      </p:sp>
      <p:sp>
        <p:nvSpPr>
          <p:cNvPr id="3" name="Fußzeilenplatzhalter 2">
            <a:extLst>
              <a:ext uri="{FF2B5EF4-FFF2-40B4-BE49-F238E27FC236}">
                <a16:creationId xmlns:a16="http://schemas.microsoft.com/office/drawing/2014/main" id="{A9742314-E77B-4E3B-B118-F139FCBF1F2E}"/>
              </a:ext>
            </a:extLst>
          </p:cNvPr>
          <p:cNvSpPr>
            <a:spLocks noGrp="1"/>
          </p:cNvSpPr>
          <p:nvPr>
            <p:ph type="ftr" sz="quarter" idx="11"/>
          </p:nvPr>
        </p:nvSpPr>
        <p:spPr/>
        <p:txBody>
          <a:bodyPr/>
          <a:lstStyle>
            <a:lvl1pPr>
              <a:defRPr/>
            </a:lvl1pPr>
          </a:lstStyle>
          <a:p>
            <a:endParaRPr lang="de-DE" altLang="de-DE"/>
          </a:p>
        </p:txBody>
      </p:sp>
      <p:sp>
        <p:nvSpPr>
          <p:cNvPr id="4" name="Foliennummernplatzhalter 3">
            <a:extLst>
              <a:ext uri="{FF2B5EF4-FFF2-40B4-BE49-F238E27FC236}">
                <a16:creationId xmlns:a16="http://schemas.microsoft.com/office/drawing/2014/main" id="{C53F19D2-0BD2-4640-9500-B7266C7FB4DE}"/>
              </a:ext>
            </a:extLst>
          </p:cNvPr>
          <p:cNvSpPr>
            <a:spLocks noGrp="1"/>
          </p:cNvSpPr>
          <p:nvPr>
            <p:ph type="sldNum" sz="quarter" idx="12"/>
          </p:nvPr>
        </p:nvSpPr>
        <p:spPr/>
        <p:txBody>
          <a:bodyPr/>
          <a:lstStyle>
            <a:lvl1pPr>
              <a:defRPr/>
            </a:lvl1pPr>
          </a:lstStyle>
          <a:p>
            <a:fld id="{10523DF5-F0CB-4F4D-8E43-E084E82ECFC6}" type="slidenum">
              <a:rPr lang="de-DE" altLang="de-DE"/>
              <a:pPr/>
              <a:t>‹Nr.›</a:t>
            </a:fld>
            <a:endParaRPr lang="de-DE" altLang="de-DE"/>
          </a:p>
        </p:txBody>
      </p:sp>
    </p:spTree>
    <p:extLst>
      <p:ext uri="{BB962C8B-B14F-4D97-AF65-F5344CB8AC3E}">
        <p14:creationId xmlns:p14="http://schemas.microsoft.com/office/powerpoint/2010/main" val="219510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10EB4B-ABE7-49A7-A172-506A9191C08D}"/>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A67D23D2-E8D8-4EFB-96AC-5676CB1E5E4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5858FC77-4B40-4E6B-8EFB-95E340C4D05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60AD2C8-1681-4C9B-9382-9CDCF3FE0E49}"/>
              </a:ext>
            </a:extLst>
          </p:cNvPr>
          <p:cNvSpPr>
            <a:spLocks noGrp="1"/>
          </p:cNvSpPr>
          <p:nvPr>
            <p:ph type="dt" sz="half" idx="10"/>
          </p:nvPr>
        </p:nvSpPr>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5A627A31-2A67-4E3F-979E-D1ED2421A747}"/>
              </a:ext>
            </a:extLst>
          </p:cNvPr>
          <p:cNvSpPr>
            <a:spLocks noGrp="1"/>
          </p:cNvSpPr>
          <p:nvPr>
            <p:ph type="ftr" sz="quarter" idx="11"/>
          </p:nvPr>
        </p:nvSpPr>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BE269DAD-A53A-487E-B86D-A6A8D08C1002}"/>
              </a:ext>
            </a:extLst>
          </p:cNvPr>
          <p:cNvSpPr>
            <a:spLocks noGrp="1"/>
          </p:cNvSpPr>
          <p:nvPr>
            <p:ph type="sldNum" sz="quarter" idx="12"/>
          </p:nvPr>
        </p:nvSpPr>
        <p:spPr/>
        <p:txBody>
          <a:bodyPr/>
          <a:lstStyle>
            <a:lvl1pPr>
              <a:defRPr/>
            </a:lvl1pPr>
          </a:lstStyle>
          <a:p>
            <a:fld id="{E4779A88-1716-41EE-BCAD-9A3CE1B8D6B8}" type="slidenum">
              <a:rPr lang="de-DE" altLang="de-DE"/>
              <a:pPr/>
              <a:t>‹Nr.›</a:t>
            </a:fld>
            <a:endParaRPr lang="de-DE" altLang="de-DE"/>
          </a:p>
        </p:txBody>
      </p:sp>
    </p:spTree>
    <p:extLst>
      <p:ext uri="{BB962C8B-B14F-4D97-AF65-F5344CB8AC3E}">
        <p14:creationId xmlns:p14="http://schemas.microsoft.com/office/powerpoint/2010/main" val="401910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1EB488-E6E9-417D-A14F-6395FDC4A8E7}"/>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1C037868-8B6B-4095-A49E-8C5B5AC459D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3874B147-EE43-452B-9ECE-DC53D88204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3634A4D-7657-4B9B-9D7B-DA98D058E06B}"/>
              </a:ext>
            </a:extLst>
          </p:cNvPr>
          <p:cNvSpPr>
            <a:spLocks noGrp="1"/>
          </p:cNvSpPr>
          <p:nvPr>
            <p:ph type="dt" sz="half" idx="10"/>
          </p:nvPr>
        </p:nvSpPr>
        <p:spPr/>
        <p:txBody>
          <a:bodyPr/>
          <a:lstStyle>
            <a:lvl1pPr>
              <a:defRPr/>
            </a:lvl1pPr>
          </a:lstStyle>
          <a:p>
            <a:endParaRPr lang="de-DE" altLang="de-DE"/>
          </a:p>
        </p:txBody>
      </p:sp>
      <p:sp>
        <p:nvSpPr>
          <p:cNvPr id="6" name="Fußzeilenplatzhalter 5">
            <a:extLst>
              <a:ext uri="{FF2B5EF4-FFF2-40B4-BE49-F238E27FC236}">
                <a16:creationId xmlns:a16="http://schemas.microsoft.com/office/drawing/2014/main" id="{C5FE9DCB-386C-4EBF-BF0A-818C1A4B7D1B}"/>
              </a:ext>
            </a:extLst>
          </p:cNvPr>
          <p:cNvSpPr>
            <a:spLocks noGrp="1"/>
          </p:cNvSpPr>
          <p:nvPr>
            <p:ph type="ftr" sz="quarter" idx="11"/>
          </p:nvPr>
        </p:nvSpPr>
        <p:spPr/>
        <p:txBody>
          <a:bodyPr/>
          <a:lstStyle>
            <a:lvl1pPr>
              <a:defRPr/>
            </a:lvl1pPr>
          </a:lstStyle>
          <a:p>
            <a:endParaRPr lang="de-DE" altLang="de-DE"/>
          </a:p>
        </p:txBody>
      </p:sp>
      <p:sp>
        <p:nvSpPr>
          <p:cNvPr id="7" name="Foliennummernplatzhalter 6">
            <a:extLst>
              <a:ext uri="{FF2B5EF4-FFF2-40B4-BE49-F238E27FC236}">
                <a16:creationId xmlns:a16="http://schemas.microsoft.com/office/drawing/2014/main" id="{672B68A7-E8D7-47AF-A70C-A6866654433D}"/>
              </a:ext>
            </a:extLst>
          </p:cNvPr>
          <p:cNvSpPr>
            <a:spLocks noGrp="1"/>
          </p:cNvSpPr>
          <p:nvPr>
            <p:ph type="sldNum" sz="quarter" idx="12"/>
          </p:nvPr>
        </p:nvSpPr>
        <p:spPr/>
        <p:txBody>
          <a:bodyPr/>
          <a:lstStyle>
            <a:lvl1pPr>
              <a:defRPr/>
            </a:lvl1pPr>
          </a:lstStyle>
          <a:p>
            <a:fld id="{FFE5D803-FB13-460B-94C6-B3274CD4EE7E}" type="slidenum">
              <a:rPr lang="de-DE" altLang="de-DE"/>
              <a:pPr/>
              <a:t>‹Nr.›</a:t>
            </a:fld>
            <a:endParaRPr lang="de-DE" altLang="de-DE"/>
          </a:p>
        </p:txBody>
      </p:sp>
    </p:spTree>
    <p:extLst>
      <p:ext uri="{BB962C8B-B14F-4D97-AF65-F5344CB8AC3E}">
        <p14:creationId xmlns:p14="http://schemas.microsoft.com/office/powerpoint/2010/main" val="2769915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058" name="Group 10">
            <a:extLst>
              <a:ext uri="{FF2B5EF4-FFF2-40B4-BE49-F238E27FC236}">
                <a16:creationId xmlns:a16="http://schemas.microsoft.com/office/drawing/2014/main" id="{7632D49A-B87C-43AF-A8CF-B8D1AEC8EDA5}"/>
              </a:ext>
            </a:extLst>
          </p:cNvPr>
          <p:cNvGrpSpPr>
            <a:grpSpLocks/>
          </p:cNvGrpSpPr>
          <p:nvPr/>
        </p:nvGrpSpPr>
        <p:grpSpPr bwMode="auto">
          <a:xfrm>
            <a:off x="0" y="1588"/>
            <a:ext cx="9132888" cy="6845300"/>
            <a:chOff x="0" y="1"/>
            <a:chExt cx="5753" cy="4312"/>
          </a:xfrm>
        </p:grpSpPr>
        <p:sp>
          <p:nvSpPr>
            <p:cNvPr id="2051" name="Freeform 3">
              <a:extLst>
                <a:ext uri="{FF2B5EF4-FFF2-40B4-BE49-F238E27FC236}">
                  <a16:creationId xmlns:a16="http://schemas.microsoft.com/office/drawing/2014/main" id="{EEE6D4E3-417F-403D-9206-7F0470880E7A}"/>
                </a:ext>
              </a:extLst>
            </p:cNvPr>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052" name="Arc 4">
              <a:extLst>
                <a:ext uri="{FF2B5EF4-FFF2-40B4-BE49-F238E27FC236}">
                  <a16:creationId xmlns:a16="http://schemas.microsoft.com/office/drawing/2014/main" id="{860F7AE3-50AC-41DE-8E92-403C91282797}"/>
                </a:ext>
              </a:extLst>
            </p:cNvPr>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sp>
        <p:nvSpPr>
          <p:cNvPr id="2053" name="Rectangle 5">
            <a:extLst>
              <a:ext uri="{FF2B5EF4-FFF2-40B4-BE49-F238E27FC236}">
                <a16:creationId xmlns:a16="http://schemas.microsoft.com/office/drawing/2014/main" id="{71E7F903-9DC4-4086-AE22-7A12F83B9865}"/>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de-DE" altLang="de-DE"/>
              <a:t>Klicken Sie, um das Titelformat zu bearbeiten</a:t>
            </a:r>
          </a:p>
        </p:txBody>
      </p:sp>
      <p:sp>
        <p:nvSpPr>
          <p:cNvPr id="2055" name="Rectangle 7">
            <a:extLst>
              <a:ext uri="{FF2B5EF4-FFF2-40B4-BE49-F238E27FC236}">
                <a16:creationId xmlns:a16="http://schemas.microsoft.com/office/drawing/2014/main" id="{FD7F823E-DE9B-470D-9344-7C9584EE8437}"/>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sz="1400">
                <a:latin typeface="+mn-lt"/>
              </a:defRPr>
            </a:lvl1pPr>
          </a:lstStyle>
          <a:p>
            <a:endParaRPr lang="de-DE" altLang="de-DE"/>
          </a:p>
        </p:txBody>
      </p:sp>
      <p:sp>
        <p:nvSpPr>
          <p:cNvPr id="2056" name="Rectangle 8">
            <a:extLst>
              <a:ext uri="{FF2B5EF4-FFF2-40B4-BE49-F238E27FC236}">
                <a16:creationId xmlns:a16="http://schemas.microsoft.com/office/drawing/2014/main" id="{10E6B53A-BBCE-4874-AE29-5E778DEDCD09}"/>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latin typeface="+mn-lt"/>
              </a:defRPr>
            </a:lvl1pPr>
          </a:lstStyle>
          <a:p>
            <a:endParaRPr lang="de-DE" altLang="de-DE"/>
          </a:p>
        </p:txBody>
      </p:sp>
      <p:sp>
        <p:nvSpPr>
          <p:cNvPr id="2057" name="Rectangle 9">
            <a:extLst>
              <a:ext uri="{FF2B5EF4-FFF2-40B4-BE49-F238E27FC236}">
                <a16:creationId xmlns:a16="http://schemas.microsoft.com/office/drawing/2014/main" id="{43E0E4BD-408B-4440-A9E7-7284FC5090F0}"/>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a:defRPr sz="1400">
                <a:latin typeface="+mn-lt"/>
              </a:defRPr>
            </a:lvl1pPr>
          </a:lstStyle>
          <a:p>
            <a:fld id="{D3406FF2-C8DD-463D-A992-3E0C61FBC243}" type="slidenum">
              <a:rPr lang="de-DE" altLang="de-DE"/>
              <a:pPr/>
              <a:t>‹Nr.›</a:t>
            </a:fld>
            <a:endParaRPr lang="de-DE" altLang="de-DE"/>
          </a:p>
        </p:txBody>
      </p:sp>
      <p:sp>
        <p:nvSpPr>
          <p:cNvPr id="2059" name="Rectangle 11">
            <a:extLst>
              <a:ext uri="{FF2B5EF4-FFF2-40B4-BE49-F238E27FC236}">
                <a16:creationId xmlns:a16="http://schemas.microsoft.com/office/drawing/2014/main" id="{CB7F1048-9FA2-41E2-88DE-2790FA3B75CE}"/>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accent2"/>
        </a:buClr>
        <a:buSzPct val="80000"/>
        <a:buFont typeface="Wingdings" panose="05000000000000000000" pitchFamily="2" charset="2"/>
        <a:buChar char="l"/>
        <a:defRPr sz="3200" kern="1200">
          <a:solidFill>
            <a:schemeClr val="tx1"/>
          </a:solidFill>
          <a:latin typeface="+mn-lt"/>
          <a:ea typeface="+mn-ea"/>
          <a:cs typeface="+mn-cs"/>
        </a:defRPr>
      </a:lvl1pPr>
      <a:lvl2pPr marL="742950" indent="-285750" algn="l" rtl="0" fontAlgn="base">
        <a:spcBef>
          <a:spcPct val="20000"/>
        </a:spcBef>
        <a:spcAft>
          <a:spcPct val="0"/>
        </a:spcAft>
        <a:buClr>
          <a:schemeClr val="tx1"/>
        </a:buClr>
        <a:buSzPct val="90000"/>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fontAlgn="base">
        <a:spcBef>
          <a:spcPct val="20000"/>
        </a:spcBef>
        <a:spcAft>
          <a:spcPct val="0"/>
        </a:spcAft>
        <a:buClr>
          <a:schemeClr val="tx1"/>
        </a:buClr>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mysteriousplaces.com/Easter_Island/images/wall-close.JPG"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4A2EF406-27CC-4E11-960C-7B73E8D6A206}"/>
              </a:ext>
            </a:extLst>
          </p:cNvPr>
          <p:cNvSpPr>
            <a:spLocks noGrp="1" noChangeArrowheads="1"/>
          </p:cNvSpPr>
          <p:nvPr>
            <p:ph type="title" idx="4294967295"/>
          </p:nvPr>
        </p:nvSpPr>
        <p:spPr>
          <a:xfrm>
            <a:off x="179388" y="4714875"/>
            <a:ext cx="4248150" cy="1090613"/>
          </a:xfrm>
        </p:spPr>
        <p:txBody>
          <a:bodyPr/>
          <a:lstStyle/>
          <a:p>
            <a:r>
              <a:rPr kumimoji="1" lang="en-US" altLang="de-DE" sz="6000" dirty="0">
                <a:solidFill>
                  <a:schemeClr val="folHlink"/>
                </a:solidFill>
                <a:effectLst/>
              </a:rPr>
              <a:t>Rapa Nui</a:t>
            </a:r>
            <a:endParaRPr kumimoji="1" lang="de-DE" altLang="de-DE" sz="6000" dirty="0">
              <a:solidFill>
                <a:schemeClr val="folHlink"/>
              </a:solidFill>
              <a:effectLst/>
            </a:endParaRPr>
          </a:p>
        </p:txBody>
      </p:sp>
      <p:sp>
        <p:nvSpPr>
          <p:cNvPr id="71688" name="Rectangle 8">
            <a:extLst>
              <a:ext uri="{FF2B5EF4-FFF2-40B4-BE49-F238E27FC236}">
                <a16:creationId xmlns:a16="http://schemas.microsoft.com/office/drawing/2014/main" id="{1322A532-801C-4DB2-A692-AB7948CA6EC7}"/>
              </a:ext>
            </a:extLst>
          </p:cNvPr>
          <p:cNvSpPr>
            <a:spLocks noChangeArrowheads="1"/>
          </p:cNvSpPr>
          <p:nvPr/>
        </p:nvSpPr>
        <p:spPr bwMode="auto">
          <a:xfrm>
            <a:off x="5148263" y="661988"/>
            <a:ext cx="3302000" cy="305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r"/>
            <a:r>
              <a:rPr kumimoji="1" lang="en-US" altLang="de-DE" sz="2000" dirty="0">
                <a:solidFill>
                  <a:schemeClr val="folHlink"/>
                </a:solidFill>
                <a:latin typeface="Arial" panose="020B0604020202020204" pitchFamily="34" charset="0"/>
              </a:rPr>
              <a:t>Osterinsel</a:t>
            </a:r>
          </a:p>
          <a:p>
            <a:pPr algn="r"/>
            <a:endParaRPr kumimoji="1" lang="en-US" altLang="de-DE" sz="2000" dirty="0">
              <a:solidFill>
                <a:schemeClr val="folHlink"/>
              </a:solidFill>
              <a:latin typeface="Arial" panose="020B0604020202020204" pitchFamily="34" charset="0"/>
            </a:endParaRPr>
          </a:p>
          <a:p>
            <a:pPr algn="r"/>
            <a:r>
              <a:rPr kumimoji="1" lang="de-CH" altLang="de-DE" sz="2000" dirty="0">
                <a:solidFill>
                  <a:schemeClr val="folHlink"/>
                </a:solidFill>
                <a:latin typeface="Arial" panose="020B0604020202020204" pitchFamily="34" charset="0"/>
              </a:rPr>
              <a:t>Wenn Du das nicht hast, </a:t>
            </a:r>
          </a:p>
          <a:p>
            <a:pPr algn="r"/>
            <a:r>
              <a:rPr kumimoji="1" lang="de-CH" altLang="de-DE" sz="2000" dirty="0">
                <a:solidFill>
                  <a:schemeClr val="folHlink"/>
                </a:solidFill>
                <a:latin typeface="Arial" panose="020B0604020202020204" pitchFamily="34" charset="0"/>
              </a:rPr>
              <a:t>dieses Stirb und Werde, </a:t>
            </a:r>
          </a:p>
          <a:p>
            <a:pPr algn="r"/>
            <a:r>
              <a:rPr kumimoji="1" lang="de-CH" altLang="de-DE" sz="2000" dirty="0">
                <a:solidFill>
                  <a:schemeClr val="folHlink"/>
                </a:solidFill>
                <a:latin typeface="Arial" panose="020B0604020202020204" pitchFamily="34" charset="0"/>
              </a:rPr>
              <a:t>bist Du nur ein trüber Gast </a:t>
            </a:r>
          </a:p>
          <a:p>
            <a:pPr algn="r"/>
            <a:r>
              <a:rPr kumimoji="1" lang="de-CH" altLang="de-DE" sz="2000" dirty="0">
                <a:solidFill>
                  <a:schemeClr val="folHlink"/>
                </a:solidFill>
                <a:latin typeface="Arial" panose="020B0604020202020204" pitchFamily="34" charset="0"/>
              </a:rPr>
              <a:t>auf dieser dunklen Erde.</a:t>
            </a:r>
            <a:endParaRPr kumimoji="1" lang="de-DE" altLang="de-DE" sz="2000" dirty="0">
              <a:solidFill>
                <a:schemeClr val="folHlink"/>
              </a:solidFill>
              <a:latin typeface="Arial" panose="020B0604020202020204" pitchFamily="34" charset="0"/>
            </a:endParaRPr>
          </a:p>
        </p:txBody>
      </p:sp>
      <p:pic>
        <p:nvPicPr>
          <p:cNvPr id="71689" name="Picture 9">
            <a:extLst>
              <a:ext uri="{FF2B5EF4-FFF2-40B4-BE49-F238E27FC236}">
                <a16:creationId xmlns:a16="http://schemas.microsoft.com/office/drawing/2014/main" id="{EECC1F96-E811-450F-A8FF-62F849DA87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49275"/>
            <a:ext cx="3898900" cy="2921000"/>
          </a:xfrm>
          <a:prstGeom prst="rect">
            <a:avLst/>
          </a:prstGeom>
          <a:noFill/>
          <a:extLst>
            <a:ext uri="{909E8E84-426E-40DD-AFC4-6F175D3DCCD1}">
              <a14:hiddenFill xmlns:a14="http://schemas.microsoft.com/office/drawing/2010/main">
                <a:solidFill>
                  <a:srgbClr val="FFFFFF"/>
                </a:solidFill>
              </a14:hiddenFill>
            </a:ext>
          </a:extLst>
        </p:spPr>
      </p:pic>
      <p:pic>
        <p:nvPicPr>
          <p:cNvPr id="71691" name="Picture 11">
            <a:extLst>
              <a:ext uri="{FF2B5EF4-FFF2-40B4-BE49-F238E27FC236}">
                <a16:creationId xmlns:a16="http://schemas.microsoft.com/office/drawing/2014/main" id="{943CE598-4D9D-49DD-AD32-8E41E64BEB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3357563"/>
            <a:ext cx="4076700" cy="3054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9970" name="Rectangle 2">
            <a:extLst>
              <a:ext uri="{FF2B5EF4-FFF2-40B4-BE49-F238E27FC236}">
                <a16:creationId xmlns:a16="http://schemas.microsoft.com/office/drawing/2014/main" id="{77D2AD14-2C5F-4312-90B2-77988C06082A}"/>
              </a:ext>
            </a:extLst>
          </p:cNvPr>
          <p:cNvSpPr>
            <a:spLocks noGrp="1" noChangeArrowheads="1"/>
          </p:cNvSpPr>
          <p:nvPr>
            <p:ph type="title" idx="4294967295"/>
          </p:nvPr>
        </p:nvSpPr>
        <p:spPr>
          <a:xfrm>
            <a:off x="122238" y="85725"/>
            <a:ext cx="8893175" cy="1327150"/>
          </a:xfrm>
        </p:spPr>
        <p:txBody>
          <a:bodyPr/>
          <a:lstStyle/>
          <a:p>
            <a:r>
              <a:rPr kumimoji="1" lang="en-US" altLang="de-DE" sz="4000" u="sng" dirty="0">
                <a:solidFill>
                  <a:schemeClr val="folHlink"/>
                </a:solidFill>
                <a:effectLst/>
              </a:rPr>
              <a:t>Vogelkult und sitzende Steinstatue </a:t>
            </a:r>
            <a:br>
              <a:rPr kumimoji="1" lang="en-US" altLang="de-DE" sz="4000" u="sng" dirty="0">
                <a:solidFill>
                  <a:schemeClr val="folHlink"/>
                </a:solidFill>
                <a:effectLst/>
              </a:rPr>
            </a:br>
            <a:r>
              <a:rPr kumimoji="1" lang="en-US" altLang="de-DE" sz="4000" u="sng" dirty="0">
                <a:solidFill>
                  <a:schemeClr val="folHlink"/>
                </a:solidFill>
                <a:effectLst/>
              </a:rPr>
              <a:t>= Südamerika </a:t>
            </a:r>
            <a:endParaRPr kumimoji="1" lang="de-DE" altLang="de-DE" sz="4000" u="sng" dirty="0">
              <a:solidFill>
                <a:schemeClr val="folHlink"/>
              </a:solidFill>
              <a:effectLst/>
            </a:endParaRPr>
          </a:p>
        </p:txBody>
      </p:sp>
      <p:pic>
        <p:nvPicPr>
          <p:cNvPr id="339972" name="Picture 4">
            <a:extLst>
              <a:ext uri="{FF2B5EF4-FFF2-40B4-BE49-F238E27FC236}">
                <a16:creationId xmlns:a16="http://schemas.microsoft.com/office/drawing/2014/main" id="{72AA0CC1-FD29-4DBA-8930-5E952B4BC6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075" y="1916113"/>
            <a:ext cx="1889125" cy="2808287"/>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339973" name="Rectangle 5">
            <a:extLst>
              <a:ext uri="{FF2B5EF4-FFF2-40B4-BE49-F238E27FC236}">
                <a16:creationId xmlns:a16="http://schemas.microsoft.com/office/drawing/2014/main" id="{7EB05E8A-DDAD-4891-B143-5B630D799CCF}"/>
              </a:ext>
            </a:extLst>
          </p:cNvPr>
          <p:cNvSpPr>
            <a:spLocks noChangeArrowheads="1"/>
          </p:cNvSpPr>
          <p:nvPr/>
        </p:nvSpPr>
        <p:spPr bwMode="auto">
          <a:xfrm>
            <a:off x="611188" y="5286375"/>
            <a:ext cx="820896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dirty="0"/>
              <a:t>Auf der ganzen Osterinsel wurde lediglich eine einzige sitzende Statue gefunden, die eine fast exakte Gleichheit zu den sehenden und sitzenden Steinstatuen zeigt wie sie in Bolivien gefunden wurden. </a:t>
            </a:r>
          </a:p>
          <a:p>
            <a:r>
              <a:rPr lang="en-US" altLang="de-DE" dirty="0"/>
              <a:t>Auch der Vogelkult ist südamerikanischen Ursprungs.</a:t>
            </a:r>
            <a:endParaRPr lang="de-DE" altLang="de-DE" dirty="0"/>
          </a:p>
        </p:txBody>
      </p:sp>
      <p:pic>
        <p:nvPicPr>
          <p:cNvPr id="339974" name="Picture 6">
            <a:extLst>
              <a:ext uri="{FF2B5EF4-FFF2-40B4-BE49-F238E27FC236}">
                <a16:creationId xmlns:a16="http://schemas.microsoft.com/office/drawing/2014/main" id="{55E71477-C449-4483-850F-A24EF0EBDE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6813" y="1916113"/>
            <a:ext cx="3744912" cy="2808287"/>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3890" name="Rectangle 2">
            <a:extLst>
              <a:ext uri="{FF2B5EF4-FFF2-40B4-BE49-F238E27FC236}">
                <a16:creationId xmlns:a16="http://schemas.microsoft.com/office/drawing/2014/main" id="{9B55B6A5-CCFE-4B83-A236-0686B6C3D432}"/>
              </a:ext>
            </a:extLst>
          </p:cNvPr>
          <p:cNvSpPr>
            <a:spLocks noGrp="1" noChangeArrowheads="1"/>
          </p:cNvSpPr>
          <p:nvPr>
            <p:ph type="title" idx="4294967295"/>
          </p:nvPr>
        </p:nvSpPr>
        <p:spPr>
          <a:xfrm>
            <a:off x="122238" y="85725"/>
            <a:ext cx="8893175" cy="793750"/>
          </a:xfrm>
        </p:spPr>
        <p:txBody>
          <a:bodyPr/>
          <a:lstStyle/>
          <a:p>
            <a:r>
              <a:rPr kumimoji="1" lang="en-US" altLang="de-DE" u="sng" dirty="0">
                <a:solidFill>
                  <a:schemeClr val="folHlink"/>
                </a:solidFill>
                <a:effectLst/>
              </a:rPr>
              <a:t>“Jorana” – Willkommen</a:t>
            </a:r>
            <a:endParaRPr kumimoji="1" lang="de-DE" altLang="de-DE" u="sng" dirty="0">
              <a:solidFill>
                <a:schemeClr val="folHlink"/>
              </a:solidFill>
              <a:effectLst/>
            </a:endParaRPr>
          </a:p>
        </p:txBody>
      </p:sp>
      <p:pic>
        <p:nvPicPr>
          <p:cNvPr id="293896" name="Picture 8">
            <a:extLst>
              <a:ext uri="{FF2B5EF4-FFF2-40B4-BE49-F238E27FC236}">
                <a16:creationId xmlns:a16="http://schemas.microsoft.com/office/drawing/2014/main" id="{A20249B2-1B0A-46F6-8693-45A96FF3B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138" y="1484313"/>
            <a:ext cx="3543300" cy="257175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293897" name="Picture 9">
            <a:extLst>
              <a:ext uri="{FF2B5EF4-FFF2-40B4-BE49-F238E27FC236}">
                <a16:creationId xmlns:a16="http://schemas.microsoft.com/office/drawing/2014/main" id="{3EF7BB67-32E6-467F-9F6A-B67930AA98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84313"/>
            <a:ext cx="3600450" cy="259715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293898" name="Text Box 10">
            <a:extLst>
              <a:ext uri="{FF2B5EF4-FFF2-40B4-BE49-F238E27FC236}">
                <a16:creationId xmlns:a16="http://schemas.microsoft.com/office/drawing/2014/main" id="{F0AFF202-D773-4BCE-919B-B5462EC89460}"/>
              </a:ext>
            </a:extLst>
          </p:cNvPr>
          <p:cNvSpPr txBox="1">
            <a:spLocks noChangeArrowheads="1"/>
          </p:cNvSpPr>
          <p:nvPr/>
        </p:nvSpPr>
        <p:spPr bwMode="auto">
          <a:xfrm>
            <a:off x="900113" y="4494213"/>
            <a:ext cx="770572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dirty="0"/>
              <a:t>Wenn nicht Zufall, dann war es jedenfalls eine seemänische Höchstleistung, diese Nadel im Heuheufen anzupeilen.</a:t>
            </a:r>
          </a:p>
          <a:p>
            <a:r>
              <a:rPr lang="en-US" altLang="de-DE" dirty="0"/>
              <a:t>Es gibt Hinweise, dass die Ur-Bolivianer zuvor schon die Galapagos Inseln anzusteuern wussten und auch sicher wieder heimfanden.</a:t>
            </a:r>
          </a:p>
          <a:p>
            <a:r>
              <a:rPr lang="en-US" altLang="de-DE" dirty="0"/>
              <a:t>Dank Holzschwertern, die sie variabel durch die Binsen führten, war den Booten eine Steuermöglichkeit gegeben.</a:t>
            </a:r>
            <a:endParaRPr lang="de-DE" altLang="de-DE"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1234" name="Rectangle 2">
            <a:extLst>
              <a:ext uri="{FF2B5EF4-FFF2-40B4-BE49-F238E27FC236}">
                <a16:creationId xmlns:a16="http://schemas.microsoft.com/office/drawing/2014/main" id="{37B1CE46-658F-4F01-9282-1659E87CF8D8}"/>
              </a:ext>
            </a:extLst>
          </p:cNvPr>
          <p:cNvSpPr>
            <a:spLocks noGrp="1" noChangeArrowheads="1"/>
          </p:cNvSpPr>
          <p:nvPr>
            <p:ph type="title" idx="4294967295"/>
          </p:nvPr>
        </p:nvSpPr>
        <p:spPr>
          <a:xfrm>
            <a:off x="684213" y="188913"/>
            <a:ext cx="7762875" cy="1327150"/>
          </a:xfrm>
        </p:spPr>
        <p:txBody>
          <a:bodyPr/>
          <a:lstStyle/>
          <a:p>
            <a:pPr algn="l"/>
            <a:r>
              <a:rPr lang="de-DE" altLang="de-DE" dirty="0">
                <a:solidFill>
                  <a:schemeClr val="folHlink"/>
                </a:solidFill>
                <a:effectLst/>
              </a:rPr>
              <a:t>Stand der Wissenschaft heute </a:t>
            </a:r>
            <a:br>
              <a:rPr lang="de-DE" altLang="de-DE" dirty="0">
                <a:solidFill>
                  <a:schemeClr val="folHlink"/>
                </a:solidFill>
                <a:effectLst/>
              </a:rPr>
            </a:br>
            <a:r>
              <a:rPr lang="de-DE" altLang="de-DE" dirty="0">
                <a:solidFill>
                  <a:schemeClr val="hlink"/>
                </a:solidFill>
                <a:effectLst/>
              </a:rPr>
              <a:t>Der Anfang:</a:t>
            </a:r>
          </a:p>
        </p:txBody>
      </p:sp>
      <p:sp>
        <p:nvSpPr>
          <p:cNvPr id="351237" name="Text Box 5">
            <a:extLst>
              <a:ext uri="{FF2B5EF4-FFF2-40B4-BE49-F238E27FC236}">
                <a16:creationId xmlns:a16="http://schemas.microsoft.com/office/drawing/2014/main" id="{10695473-DBD6-48A3-90EE-437A2A432290}"/>
              </a:ext>
            </a:extLst>
          </p:cNvPr>
          <p:cNvSpPr txBox="1">
            <a:spLocks noChangeArrowheads="1"/>
          </p:cNvSpPr>
          <p:nvPr/>
        </p:nvSpPr>
        <p:spPr bwMode="auto">
          <a:xfrm>
            <a:off x="755650" y="1844675"/>
            <a:ext cx="7561263"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hlink"/>
              </a:buClr>
              <a:buFontTx/>
              <a:buChar char="o"/>
            </a:pPr>
            <a:r>
              <a:rPr lang="de-DE" altLang="de-DE" dirty="0"/>
              <a:t>  Besiedlung aus Polynesien um 400 n.Chr. </a:t>
            </a:r>
            <a:br>
              <a:rPr lang="de-DE" altLang="de-DE" dirty="0"/>
            </a:br>
            <a:endParaRPr lang="de-DE" altLang="de-DE" dirty="0"/>
          </a:p>
          <a:p>
            <a:pPr>
              <a:buClr>
                <a:schemeClr val="hlink"/>
              </a:buClr>
              <a:buFontTx/>
              <a:buChar char="o"/>
            </a:pPr>
            <a:r>
              <a:rPr lang="de-DE" altLang="de-DE" dirty="0"/>
              <a:t>  minimale Gründungspopulation neolithischer Zivilisationen </a:t>
            </a:r>
            <a:br>
              <a:rPr lang="de-DE" altLang="de-DE" dirty="0"/>
            </a:br>
            <a:r>
              <a:rPr lang="de-DE" altLang="de-DE" dirty="0"/>
              <a:t>    (ca. 40 Menschen) </a:t>
            </a:r>
            <a:br>
              <a:rPr lang="de-DE" altLang="de-DE" dirty="0"/>
            </a:br>
            <a:endParaRPr lang="de-DE" altLang="de-DE" dirty="0"/>
          </a:p>
          <a:p>
            <a:pPr>
              <a:buClr>
                <a:schemeClr val="hlink"/>
              </a:buClr>
              <a:buFontTx/>
              <a:buChar char="o"/>
            </a:pPr>
            <a:r>
              <a:rPr lang="de-DE" altLang="de-DE" dirty="0"/>
              <a:t>  Biotop: dichte Bewaldung mit "endemischer" Palmenart</a:t>
            </a:r>
            <a:br>
              <a:rPr lang="de-DE" altLang="de-DE" dirty="0"/>
            </a:br>
            <a:r>
              <a:rPr lang="de-DE" altLang="de-DE" dirty="0"/>
              <a:t>    (Jubea Chilensis) </a:t>
            </a:r>
            <a:br>
              <a:rPr lang="de-DE" altLang="de-DE" dirty="0"/>
            </a:br>
            <a:endParaRPr lang="de-DE" altLang="de-DE" dirty="0"/>
          </a:p>
          <a:p>
            <a:pPr>
              <a:buClr>
                <a:schemeClr val="hlink"/>
              </a:buClr>
              <a:buFontTx/>
              <a:buChar char="o"/>
            </a:pPr>
            <a:r>
              <a:rPr lang="de-DE" altLang="de-DE" dirty="0"/>
              <a:t>  Holz wurde verwendet für Kanus, zum Fischfang, für </a:t>
            </a:r>
            <a:br>
              <a:rPr lang="de-DE" altLang="de-DE" dirty="0"/>
            </a:br>
            <a:r>
              <a:rPr lang="de-DE" altLang="de-DE" dirty="0"/>
              <a:t>    Gerätschaften, als Brennstoff </a:t>
            </a:r>
            <a:br>
              <a:rPr lang="de-DE" altLang="de-DE" dirty="0"/>
            </a:br>
            <a:endParaRPr lang="de-DE" altLang="de-DE" dirty="0"/>
          </a:p>
          <a:p>
            <a:pPr>
              <a:buClr>
                <a:schemeClr val="hlink"/>
              </a:buClr>
              <a:buFontTx/>
              <a:buChar char="o"/>
            </a:pPr>
            <a:r>
              <a:rPr lang="de-DE" altLang="de-DE" dirty="0"/>
              <a:t>  Wohlstand: Subsistenz in "Teilzeitarbeit" erreichbar </a:t>
            </a:r>
            <a:br>
              <a:rPr lang="de-DE" altLang="de-DE" dirty="0"/>
            </a:br>
            <a:endParaRPr lang="de-DE" altLang="de-DE" dirty="0"/>
          </a:p>
          <a:p>
            <a:pPr>
              <a:buClr>
                <a:schemeClr val="hlink"/>
              </a:buClr>
              <a:buFontTx/>
              <a:buChar char="o"/>
            </a:pPr>
            <a:r>
              <a:rPr lang="de-DE" altLang="de-DE" dirty="0"/>
              <a:t>  Freizeit: kulturelle Aktivitäten: Bildhauerei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5330" name="Rectangle 2">
            <a:extLst>
              <a:ext uri="{FF2B5EF4-FFF2-40B4-BE49-F238E27FC236}">
                <a16:creationId xmlns:a16="http://schemas.microsoft.com/office/drawing/2014/main" id="{A68F304C-0987-4069-A558-D762A69BABF5}"/>
              </a:ext>
            </a:extLst>
          </p:cNvPr>
          <p:cNvSpPr>
            <a:spLocks noGrp="1" noChangeArrowheads="1"/>
          </p:cNvSpPr>
          <p:nvPr>
            <p:ph type="title" idx="4294967295"/>
          </p:nvPr>
        </p:nvSpPr>
        <p:spPr>
          <a:xfrm>
            <a:off x="684213" y="188913"/>
            <a:ext cx="7762875" cy="647700"/>
          </a:xfrm>
        </p:spPr>
        <p:txBody>
          <a:bodyPr/>
          <a:lstStyle/>
          <a:p>
            <a:pPr algn="l"/>
            <a:r>
              <a:rPr lang="de-DE" altLang="de-DE" sz="4000" dirty="0">
                <a:solidFill>
                  <a:schemeClr val="folHlink"/>
                </a:solidFill>
                <a:effectLst/>
              </a:rPr>
              <a:t>Die Honigpalme Jubea Chilensis</a:t>
            </a:r>
          </a:p>
        </p:txBody>
      </p:sp>
      <p:pic>
        <p:nvPicPr>
          <p:cNvPr id="355332" name="Picture 4">
            <a:extLst>
              <a:ext uri="{FF2B5EF4-FFF2-40B4-BE49-F238E27FC236}">
                <a16:creationId xmlns:a16="http://schemas.microsoft.com/office/drawing/2014/main" id="{F6857C1D-865F-4500-88B2-13160AF7A3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938" y="1989138"/>
            <a:ext cx="2735262" cy="4103687"/>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355334" name="Picture 6">
            <a:extLst>
              <a:ext uri="{FF2B5EF4-FFF2-40B4-BE49-F238E27FC236}">
                <a16:creationId xmlns:a16="http://schemas.microsoft.com/office/drawing/2014/main" id="{04EE8406-EBA3-4B51-AB52-2EFFA8E9B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8238" y="1989138"/>
            <a:ext cx="3079750" cy="4103687"/>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62" name="Rectangle 2">
            <a:extLst>
              <a:ext uri="{FF2B5EF4-FFF2-40B4-BE49-F238E27FC236}">
                <a16:creationId xmlns:a16="http://schemas.microsoft.com/office/drawing/2014/main" id="{87A87E24-E2AE-4E10-BDE4-5CC18732421B}"/>
              </a:ext>
            </a:extLst>
          </p:cNvPr>
          <p:cNvSpPr>
            <a:spLocks noGrp="1" noChangeArrowheads="1"/>
          </p:cNvSpPr>
          <p:nvPr>
            <p:ph type="title" idx="4294967295"/>
          </p:nvPr>
        </p:nvSpPr>
        <p:spPr>
          <a:xfrm>
            <a:off x="122238" y="157163"/>
            <a:ext cx="8893175" cy="1327150"/>
          </a:xfrm>
        </p:spPr>
        <p:txBody>
          <a:bodyPr/>
          <a:lstStyle/>
          <a:p>
            <a:r>
              <a:rPr kumimoji="1" lang="en-US" altLang="de-DE" sz="4000" u="sng" dirty="0">
                <a:solidFill>
                  <a:schemeClr val="folHlink"/>
                </a:solidFill>
                <a:effectLst/>
              </a:rPr>
              <a:t>Rapa Nui – die einsamst besiedeltste Insel der Welt (Thor Heyerdahl)</a:t>
            </a:r>
            <a:endParaRPr kumimoji="1" lang="de-DE" altLang="de-DE" sz="4000" u="sng" dirty="0">
              <a:solidFill>
                <a:schemeClr val="folHlink"/>
              </a:solidFill>
              <a:effectLst/>
            </a:endParaRPr>
          </a:p>
        </p:txBody>
      </p:sp>
      <p:sp>
        <p:nvSpPr>
          <p:cNvPr id="296966" name="Text Box 6">
            <a:extLst>
              <a:ext uri="{FF2B5EF4-FFF2-40B4-BE49-F238E27FC236}">
                <a16:creationId xmlns:a16="http://schemas.microsoft.com/office/drawing/2014/main" id="{CCAD4013-CB7F-4CEF-A749-F43F6A3BF9D8}"/>
              </a:ext>
            </a:extLst>
          </p:cNvPr>
          <p:cNvSpPr txBox="1">
            <a:spLocks noChangeArrowheads="1"/>
          </p:cNvSpPr>
          <p:nvPr/>
        </p:nvSpPr>
        <p:spPr bwMode="auto">
          <a:xfrm>
            <a:off x="1258888" y="5302250"/>
            <a:ext cx="6624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dirty="0"/>
              <a:t>Aufgrund der sehr isolierten Lage entwickelte sich eine artenarme Fauna und Flora. Säugetiere gab es keine.</a:t>
            </a:r>
          </a:p>
          <a:p>
            <a:r>
              <a:rPr lang="en-US" altLang="de-DE" dirty="0"/>
              <a:t>Süsswasser fand man nur im Inneren der 3 Vulkankrater.</a:t>
            </a:r>
          </a:p>
        </p:txBody>
      </p:sp>
      <p:pic>
        <p:nvPicPr>
          <p:cNvPr id="296967" name="Picture 7">
            <a:extLst>
              <a:ext uri="{FF2B5EF4-FFF2-40B4-BE49-F238E27FC236}">
                <a16:creationId xmlns:a16="http://schemas.microsoft.com/office/drawing/2014/main" id="{6D14E311-0231-4964-BF3B-454751CD8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3013" y="1797050"/>
            <a:ext cx="4092575" cy="3071813"/>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9730" name="Rectangle 2">
            <a:extLst>
              <a:ext uri="{FF2B5EF4-FFF2-40B4-BE49-F238E27FC236}">
                <a16:creationId xmlns:a16="http://schemas.microsoft.com/office/drawing/2014/main" id="{BDE1D3B8-EBEA-42DD-A611-55D6944001DF}"/>
              </a:ext>
            </a:extLst>
          </p:cNvPr>
          <p:cNvSpPr>
            <a:spLocks noGrp="1" noChangeArrowheads="1"/>
          </p:cNvSpPr>
          <p:nvPr>
            <p:ph type="title" idx="4294967295"/>
          </p:nvPr>
        </p:nvSpPr>
        <p:spPr>
          <a:xfrm>
            <a:off x="122238" y="85725"/>
            <a:ext cx="8893175" cy="793750"/>
          </a:xfrm>
        </p:spPr>
        <p:txBody>
          <a:bodyPr/>
          <a:lstStyle/>
          <a:p>
            <a:r>
              <a:rPr kumimoji="1" lang="en-US" altLang="de-DE" sz="4000" u="sng" dirty="0">
                <a:solidFill>
                  <a:schemeClr val="folHlink"/>
                </a:solidFill>
                <a:effectLst/>
              </a:rPr>
              <a:t>Die Ernährung – Ein Problem </a:t>
            </a:r>
            <a:endParaRPr kumimoji="1" lang="de-DE" altLang="de-DE" sz="4000" u="sng" dirty="0">
              <a:solidFill>
                <a:schemeClr val="folHlink"/>
              </a:solidFill>
              <a:effectLst/>
            </a:endParaRPr>
          </a:p>
        </p:txBody>
      </p:sp>
      <p:sp>
        <p:nvSpPr>
          <p:cNvPr id="329731" name="Text Box 3">
            <a:extLst>
              <a:ext uri="{FF2B5EF4-FFF2-40B4-BE49-F238E27FC236}">
                <a16:creationId xmlns:a16="http://schemas.microsoft.com/office/drawing/2014/main" id="{09E43174-97AC-4043-BF09-331E41A8773E}"/>
              </a:ext>
            </a:extLst>
          </p:cNvPr>
          <p:cNvSpPr txBox="1">
            <a:spLocks noChangeArrowheads="1"/>
          </p:cNvSpPr>
          <p:nvPr/>
        </p:nvSpPr>
        <p:spPr bwMode="auto">
          <a:xfrm>
            <a:off x="4859338" y="1557338"/>
            <a:ext cx="3671887"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dirty="0"/>
              <a:t>Aufgrund von Pollenuntersuchungen muss die Insel aber doch eine üppige Vegetation aufgewiesen haben.</a:t>
            </a:r>
          </a:p>
          <a:p>
            <a:endParaRPr lang="en-US" altLang="de-DE" dirty="0"/>
          </a:p>
          <a:p>
            <a:r>
              <a:rPr lang="en-US" altLang="de-DE" dirty="0"/>
              <a:t>Die ersten Siedler brachten Hühner und Ratten und wahrscheinlich auch Getreidekörner mit sich.</a:t>
            </a:r>
          </a:p>
          <a:p>
            <a:endParaRPr lang="en-US" altLang="de-DE" dirty="0"/>
          </a:p>
          <a:p>
            <a:r>
              <a:rPr lang="en-US" altLang="de-DE" b="1" dirty="0">
                <a:solidFill>
                  <a:schemeClr val="folHlink"/>
                </a:solidFill>
              </a:rPr>
              <a:t>Wichtig zu wissen:</a:t>
            </a:r>
          </a:p>
          <a:p>
            <a:r>
              <a:rPr lang="en-US" altLang="de-DE" dirty="0"/>
              <a:t>Die Gewässer rund um die Inseln sind eher fischarm und der vulkanische Boden für Getreidekultur ungünstig.</a:t>
            </a:r>
            <a:endParaRPr lang="de-DE" altLang="de-DE" dirty="0"/>
          </a:p>
        </p:txBody>
      </p:sp>
      <p:pic>
        <p:nvPicPr>
          <p:cNvPr id="329735" name="Picture 7">
            <a:extLst>
              <a:ext uri="{FF2B5EF4-FFF2-40B4-BE49-F238E27FC236}">
                <a16:creationId xmlns:a16="http://schemas.microsoft.com/office/drawing/2014/main" id="{96DA91C4-AE84-44F0-874C-D5C36B7DC8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325" y="1700213"/>
            <a:ext cx="3678238" cy="475297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0994" name="Rectangle 2">
            <a:extLst>
              <a:ext uri="{FF2B5EF4-FFF2-40B4-BE49-F238E27FC236}">
                <a16:creationId xmlns:a16="http://schemas.microsoft.com/office/drawing/2014/main" id="{33F9D9D3-2B80-4762-91A9-0F7FB21DA96D}"/>
              </a:ext>
            </a:extLst>
          </p:cNvPr>
          <p:cNvSpPr>
            <a:spLocks noGrp="1" noChangeArrowheads="1"/>
          </p:cNvSpPr>
          <p:nvPr>
            <p:ph type="title" idx="4294967295"/>
          </p:nvPr>
        </p:nvSpPr>
        <p:spPr>
          <a:xfrm>
            <a:off x="122238" y="85725"/>
            <a:ext cx="8893175" cy="793750"/>
          </a:xfrm>
        </p:spPr>
        <p:txBody>
          <a:bodyPr/>
          <a:lstStyle/>
          <a:p>
            <a:r>
              <a:rPr kumimoji="1" lang="en-US" altLang="de-DE" sz="4000" u="sng" dirty="0">
                <a:solidFill>
                  <a:schemeClr val="folHlink"/>
                </a:solidFill>
                <a:effectLst/>
              </a:rPr>
              <a:t>Die Hauptnahrungsmittel </a:t>
            </a:r>
            <a:endParaRPr kumimoji="1" lang="de-DE" altLang="de-DE" sz="4000" u="sng" dirty="0">
              <a:solidFill>
                <a:schemeClr val="folHlink"/>
              </a:solidFill>
              <a:effectLst/>
            </a:endParaRPr>
          </a:p>
        </p:txBody>
      </p:sp>
      <p:sp>
        <p:nvSpPr>
          <p:cNvPr id="340995" name="Text Box 3">
            <a:extLst>
              <a:ext uri="{FF2B5EF4-FFF2-40B4-BE49-F238E27FC236}">
                <a16:creationId xmlns:a16="http://schemas.microsoft.com/office/drawing/2014/main" id="{2BE15F86-B4AE-403F-A454-9DF09399A30D}"/>
              </a:ext>
            </a:extLst>
          </p:cNvPr>
          <p:cNvSpPr txBox="1">
            <a:spLocks noChangeArrowheads="1"/>
          </p:cNvSpPr>
          <p:nvPr/>
        </p:nvSpPr>
        <p:spPr bwMode="auto">
          <a:xfrm>
            <a:off x="539750" y="4149725"/>
            <a:ext cx="856932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de-DE" dirty="0"/>
          </a:p>
          <a:p>
            <a:r>
              <a:rPr lang="en-US" altLang="de-DE" dirty="0"/>
              <a:t>Süsskartoffeln (ev. erst im 7. oder 8. Jahrhundert eingeführt) und Hühnerfleisch – das waren die Hauptnahrungsmittel.</a:t>
            </a:r>
          </a:p>
          <a:p>
            <a:endParaRPr lang="en-US" altLang="de-DE" dirty="0"/>
          </a:p>
          <a:p>
            <a:r>
              <a:rPr lang="en-US" altLang="de-DE" dirty="0"/>
              <a:t>Kokosnusspalmen und Brotfruchtbäume – wichtige Nahrungsquellen der Polynesier - gedeihen im semi-tropischen Klima schlecht.</a:t>
            </a:r>
          </a:p>
          <a:p>
            <a:r>
              <a:rPr lang="en-US" altLang="de-DE" dirty="0"/>
              <a:t>Auch für den Getreideanbau sind die Inselverhältnisse schlecht. </a:t>
            </a:r>
            <a:endParaRPr lang="de-DE" altLang="de-DE" dirty="0"/>
          </a:p>
        </p:txBody>
      </p:sp>
      <p:pic>
        <p:nvPicPr>
          <p:cNvPr id="340997" name="Picture 5">
            <a:extLst>
              <a:ext uri="{FF2B5EF4-FFF2-40B4-BE49-F238E27FC236}">
                <a16:creationId xmlns:a16="http://schemas.microsoft.com/office/drawing/2014/main" id="{024394F1-AFE3-4893-8DA9-1EA2C43AF9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1628775"/>
            <a:ext cx="3816350" cy="1874838"/>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340998" name="Picture 6">
            <a:extLst>
              <a:ext uri="{FF2B5EF4-FFF2-40B4-BE49-F238E27FC236}">
                <a16:creationId xmlns:a16="http://schemas.microsoft.com/office/drawing/2014/main" id="{DE295B22-7F7D-4150-A196-551577991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1025" y="1633538"/>
            <a:ext cx="1647825" cy="18669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2018" name="Rectangle 2">
            <a:extLst>
              <a:ext uri="{FF2B5EF4-FFF2-40B4-BE49-F238E27FC236}">
                <a16:creationId xmlns:a16="http://schemas.microsoft.com/office/drawing/2014/main" id="{AB022F6A-92BF-431D-AE1D-899DC95EAF0A}"/>
              </a:ext>
            </a:extLst>
          </p:cNvPr>
          <p:cNvSpPr>
            <a:spLocks noGrp="1" noChangeArrowheads="1"/>
          </p:cNvSpPr>
          <p:nvPr>
            <p:ph type="title" idx="4294967295"/>
          </p:nvPr>
        </p:nvSpPr>
        <p:spPr>
          <a:xfrm>
            <a:off x="122238" y="85725"/>
            <a:ext cx="8893175" cy="793750"/>
          </a:xfrm>
        </p:spPr>
        <p:txBody>
          <a:bodyPr/>
          <a:lstStyle/>
          <a:p>
            <a:r>
              <a:rPr kumimoji="1" lang="en-US" altLang="de-DE" sz="4000" u="sng" dirty="0">
                <a:solidFill>
                  <a:schemeClr val="folHlink"/>
                </a:solidFill>
                <a:effectLst/>
              </a:rPr>
              <a:t>Zeit zum Nachdenken </a:t>
            </a:r>
            <a:endParaRPr kumimoji="1" lang="de-DE" altLang="de-DE" sz="4000" u="sng" dirty="0">
              <a:solidFill>
                <a:schemeClr val="folHlink"/>
              </a:solidFill>
              <a:effectLst/>
            </a:endParaRPr>
          </a:p>
        </p:txBody>
      </p:sp>
      <p:sp>
        <p:nvSpPr>
          <p:cNvPr id="342019" name="Text Box 3">
            <a:extLst>
              <a:ext uri="{FF2B5EF4-FFF2-40B4-BE49-F238E27FC236}">
                <a16:creationId xmlns:a16="http://schemas.microsoft.com/office/drawing/2014/main" id="{8224EF12-306C-461B-B53C-176A33B8A96D}"/>
              </a:ext>
            </a:extLst>
          </p:cNvPr>
          <p:cNvSpPr txBox="1">
            <a:spLocks noChangeArrowheads="1"/>
          </p:cNvSpPr>
          <p:nvPr/>
        </p:nvSpPr>
        <p:spPr bwMode="auto">
          <a:xfrm>
            <a:off x="1547813" y="4437063"/>
            <a:ext cx="60483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dirty="0"/>
              <a:t>Süsskartoffeln und Hühnerfleisch, fehlende Jagdmöglichkeiten, eher fischarme Gewässer – viel Zeit also zur Ausübung eines Hobbys!</a:t>
            </a:r>
            <a:endParaRPr lang="de-DE" altLang="de-DE" dirty="0"/>
          </a:p>
        </p:txBody>
      </p:sp>
      <p:pic>
        <p:nvPicPr>
          <p:cNvPr id="342022" name="Picture 6">
            <a:extLst>
              <a:ext uri="{FF2B5EF4-FFF2-40B4-BE49-F238E27FC236}">
                <a16:creationId xmlns:a16="http://schemas.microsoft.com/office/drawing/2014/main" id="{A5D0990E-3E06-42D3-AF49-A0A856362C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1262063"/>
            <a:ext cx="32480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3042" name="Rectangle 2">
            <a:extLst>
              <a:ext uri="{FF2B5EF4-FFF2-40B4-BE49-F238E27FC236}">
                <a16:creationId xmlns:a16="http://schemas.microsoft.com/office/drawing/2014/main" id="{471325F3-3E54-4E66-B4B1-6E9E214A533B}"/>
              </a:ext>
            </a:extLst>
          </p:cNvPr>
          <p:cNvSpPr>
            <a:spLocks noGrp="1" noChangeArrowheads="1"/>
          </p:cNvSpPr>
          <p:nvPr>
            <p:ph type="title" idx="4294967295"/>
          </p:nvPr>
        </p:nvSpPr>
        <p:spPr>
          <a:xfrm>
            <a:off x="122238" y="85725"/>
            <a:ext cx="8893175" cy="1471613"/>
          </a:xfrm>
        </p:spPr>
        <p:txBody>
          <a:bodyPr/>
          <a:lstStyle/>
          <a:p>
            <a:r>
              <a:rPr kumimoji="1" lang="en-US" altLang="de-DE" sz="4000" u="sng" dirty="0">
                <a:solidFill>
                  <a:schemeClr val="folHlink"/>
                </a:solidFill>
                <a:effectLst/>
              </a:rPr>
              <a:t>Zeit für Zeremonien</a:t>
            </a:r>
            <a:br>
              <a:rPr kumimoji="1" lang="en-US" altLang="de-DE" sz="4000" u="sng" dirty="0">
                <a:solidFill>
                  <a:schemeClr val="folHlink"/>
                </a:solidFill>
                <a:effectLst/>
              </a:rPr>
            </a:br>
            <a:r>
              <a:rPr kumimoji="1" lang="en-US" altLang="de-DE" sz="4000" u="sng" dirty="0">
                <a:solidFill>
                  <a:schemeClr val="folHlink"/>
                </a:solidFill>
                <a:effectLst/>
              </a:rPr>
              <a:t>Take-off point: 7.-8. Jahrhundert </a:t>
            </a:r>
            <a:endParaRPr kumimoji="1" lang="de-DE" altLang="de-DE" sz="4000" u="sng" dirty="0">
              <a:solidFill>
                <a:schemeClr val="folHlink"/>
              </a:solidFill>
              <a:effectLst/>
            </a:endParaRPr>
          </a:p>
        </p:txBody>
      </p:sp>
      <p:pic>
        <p:nvPicPr>
          <p:cNvPr id="343045" name="Picture 5">
            <a:extLst>
              <a:ext uri="{FF2B5EF4-FFF2-40B4-BE49-F238E27FC236}">
                <a16:creationId xmlns:a16="http://schemas.microsoft.com/office/drawing/2014/main" id="{78BADA73-F282-4B93-89D2-1075B6420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838" y="4300538"/>
            <a:ext cx="5903912" cy="244157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343046" name="Picture 6">
            <a:extLst>
              <a:ext uri="{FF2B5EF4-FFF2-40B4-BE49-F238E27FC236}">
                <a16:creationId xmlns:a16="http://schemas.microsoft.com/office/drawing/2014/main" id="{3B4089E8-5812-4329-A32C-071F2DEDA0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1897063"/>
            <a:ext cx="2816225" cy="21082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343047" name="Text Box 7">
            <a:extLst>
              <a:ext uri="{FF2B5EF4-FFF2-40B4-BE49-F238E27FC236}">
                <a16:creationId xmlns:a16="http://schemas.microsoft.com/office/drawing/2014/main" id="{62537898-5362-4867-9D86-405EF5883854}"/>
              </a:ext>
            </a:extLst>
          </p:cNvPr>
          <p:cNvSpPr txBox="1">
            <a:spLocks noChangeArrowheads="1"/>
          </p:cNvSpPr>
          <p:nvPr/>
        </p:nvSpPr>
        <p:spPr bwMode="auto">
          <a:xfrm>
            <a:off x="4572000" y="1844675"/>
            <a:ext cx="424815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dirty="0"/>
              <a:t>Im 7.-8. Jahrhundert nahm die Bevölkerung rasch zu. Wahrscheinlich brachten weitere Einwanderer die Süsskartoffel auf die Insel und so stand der Bevölkerung auch mehr Nahrung zur Verfügung.</a:t>
            </a:r>
            <a:endParaRPr lang="de-DE" altLang="de-DE"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1538" name="Rectangle 2">
            <a:extLst>
              <a:ext uri="{FF2B5EF4-FFF2-40B4-BE49-F238E27FC236}">
                <a16:creationId xmlns:a16="http://schemas.microsoft.com/office/drawing/2014/main" id="{09B1F25A-FA8D-45C0-B34F-A5ECE423056F}"/>
              </a:ext>
            </a:extLst>
          </p:cNvPr>
          <p:cNvSpPr>
            <a:spLocks noGrp="1" noChangeArrowheads="1"/>
          </p:cNvSpPr>
          <p:nvPr>
            <p:ph type="title" idx="4294967295"/>
          </p:nvPr>
        </p:nvSpPr>
        <p:spPr>
          <a:xfrm>
            <a:off x="122238" y="158750"/>
            <a:ext cx="8893175" cy="677863"/>
          </a:xfrm>
        </p:spPr>
        <p:txBody>
          <a:bodyPr/>
          <a:lstStyle/>
          <a:p>
            <a:r>
              <a:rPr kumimoji="1" lang="en-US" altLang="de-DE" sz="4000" u="sng" dirty="0">
                <a:solidFill>
                  <a:schemeClr val="folHlink"/>
                </a:solidFill>
                <a:effectLst/>
              </a:rPr>
              <a:t>Die Mystik der “Moais” </a:t>
            </a:r>
            <a:endParaRPr kumimoji="1" lang="de-DE" altLang="de-DE" sz="4000" u="sng" dirty="0">
              <a:solidFill>
                <a:schemeClr val="folHlink"/>
              </a:solidFill>
              <a:effectLst/>
            </a:endParaRPr>
          </a:p>
        </p:txBody>
      </p:sp>
      <p:sp>
        <p:nvSpPr>
          <p:cNvPr id="321539" name="Text Box 3">
            <a:extLst>
              <a:ext uri="{FF2B5EF4-FFF2-40B4-BE49-F238E27FC236}">
                <a16:creationId xmlns:a16="http://schemas.microsoft.com/office/drawing/2014/main" id="{A1B213DC-CCEB-4328-85CC-852FE1B990B5}"/>
              </a:ext>
            </a:extLst>
          </p:cNvPr>
          <p:cNvSpPr txBox="1">
            <a:spLocks noChangeArrowheads="1"/>
          </p:cNvSpPr>
          <p:nvPr/>
        </p:nvSpPr>
        <p:spPr bwMode="auto">
          <a:xfrm>
            <a:off x="574675" y="1484313"/>
            <a:ext cx="856932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dirty="0"/>
              <a:t>			Wer hat sie gemacht und warum? Die Forscher 				sind heute der Ansicht, dass die Osterinseln 				erstmals ca. 400 n.Chr. besiedelt wurde, und die 			Inselbewohner mit grosser Kunstfertigkeit nach 				der Sonne ausgerichtete Terrassen und kleine 				Statuen anfertigten. Diese ähnelten 					verschiedenen präkolumbianischen Modellen 				aus den Anden. </a:t>
            </a:r>
          </a:p>
          <a:p>
            <a:endParaRPr lang="de-CH" altLang="de-DE" dirty="0"/>
          </a:p>
          <a:p>
            <a:endParaRPr lang="de-CH" altLang="de-DE" dirty="0"/>
          </a:p>
          <a:p>
            <a:endParaRPr lang="de-CH" altLang="de-DE" dirty="0"/>
          </a:p>
          <a:p>
            <a:r>
              <a:rPr lang="de-CH" altLang="de-DE" dirty="0">
                <a:solidFill>
                  <a:schemeClr val="folHlink"/>
                </a:solidFill>
              </a:rPr>
              <a:t>Ungefähr um 1100 n. Chr. machten sie die Terrassen zu Plattformen für zeremonielle Zwecke (Ahu) und schufen die ersten steinernen Giganten, die sie direkt aus den Kraterwänden des ruhenden Vulkans, Rano Raraku, herstellten. </a:t>
            </a:r>
            <a:endParaRPr lang="en-US" altLang="de-DE" dirty="0">
              <a:solidFill>
                <a:schemeClr val="folHlink"/>
              </a:solidFill>
            </a:endParaRPr>
          </a:p>
        </p:txBody>
      </p:sp>
      <p:pic>
        <p:nvPicPr>
          <p:cNvPr id="321540" name="Picture 4">
            <a:extLst>
              <a:ext uri="{FF2B5EF4-FFF2-40B4-BE49-F238E27FC236}">
                <a16:creationId xmlns:a16="http://schemas.microsoft.com/office/drawing/2014/main" id="{DA280576-259D-4EF2-A577-D55DD791EB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675" y="1268413"/>
            <a:ext cx="2286000" cy="34290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5938" name="Rectangle 2">
            <a:extLst>
              <a:ext uri="{FF2B5EF4-FFF2-40B4-BE49-F238E27FC236}">
                <a16:creationId xmlns:a16="http://schemas.microsoft.com/office/drawing/2014/main" id="{25A0F5DB-330F-4F7A-83BB-F8BC98ACA54E}"/>
              </a:ext>
            </a:extLst>
          </p:cNvPr>
          <p:cNvSpPr>
            <a:spLocks noGrp="1" noChangeArrowheads="1"/>
          </p:cNvSpPr>
          <p:nvPr>
            <p:ph type="title" idx="4294967295"/>
          </p:nvPr>
        </p:nvSpPr>
        <p:spPr>
          <a:xfrm>
            <a:off x="122238" y="85725"/>
            <a:ext cx="8893175" cy="793750"/>
          </a:xfrm>
        </p:spPr>
        <p:txBody>
          <a:bodyPr/>
          <a:lstStyle/>
          <a:p>
            <a:r>
              <a:rPr kumimoji="1" lang="en-US" altLang="de-DE" sz="4000" u="sng" dirty="0">
                <a:solidFill>
                  <a:schemeClr val="folHlink"/>
                </a:solidFill>
                <a:effectLst/>
              </a:rPr>
              <a:t>Der Tanz des “Vogelmenschen” </a:t>
            </a:r>
            <a:endParaRPr kumimoji="1" lang="de-DE" altLang="de-DE" sz="4000" u="sng" dirty="0">
              <a:solidFill>
                <a:schemeClr val="folHlink"/>
              </a:solidFill>
              <a:effectLst/>
            </a:endParaRPr>
          </a:p>
        </p:txBody>
      </p:sp>
      <p:sp>
        <p:nvSpPr>
          <p:cNvPr id="295939" name="Text Box 3">
            <a:extLst>
              <a:ext uri="{FF2B5EF4-FFF2-40B4-BE49-F238E27FC236}">
                <a16:creationId xmlns:a16="http://schemas.microsoft.com/office/drawing/2014/main" id="{1C3DE49D-6ACD-451D-9157-A65CAC916B01}"/>
              </a:ext>
            </a:extLst>
          </p:cNvPr>
          <p:cNvSpPr txBox="1">
            <a:spLocks noChangeArrowheads="1"/>
          </p:cNvSpPr>
          <p:nvPr/>
        </p:nvSpPr>
        <p:spPr bwMode="auto">
          <a:xfrm>
            <a:off x="4643438" y="2420938"/>
            <a:ext cx="403225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dirty="0"/>
              <a:t>Der Tanz des Vogelmenschen</a:t>
            </a:r>
            <a:endParaRPr lang="de-DE" altLang="de-DE" dirty="0"/>
          </a:p>
          <a:p>
            <a:r>
              <a:rPr lang="de-DE" altLang="de-DE" dirty="0"/>
              <a:t>Jahresfest in La Paz, Bolivia </a:t>
            </a:r>
          </a:p>
          <a:p>
            <a:endParaRPr lang="de-CH" altLang="de-DE" dirty="0"/>
          </a:p>
          <a:p>
            <a:endParaRPr lang="de-CH" altLang="de-DE" dirty="0"/>
          </a:p>
          <a:p>
            <a:r>
              <a:rPr lang="de-CH" altLang="de-DE" dirty="0"/>
              <a:t>Die erste Spur zur 3`700 km entfernten Osterinsel</a:t>
            </a:r>
            <a:endParaRPr lang="en-US" altLang="de-DE" dirty="0"/>
          </a:p>
        </p:txBody>
      </p:sp>
      <p:pic>
        <p:nvPicPr>
          <p:cNvPr id="295941" name="Picture 5">
            <a:extLst>
              <a:ext uri="{FF2B5EF4-FFF2-40B4-BE49-F238E27FC236}">
                <a16:creationId xmlns:a16="http://schemas.microsoft.com/office/drawing/2014/main" id="{32DEC4B3-5438-4DE8-9C77-F168C18FA4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463" y="2133600"/>
            <a:ext cx="3432175" cy="257492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295942" name="Text Box 6">
            <a:extLst>
              <a:ext uri="{FF2B5EF4-FFF2-40B4-BE49-F238E27FC236}">
                <a16:creationId xmlns:a16="http://schemas.microsoft.com/office/drawing/2014/main" id="{6C25FA05-3CB7-42BC-B0AC-9C432919E202}"/>
              </a:ext>
            </a:extLst>
          </p:cNvPr>
          <p:cNvSpPr txBox="1">
            <a:spLocks noChangeArrowheads="1"/>
          </p:cNvSpPr>
          <p:nvPr/>
        </p:nvSpPr>
        <p:spPr bwMode="auto">
          <a:xfrm>
            <a:off x="684213" y="5302250"/>
            <a:ext cx="77057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dirty="0"/>
              <a:t>Der Vogelmensch, halb Gott, halb Mensch, spielt in den religiösen Sonnengott-Ritualien eine zentrale Rolle.</a:t>
            </a:r>
          </a:p>
          <a:p>
            <a:r>
              <a:rPr lang="en-US" altLang="de-DE" dirty="0"/>
              <a:t>Seine magische Kraft vermochte er über Jahrhunderte hinweg zu bewahren.</a:t>
            </a:r>
            <a:endParaRPr lang="de-DE" altLang="de-D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0514" name="Rectangle 2">
            <a:extLst>
              <a:ext uri="{FF2B5EF4-FFF2-40B4-BE49-F238E27FC236}">
                <a16:creationId xmlns:a16="http://schemas.microsoft.com/office/drawing/2014/main" id="{9E1631C1-019C-4E4A-85E0-635884AEAD87}"/>
              </a:ext>
            </a:extLst>
          </p:cNvPr>
          <p:cNvSpPr>
            <a:spLocks noGrp="1" noChangeArrowheads="1"/>
          </p:cNvSpPr>
          <p:nvPr>
            <p:ph type="title" idx="4294967295"/>
          </p:nvPr>
        </p:nvSpPr>
        <p:spPr>
          <a:xfrm>
            <a:off x="122238" y="158750"/>
            <a:ext cx="8893175" cy="677863"/>
          </a:xfrm>
        </p:spPr>
        <p:txBody>
          <a:bodyPr/>
          <a:lstStyle/>
          <a:p>
            <a:r>
              <a:rPr kumimoji="1" lang="en-US" altLang="de-DE" sz="4000" u="sng" dirty="0">
                <a:solidFill>
                  <a:schemeClr val="folHlink"/>
                </a:solidFill>
                <a:effectLst/>
              </a:rPr>
              <a:t>Die Mystik der “Moais” </a:t>
            </a:r>
            <a:endParaRPr kumimoji="1" lang="de-DE" altLang="de-DE" sz="4000" u="sng" dirty="0">
              <a:solidFill>
                <a:schemeClr val="folHlink"/>
              </a:solidFill>
              <a:effectLst/>
            </a:endParaRPr>
          </a:p>
        </p:txBody>
      </p:sp>
      <p:sp>
        <p:nvSpPr>
          <p:cNvPr id="320515" name="Text Box 3">
            <a:extLst>
              <a:ext uri="{FF2B5EF4-FFF2-40B4-BE49-F238E27FC236}">
                <a16:creationId xmlns:a16="http://schemas.microsoft.com/office/drawing/2014/main" id="{F46096B5-4F44-4038-9CD1-5CF4B4F55BF1}"/>
              </a:ext>
            </a:extLst>
          </p:cNvPr>
          <p:cNvSpPr txBox="1">
            <a:spLocks noChangeArrowheads="1"/>
          </p:cNvSpPr>
          <p:nvPr/>
        </p:nvSpPr>
        <p:spPr bwMode="auto">
          <a:xfrm>
            <a:off x="2951163" y="1484313"/>
            <a:ext cx="601345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dirty="0"/>
              <a:t>Die Moais standen meist in Küstennähe mit dem Rücken zum Meer auf den </a:t>
            </a:r>
            <a:r>
              <a:rPr lang="de-CH" altLang="de-DE" b="1" dirty="0">
                <a:solidFill>
                  <a:schemeClr val="folHlink"/>
                </a:solidFill>
              </a:rPr>
              <a:t>Ahu </a:t>
            </a:r>
            <a:r>
              <a:rPr lang="de-CH" altLang="de-DE" dirty="0"/>
              <a:t>genannten Plattformen. Der grösste jemals aufgerichtete Moai ist fast zehn Meter hoch und wiegt an die einhundert Tonnen. Moais symbolisierten Verstorbene und waren </a:t>
            </a:r>
            <a:r>
              <a:rPr lang="de-CH" altLang="de-DE" b="1" dirty="0">
                <a:solidFill>
                  <a:schemeClr val="folHlink"/>
                </a:solidFill>
              </a:rPr>
              <a:t>Träger von Mana, machtvoller geistiger Energie</a:t>
            </a:r>
            <a:r>
              <a:rPr lang="de-CH" altLang="de-DE" dirty="0"/>
              <a:t>. Etwa </a:t>
            </a:r>
            <a:r>
              <a:rPr lang="de-CH" altLang="de-DE" b="1" dirty="0">
                <a:solidFill>
                  <a:schemeClr val="hlink"/>
                </a:solidFill>
              </a:rPr>
              <a:t>neunhundert</a:t>
            </a:r>
            <a:r>
              <a:rPr lang="de-CH" altLang="de-DE" dirty="0"/>
              <a:t> Moais wurden aus dem relativ weichen Tuffstein des Vulkans </a:t>
            </a:r>
            <a:r>
              <a:rPr lang="de-CH" altLang="de-DE" b="1" dirty="0">
                <a:solidFill>
                  <a:schemeClr val="folHlink"/>
                </a:solidFill>
              </a:rPr>
              <a:t>Rano Raraku</a:t>
            </a:r>
            <a:r>
              <a:rPr lang="de-CH" altLang="de-DE" dirty="0"/>
              <a:t> geschlagen, von denen wohl dreihundert dort noch immer auf ihre Fertigstellung oder Abtransport warten. </a:t>
            </a:r>
          </a:p>
          <a:p>
            <a:endParaRPr lang="en-US" altLang="de-DE" dirty="0"/>
          </a:p>
        </p:txBody>
      </p:sp>
      <p:pic>
        <p:nvPicPr>
          <p:cNvPr id="320516" name="Picture 4">
            <a:extLst>
              <a:ext uri="{FF2B5EF4-FFF2-40B4-BE49-F238E27FC236}">
                <a16:creationId xmlns:a16="http://schemas.microsoft.com/office/drawing/2014/main" id="{5854D1BE-1BB0-4F3D-AC74-047E65218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75" y="1557338"/>
            <a:ext cx="239871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Lst>
        </p:spPr>
      </p:pic>
      <p:sp>
        <p:nvSpPr>
          <p:cNvPr id="320517" name="Text Box 5">
            <a:extLst>
              <a:ext uri="{FF2B5EF4-FFF2-40B4-BE49-F238E27FC236}">
                <a16:creationId xmlns:a16="http://schemas.microsoft.com/office/drawing/2014/main" id="{95131479-CB6C-4494-8B8C-9DF1DF620AC9}"/>
              </a:ext>
            </a:extLst>
          </p:cNvPr>
          <p:cNvSpPr txBox="1">
            <a:spLocks noChangeArrowheads="1"/>
          </p:cNvSpPr>
          <p:nvPr/>
        </p:nvSpPr>
        <p:spPr bwMode="auto">
          <a:xfrm>
            <a:off x="273050" y="5516563"/>
            <a:ext cx="85693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dirty="0"/>
              <a:t>Der grösste von ihnen ist fast einundzwanzig Meter hoch und noch mit dem Berg verbunden. </a:t>
            </a:r>
            <a:r>
              <a:rPr lang="en-US" altLang="de-DE" dirty="0"/>
              <a:t>Kapitän Cook war der Meinung, dass der Geist der toten Könige in den Moais weiterlebt.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4610" name="Rectangle 2">
            <a:extLst>
              <a:ext uri="{FF2B5EF4-FFF2-40B4-BE49-F238E27FC236}">
                <a16:creationId xmlns:a16="http://schemas.microsoft.com/office/drawing/2014/main" id="{DAE4C0E2-194E-4DE3-90F0-A61984767089}"/>
              </a:ext>
            </a:extLst>
          </p:cNvPr>
          <p:cNvSpPr>
            <a:spLocks noGrp="1" noChangeArrowheads="1"/>
          </p:cNvSpPr>
          <p:nvPr>
            <p:ph type="title" idx="4294967295"/>
          </p:nvPr>
        </p:nvSpPr>
        <p:spPr>
          <a:xfrm>
            <a:off x="122238" y="158750"/>
            <a:ext cx="8893175" cy="677863"/>
          </a:xfrm>
        </p:spPr>
        <p:txBody>
          <a:bodyPr/>
          <a:lstStyle/>
          <a:p>
            <a:r>
              <a:rPr kumimoji="1" lang="en-US" altLang="de-DE" sz="4000" u="sng" dirty="0">
                <a:solidFill>
                  <a:schemeClr val="folHlink"/>
                </a:solidFill>
                <a:effectLst/>
              </a:rPr>
              <a:t>Die Mystik der “Moais” </a:t>
            </a:r>
            <a:endParaRPr kumimoji="1" lang="de-DE" altLang="de-DE" sz="4000" u="sng" dirty="0">
              <a:solidFill>
                <a:schemeClr val="folHlink"/>
              </a:solidFill>
              <a:effectLst/>
            </a:endParaRPr>
          </a:p>
        </p:txBody>
      </p:sp>
      <p:sp>
        <p:nvSpPr>
          <p:cNvPr id="324611" name="Text Box 3">
            <a:extLst>
              <a:ext uri="{FF2B5EF4-FFF2-40B4-BE49-F238E27FC236}">
                <a16:creationId xmlns:a16="http://schemas.microsoft.com/office/drawing/2014/main" id="{06030D4D-13F9-49ED-BB6D-583368608EF4}"/>
              </a:ext>
            </a:extLst>
          </p:cNvPr>
          <p:cNvSpPr txBox="1">
            <a:spLocks noChangeArrowheads="1"/>
          </p:cNvSpPr>
          <p:nvPr/>
        </p:nvSpPr>
        <p:spPr bwMode="auto">
          <a:xfrm>
            <a:off x="250825" y="1557338"/>
            <a:ext cx="856932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dirty="0"/>
              <a:t>Interessanterweise stellte man auf der Osterinsel eine Vielzahl an geomagnetischen Abweichungen fest. </a:t>
            </a:r>
          </a:p>
          <a:p>
            <a:endParaRPr lang="de-CH" altLang="de-DE" dirty="0"/>
          </a:p>
          <a:p>
            <a:r>
              <a:rPr lang="de-CH" altLang="de-DE" dirty="0"/>
              <a:t>Könnte es sein, dass diese Monolithen das Zentrum heilender Erdenergie waren, wie man annimmt? Die ersten Statuen waren in Form und Grösse unterschiedlich, die späteren zeigten jedoch alle dasselbe Modell (dessen Identität nicht bekannt ist). </a:t>
            </a:r>
            <a:r>
              <a:rPr lang="de-CH" altLang="de-DE" b="1" dirty="0">
                <a:solidFill>
                  <a:schemeClr val="folHlink"/>
                </a:solidFill>
              </a:rPr>
              <a:t>Der Stein wurde nur bis zum Beginn der Beine bearbeitet, und die Figur hat eine breite Stirn, hohe Wangen, ein vorspringendes Kinn, eine Adlernase, sehr lange Ohrläppchen</a:t>
            </a:r>
            <a:r>
              <a:rPr lang="de-CH" altLang="de-DE" dirty="0"/>
              <a:t> und am Kopf einen roten Haarknoten (Pukao). Die Haarknoten stammen von einem Vulkankegel namens Puna Pau. </a:t>
            </a:r>
          </a:p>
          <a:p>
            <a:endParaRPr lang="de-CH" altLang="de-DE" dirty="0"/>
          </a:p>
          <a:p>
            <a:r>
              <a:rPr lang="de-CH" altLang="de-DE" b="1" dirty="0">
                <a:solidFill>
                  <a:schemeClr val="hlink"/>
                </a:solidFill>
              </a:rPr>
              <a:t>Die meisten Statuen wogen 25-40 Tonnen und waren 3,50-7,50 Meter gross,</a:t>
            </a:r>
            <a:r>
              <a:rPr lang="de-CH" altLang="de-DE" dirty="0"/>
              <a:t> doch im Laufe der Jahre wurden immer grössere angefertigt: Eine nicht fertiggestellte Figur liegt noch im Krater des Rano Raraku. Sie wiegt rund </a:t>
            </a:r>
            <a:r>
              <a:rPr lang="de-CH" altLang="de-DE" b="1" dirty="0">
                <a:solidFill>
                  <a:schemeClr val="folHlink"/>
                </a:solidFill>
              </a:rPr>
              <a:t>270 Tonnen und ist ca. 21 Meter</a:t>
            </a:r>
            <a:r>
              <a:rPr lang="de-CH" altLang="de-DE" dirty="0"/>
              <a:t> lang.</a:t>
            </a:r>
            <a:r>
              <a:rPr lang="de-DE" altLang="de-DE" dirty="0"/>
              <a:t> </a:t>
            </a:r>
            <a:endParaRPr lang="en-US" altLang="de-DE"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2082" name="Rectangle 2">
            <a:extLst>
              <a:ext uri="{FF2B5EF4-FFF2-40B4-BE49-F238E27FC236}">
                <a16:creationId xmlns:a16="http://schemas.microsoft.com/office/drawing/2014/main" id="{52A91CB7-7B89-40F5-9C2E-0487DAFEB4C3}"/>
              </a:ext>
            </a:extLst>
          </p:cNvPr>
          <p:cNvSpPr>
            <a:spLocks noGrp="1" noChangeArrowheads="1"/>
          </p:cNvSpPr>
          <p:nvPr>
            <p:ph type="title" idx="4294967295"/>
          </p:nvPr>
        </p:nvSpPr>
        <p:spPr>
          <a:xfrm>
            <a:off x="122238" y="158750"/>
            <a:ext cx="8893175" cy="677863"/>
          </a:xfrm>
        </p:spPr>
        <p:txBody>
          <a:bodyPr/>
          <a:lstStyle/>
          <a:p>
            <a:r>
              <a:rPr kumimoji="1" lang="en-US" altLang="de-DE" sz="4000" u="sng" dirty="0">
                <a:solidFill>
                  <a:schemeClr val="folHlink"/>
                </a:solidFill>
                <a:effectLst/>
              </a:rPr>
              <a:t>Der Forscher Thor Heyerdahl </a:t>
            </a:r>
            <a:endParaRPr kumimoji="1" lang="de-DE" altLang="de-DE" sz="4000" u="sng" dirty="0">
              <a:solidFill>
                <a:schemeClr val="folHlink"/>
              </a:solidFill>
              <a:effectLst/>
            </a:endParaRPr>
          </a:p>
        </p:txBody>
      </p:sp>
      <p:sp>
        <p:nvSpPr>
          <p:cNvPr id="302083" name="Text Box 3">
            <a:extLst>
              <a:ext uri="{FF2B5EF4-FFF2-40B4-BE49-F238E27FC236}">
                <a16:creationId xmlns:a16="http://schemas.microsoft.com/office/drawing/2014/main" id="{BC829567-B225-4169-8DB3-E9B265D21C03}"/>
              </a:ext>
            </a:extLst>
          </p:cNvPr>
          <p:cNvSpPr txBox="1">
            <a:spLocks noChangeArrowheads="1"/>
          </p:cNvSpPr>
          <p:nvPr/>
        </p:nvSpPr>
        <p:spPr bwMode="auto">
          <a:xfrm>
            <a:off x="719138" y="4652963"/>
            <a:ext cx="770572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dirty="0"/>
              <a:t>Thor Heyerdahl gründete seine Thesen zur Erschaffung der Steinstatuen auf den recht präzisen mündlichen Überlieferungen der Dorfältesten, dem Studium des damaligen Bootbaus und vergleichender Beobachtungen der Kulturen in Bolivien und der Osterinsel.</a:t>
            </a:r>
          </a:p>
        </p:txBody>
      </p:sp>
      <p:pic>
        <p:nvPicPr>
          <p:cNvPr id="302085" name="Picture 5">
            <a:extLst>
              <a:ext uri="{FF2B5EF4-FFF2-40B4-BE49-F238E27FC236}">
                <a16:creationId xmlns:a16="http://schemas.microsoft.com/office/drawing/2014/main" id="{39699B20-6F39-4B14-BF8E-871A5C5A0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7563" y="1341438"/>
            <a:ext cx="2428875" cy="301942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0274" name="Rectangle 2">
            <a:extLst>
              <a:ext uri="{FF2B5EF4-FFF2-40B4-BE49-F238E27FC236}">
                <a16:creationId xmlns:a16="http://schemas.microsoft.com/office/drawing/2014/main" id="{4CA397DD-EEF1-4049-A557-A65BD17E2001}"/>
              </a:ext>
            </a:extLst>
          </p:cNvPr>
          <p:cNvSpPr>
            <a:spLocks noGrp="1" noChangeArrowheads="1"/>
          </p:cNvSpPr>
          <p:nvPr>
            <p:ph type="title" idx="4294967295"/>
          </p:nvPr>
        </p:nvSpPr>
        <p:spPr>
          <a:xfrm>
            <a:off x="122238" y="158750"/>
            <a:ext cx="8893175" cy="677863"/>
          </a:xfrm>
        </p:spPr>
        <p:txBody>
          <a:bodyPr/>
          <a:lstStyle/>
          <a:p>
            <a:r>
              <a:rPr kumimoji="1" lang="en-US" altLang="de-DE" sz="4000" u="sng" dirty="0">
                <a:solidFill>
                  <a:schemeClr val="folHlink"/>
                </a:solidFill>
                <a:effectLst/>
              </a:rPr>
              <a:t>Moais - aus Tuffstein gehauen </a:t>
            </a:r>
            <a:endParaRPr kumimoji="1" lang="de-DE" altLang="de-DE" sz="4000" u="sng" dirty="0">
              <a:solidFill>
                <a:schemeClr val="folHlink"/>
              </a:solidFill>
              <a:effectLst/>
            </a:endParaRPr>
          </a:p>
        </p:txBody>
      </p:sp>
      <p:sp>
        <p:nvSpPr>
          <p:cNvPr id="310275" name="Text Box 3">
            <a:extLst>
              <a:ext uri="{FF2B5EF4-FFF2-40B4-BE49-F238E27FC236}">
                <a16:creationId xmlns:a16="http://schemas.microsoft.com/office/drawing/2014/main" id="{A3259E81-A162-4628-90C7-37220424EC4A}"/>
              </a:ext>
            </a:extLst>
          </p:cNvPr>
          <p:cNvSpPr txBox="1">
            <a:spLocks noChangeArrowheads="1"/>
          </p:cNvSpPr>
          <p:nvPr/>
        </p:nvSpPr>
        <p:spPr bwMode="auto">
          <a:xfrm>
            <a:off x="719138" y="4652963"/>
            <a:ext cx="77057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dirty="0"/>
              <a:t>Im Osten der Insel, </a:t>
            </a:r>
            <a:r>
              <a:rPr lang="de-CH" altLang="de-DE" dirty="0"/>
              <a:t>an den Hängen des zauberhaften Vulkankraters </a:t>
            </a:r>
            <a:r>
              <a:rPr lang="de-CH" altLang="de-DE" b="1" dirty="0">
                <a:solidFill>
                  <a:schemeClr val="folHlink"/>
                </a:solidFill>
              </a:rPr>
              <a:t>Rano Raraku</a:t>
            </a:r>
            <a:r>
              <a:rPr lang="de-CH" altLang="de-DE" dirty="0"/>
              <a:t>, wurden die meisten Moais gehauen.</a:t>
            </a:r>
          </a:p>
          <a:p>
            <a:r>
              <a:rPr lang="de-CH" altLang="de-DE" dirty="0"/>
              <a:t>Das weiche vulkanische Tuffgestein liess sich mit dem härteren Obsidian gut bearbeiten.</a:t>
            </a:r>
            <a:endParaRPr lang="en-US" altLang="de-DE" dirty="0"/>
          </a:p>
        </p:txBody>
      </p:sp>
      <p:pic>
        <p:nvPicPr>
          <p:cNvPr id="310277" name="Picture 5">
            <a:extLst>
              <a:ext uri="{FF2B5EF4-FFF2-40B4-BE49-F238E27FC236}">
                <a16:creationId xmlns:a16="http://schemas.microsoft.com/office/drawing/2014/main" id="{393A832D-4586-4690-9268-7D53BBF0AF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5563" y="1597025"/>
            <a:ext cx="3921125" cy="25527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1298" name="Rectangle 2">
            <a:extLst>
              <a:ext uri="{FF2B5EF4-FFF2-40B4-BE49-F238E27FC236}">
                <a16:creationId xmlns:a16="http://schemas.microsoft.com/office/drawing/2014/main" id="{381D656B-ED7C-497E-B299-C927CCFA6977}"/>
              </a:ext>
            </a:extLst>
          </p:cNvPr>
          <p:cNvSpPr>
            <a:spLocks noGrp="1" noChangeArrowheads="1"/>
          </p:cNvSpPr>
          <p:nvPr>
            <p:ph type="title" idx="4294967295"/>
          </p:nvPr>
        </p:nvSpPr>
        <p:spPr>
          <a:xfrm>
            <a:off x="122238" y="158750"/>
            <a:ext cx="8893175" cy="677863"/>
          </a:xfrm>
        </p:spPr>
        <p:txBody>
          <a:bodyPr/>
          <a:lstStyle/>
          <a:p>
            <a:r>
              <a:rPr kumimoji="1" lang="en-US" altLang="de-DE" sz="4000" u="sng" dirty="0">
                <a:solidFill>
                  <a:schemeClr val="folHlink"/>
                </a:solidFill>
                <a:effectLst/>
              </a:rPr>
              <a:t>Moais: Nur mit sehr viel Zeit möglich </a:t>
            </a:r>
            <a:endParaRPr kumimoji="1" lang="de-DE" altLang="de-DE" sz="4000" u="sng" dirty="0">
              <a:solidFill>
                <a:schemeClr val="folHlink"/>
              </a:solidFill>
              <a:effectLst/>
            </a:endParaRPr>
          </a:p>
        </p:txBody>
      </p:sp>
      <p:sp>
        <p:nvSpPr>
          <p:cNvPr id="311299" name="Text Box 3">
            <a:extLst>
              <a:ext uri="{FF2B5EF4-FFF2-40B4-BE49-F238E27FC236}">
                <a16:creationId xmlns:a16="http://schemas.microsoft.com/office/drawing/2014/main" id="{669E52FE-EC8F-40AF-8CD9-3C63F2B686F8}"/>
              </a:ext>
            </a:extLst>
          </p:cNvPr>
          <p:cNvSpPr txBox="1">
            <a:spLocks noChangeArrowheads="1"/>
          </p:cNvSpPr>
          <p:nvPr/>
        </p:nvSpPr>
        <p:spPr bwMode="auto">
          <a:xfrm>
            <a:off x="395288" y="4652963"/>
            <a:ext cx="842486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dirty="0"/>
              <a:t>Mehr als eine handvoll Männer konnte nicht gleichzeitig an einem (immer liegend aus dem Tuffstein gehauen) Moai arbeiten. </a:t>
            </a:r>
          </a:p>
          <a:p>
            <a:endParaRPr lang="en-US" altLang="de-DE" dirty="0"/>
          </a:p>
          <a:p>
            <a:r>
              <a:rPr lang="en-US" altLang="de-DE" dirty="0"/>
              <a:t>So errechnet sich für eine mittelgrosse Statue ein Zeitbedarf von 1 Jahr.</a:t>
            </a:r>
          </a:p>
        </p:txBody>
      </p:sp>
      <p:pic>
        <p:nvPicPr>
          <p:cNvPr id="311301" name="Picture 5">
            <a:extLst>
              <a:ext uri="{FF2B5EF4-FFF2-40B4-BE49-F238E27FC236}">
                <a16:creationId xmlns:a16="http://schemas.microsoft.com/office/drawing/2014/main" id="{2EF980A4-89FB-4941-801A-E9D28591A5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1438275"/>
            <a:ext cx="3906838" cy="271145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A1435735-A1E3-4219-9617-4CBBB3FFDC08}"/>
              </a:ext>
            </a:extLst>
          </p:cNvPr>
          <p:cNvSpPr>
            <a:spLocks noGrp="1" noChangeArrowheads="1"/>
          </p:cNvSpPr>
          <p:nvPr>
            <p:ph type="title" idx="4294967295"/>
          </p:nvPr>
        </p:nvSpPr>
        <p:spPr>
          <a:xfrm>
            <a:off x="122238" y="158750"/>
            <a:ext cx="8893175" cy="1398588"/>
          </a:xfrm>
        </p:spPr>
        <p:txBody>
          <a:bodyPr/>
          <a:lstStyle/>
          <a:p>
            <a:r>
              <a:rPr kumimoji="1" lang="en-US" altLang="de-DE" sz="4000" u="sng" dirty="0">
                <a:solidFill>
                  <a:schemeClr val="folHlink"/>
                </a:solidFill>
                <a:effectLst/>
              </a:rPr>
              <a:t>Gigantismus: Von kleineren zu immer grösseren Moais </a:t>
            </a:r>
            <a:endParaRPr kumimoji="1" lang="de-DE" altLang="de-DE" sz="4000" u="sng" dirty="0">
              <a:solidFill>
                <a:schemeClr val="folHlink"/>
              </a:solidFill>
              <a:effectLst/>
            </a:endParaRPr>
          </a:p>
        </p:txBody>
      </p:sp>
      <p:sp>
        <p:nvSpPr>
          <p:cNvPr id="330755" name="Text Box 3">
            <a:extLst>
              <a:ext uri="{FF2B5EF4-FFF2-40B4-BE49-F238E27FC236}">
                <a16:creationId xmlns:a16="http://schemas.microsoft.com/office/drawing/2014/main" id="{BDD43474-9E54-4A3D-9132-E4027865BBCC}"/>
              </a:ext>
            </a:extLst>
          </p:cNvPr>
          <p:cNvSpPr txBox="1">
            <a:spLocks noChangeArrowheads="1"/>
          </p:cNvSpPr>
          <p:nvPr/>
        </p:nvSpPr>
        <p:spPr bwMode="auto">
          <a:xfrm>
            <a:off x="395288" y="4926013"/>
            <a:ext cx="842486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dirty="0"/>
              <a:t>Die Steinhauer müssen wahre Künstler gewesen sein. Sie beobachteten den Fels bezüglich Farb- und Spaltenverlauf sehr genau. Traten Risse auf, verliessen sie diesen Arbeitsplatz. So finden sich an den Abhängen des Vulkans viele halbfertigen Moais. </a:t>
            </a:r>
          </a:p>
        </p:txBody>
      </p:sp>
      <p:pic>
        <p:nvPicPr>
          <p:cNvPr id="330757" name="Picture 5">
            <a:extLst>
              <a:ext uri="{FF2B5EF4-FFF2-40B4-BE49-F238E27FC236}">
                <a16:creationId xmlns:a16="http://schemas.microsoft.com/office/drawing/2014/main" id="{04F949BD-A2F6-484B-B2A8-8163D84693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952625"/>
            <a:ext cx="3730625" cy="2430463"/>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330758" name="Picture 6">
            <a:extLst>
              <a:ext uri="{FF2B5EF4-FFF2-40B4-BE49-F238E27FC236}">
                <a16:creationId xmlns:a16="http://schemas.microsoft.com/office/drawing/2014/main" id="{68DD22DA-5274-4E58-9E57-CAF668C3D6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9025" y="1973263"/>
            <a:ext cx="3705225" cy="2411412"/>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2322" name="Rectangle 2">
            <a:extLst>
              <a:ext uri="{FF2B5EF4-FFF2-40B4-BE49-F238E27FC236}">
                <a16:creationId xmlns:a16="http://schemas.microsoft.com/office/drawing/2014/main" id="{AA359449-DD9C-4922-A7F3-186BA517C98B}"/>
              </a:ext>
            </a:extLst>
          </p:cNvPr>
          <p:cNvSpPr>
            <a:spLocks noGrp="1" noChangeArrowheads="1"/>
          </p:cNvSpPr>
          <p:nvPr>
            <p:ph type="title" idx="4294967295"/>
          </p:nvPr>
        </p:nvSpPr>
        <p:spPr>
          <a:xfrm>
            <a:off x="122238" y="158750"/>
            <a:ext cx="8893175" cy="677863"/>
          </a:xfrm>
        </p:spPr>
        <p:txBody>
          <a:bodyPr/>
          <a:lstStyle/>
          <a:p>
            <a:r>
              <a:rPr kumimoji="1" lang="en-US" altLang="de-DE" sz="4000" u="sng" dirty="0">
                <a:solidFill>
                  <a:schemeClr val="folHlink"/>
                </a:solidFill>
                <a:effectLst/>
              </a:rPr>
              <a:t>Problem 1: Transport den Berg runter </a:t>
            </a:r>
            <a:endParaRPr kumimoji="1" lang="de-DE" altLang="de-DE" sz="4000" u="sng" dirty="0">
              <a:solidFill>
                <a:schemeClr val="folHlink"/>
              </a:solidFill>
              <a:effectLst/>
            </a:endParaRPr>
          </a:p>
        </p:txBody>
      </p:sp>
      <p:sp>
        <p:nvSpPr>
          <p:cNvPr id="312323" name="Text Box 3">
            <a:extLst>
              <a:ext uri="{FF2B5EF4-FFF2-40B4-BE49-F238E27FC236}">
                <a16:creationId xmlns:a16="http://schemas.microsoft.com/office/drawing/2014/main" id="{293A751C-651C-4D06-B386-069666D75CEE}"/>
              </a:ext>
            </a:extLst>
          </p:cNvPr>
          <p:cNvSpPr txBox="1">
            <a:spLocks noChangeArrowheads="1"/>
          </p:cNvSpPr>
          <p:nvPr/>
        </p:nvSpPr>
        <p:spPr bwMode="auto">
          <a:xfrm>
            <a:off x="395288" y="4652963"/>
            <a:ext cx="8424862"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dirty="0"/>
              <a:t>Heyerdahl fand oben am Kraterrand breite Löcher, in die dicke Palmstämme eingesetzt werden konnten.</a:t>
            </a:r>
          </a:p>
          <a:p>
            <a:r>
              <a:rPr lang="en-US" altLang="de-DE" dirty="0"/>
              <a:t>Es muss wohl so gewesen sein, dass die Insulaner die bis 30 Tonnen schweren Statuen an Tauen langsam den Berg hinunter gleiten liessen.</a:t>
            </a:r>
          </a:p>
          <a:p>
            <a:endParaRPr lang="en-US" altLang="de-DE" dirty="0"/>
          </a:p>
          <a:p>
            <a:pPr algn="ctr"/>
            <a:r>
              <a:rPr lang="en-US" altLang="de-DE" b="1" dirty="0">
                <a:solidFill>
                  <a:schemeClr val="folHlink"/>
                </a:solidFill>
              </a:rPr>
              <a:t>Kratzspuren wurden allerdings keine gefunden.</a:t>
            </a:r>
          </a:p>
        </p:txBody>
      </p:sp>
      <p:pic>
        <p:nvPicPr>
          <p:cNvPr id="312325" name="Picture 5">
            <a:extLst>
              <a:ext uri="{FF2B5EF4-FFF2-40B4-BE49-F238E27FC236}">
                <a16:creationId xmlns:a16="http://schemas.microsoft.com/office/drawing/2014/main" id="{7728CE46-06EE-4132-B61D-7075E72094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125538"/>
            <a:ext cx="2519363" cy="3367087"/>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3346" name="Rectangle 2">
            <a:extLst>
              <a:ext uri="{FF2B5EF4-FFF2-40B4-BE49-F238E27FC236}">
                <a16:creationId xmlns:a16="http://schemas.microsoft.com/office/drawing/2014/main" id="{AFD49447-0441-407C-9F9C-A561ACE2B699}"/>
              </a:ext>
            </a:extLst>
          </p:cNvPr>
          <p:cNvSpPr>
            <a:spLocks noGrp="1" noChangeArrowheads="1"/>
          </p:cNvSpPr>
          <p:nvPr>
            <p:ph type="title" idx="4294967295"/>
          </p:nvPr>
        </p:nvSpPr>
        <p:spPr>
          <a:xfrm>
            <a:off x="122238" y="158750"/>
            <a:ext cx="8893175" cy="677863"/>
          </a:xfrm>
        </p:spPr>
        <p:txBody>
          <a:bodyPr/>
          <a:lstStyle/>
          <a:p>
            <a:r>
              <a:rPr kumimoji="1" lang="en-US" altLang="de-DE" sz="4000" u="sng" dirty="0">
                <a:solidFill>
                  <a:schemeClr val="folHlink"/>
                </a:solidFill>
                <a:effectLst/>
              </a:rPr>
              <a:t>Problem 2: Aufrichtung </a:t>
            </a:r>
            <a:endParaRPr kumimoji="1" lang="de-DE" altLang="de-DE" sz="4000" u="sng" dirty="0">
              <a:solidFill>
                <a:schemeClr val="folHlink"/>
              </a:solidFill>
              <a:effectLst/>
            </a:endParaRPr>
          </a:p>
        </p:txBody>
      </p:sp>
      <p:sp>
        <p:nvSpPr>
          <p:cNvPr id="313347" name="Text Box 3">
            <a:extLst>
              <a:ext uri="{FF2B5EF4-FFF2-40B4-BE49-F238E27FC236}">
                <a16:creationId xmlns:a16="http://schemas.microsoft.com/office/drawing/2014/main" id="{6B7A423B-436B-4335-B977-91EAB82F0C3E}"/>
              </a:ext>
            </a:extLst>
          </p:cNvPr>
          <p:cNvSpPr txBox="1">
            <a:spLocks noChangeArrowheads="1"/>
          </p:cNvSpPr>
          <p:nvPr/>
        </p:nvSpPr>
        <p:spPr bwMode="auto">
          <a:xfrm>
            <a:off x="287338" y="4221163"/>
            <a:ext cx="856932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dirty="0"/>
              <a:t>Ein Liegendtransport kam technisch nicht in Frage, zu aufwendig. Die Steinkolosse müssten zwangsläufig Kratzspuren aufweisen. Zudem wäre die Gefahr eines Bruches allgegenwärtig gewesen.</a:t>
            </a:r>
          </a:p>
          <a:p>
            <a:r>
              <a:rPr lang="en-US" altLang="de-DE" dirty="0"/>
              <a:t>Also musste “stehend” transportiert werden. Dazu war es erforderlich, die tonnenschweren Statuen erst einmal mit “Hebelwirkung” aufzurichten. </a:t>
            </a:r>
          </a:p>
          <a:p>
            <a:endParaRPr lang="en-US" altLang="de-DE" dirty="0"/>
          </a:p>
          <a:p>
            <a:pPr algn="ctr"/>
            <a:r>
              <a:rPr lang="en-US" altLang="de-DE" b="1" dirty="0">
                <a:solidFill>
                  <a:schemeClr val="folHlink"/>
                </a:solidFill>
              </a:rPr>
              <a:t>Zur Aufrichtung eines 20 Tonnen schweren Moais benötigen </a:t>
            </a:r>
          </a:p>
          <a:p>
            <a:pPr algn="ctr"/>
            <a:r>
              <a:rPr lang="en-US" altLang="de-DE" b="1" dirty="0">
                <a:solidFill>
                  <a:schemeClr val="folHlink"/>
                </a:solidFill>
              </a:rPr>
              <a:t>12 Männer 18 Tage!</a:t>
            </a:r>
          </a:p>
        </p:txBody>
      </p:sp>
      <p:pic>
        <p:nvPicPr>
          <p:cNvPr id="313350" name="Picture 6">
            <a:extLst>
              <a:ext uri="{FF2B5EF4-FFF2-40B4-BE49-F238E27FC236}">
                <a16:creationId xmlns:a16="http://schemas.microsoft.com/office/drawing/2014/main" id="{6696100A-6718-4797-AC17-1286B11124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800" y="1268413"/>
            <a:ext cx="4470400" cy="27940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42" name="Rectangle 2">
            <a:extLst>
              <a:ext uri="{FF2B5EF4-FFF2-40B4-BE49-F238E27FC236}">
                <a16:creationId xmlns:a16="http://schemas.microsoft.com/office/drawing/2014/main" id="{026BEDCF-5CDC-4672-9274-20564DC1D786}"/>
              </a:ext>
            </a:extLst>
          </p:cNvPr>
          <p:cNvSpPr>
            <a:spLocks noGrp="1" noChangeArrowheads="1"/>
          </p:cNvSpPr>
          <p:nvPr>
            <p:ph type="title" idx="4294967295"/>
          </p:nvPr>
        </p:nvSpPr>
        <p:spPr>
          <a:xfrm>
            <a:off x="122238" y="158750"/>
            <a:ext cx="8893175" cy="677863"/>
          </a:xfrm>
        </p:spPr>
        <p:txBody>
          <a:bodyPr/>
          <a:lstStyle/>
          <a:p>
            <a:r>
              <a:rPr kumimoji="1" lang="en-US" altLang="de-DE" sz="4000" u="sng" dirty="0">
                <a:solidFill>
                  <a:schemeClr val="folHlink"/>
                </a:solidFill>
                <a:effectLst/>
              </a:rPr>
              <a:t>“Moais” – bis 80 Tonnen schwer </a:t>
            </a:r>
            <a:endParaRPr kumimoji="1" lang="de-DE" altLang="de-DE" sz="4000" u="sng" dirty="0">
              <a:solidFill>
                <a:schemeClr val="folHlink"/>
              </a:solidFill>
              <a:effectLst/>
            </a:endParaRPr>
          </a:p>
        </p:txBody>
      </p:sp>
      <p:sp>
        <p:nvSpPr>
          <p:cNvPr id="317443" name="Text Box 3">
            <a:extLst>
              <a:ext uri="{FF2B5EF4-FFF2-40B4-BE49-F238E27FC236}">
                <a16:creationId xmlns:a16="http://schemas.microsoft.com/office/drawing/2014/main" id="{25140065-8AA0-4E59-9A52-B0FDAF4B9F48}"/>
              </a:ext>
            </a:extLst>
          </p:cNvPr>
          <p:cNvSpPr txBox="1">
            <a:spLocks noChangeArrowheads="1"/>
          </p:cNvSpPr>
          <p:nvPr/>
        </p:nvSpPr>
        <p:spPr bwMode="auto">
          <a:xfrm>
            <a:off x="279400" y="4981575"/>
            <a:ext cx="856932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dirty="0"/>
              <a:t>Bis heute wissen Forscher noch nicht hundertprozentig, wie die bis zu 80 Tonnen schweren Statuen - </a:t>
            </a:r>
            <a:r>
              <a:rPr lang="de-CH" altLang="de-DE" b="1" dirty="0">
                <a:solidFill>
                  <a:schemeClr val="folHlink"/>
                </a:solidFill>
              </a:rPr>
              <a:t>im Einzelfall bis zu 20km</a:t>
            </a:r>
            <a:r>
              <a:rPr lang="de-CH" altLang="de-DE" dirty="0"/>
              <a:t> - über das Land transportiert wurden.</a:t>
            </a:r>
          </a:p>
          <a:p>
            <a:r>
              <a:rPr lang="de-CH" altLang="de-DE" dirty="0"/>
              <a:t>Die Einheimischen aber wissen, dass sie der Legende nach aufrecht über die Insel schwebten, beseelt von der polynesischen Energiequelle „Mana”.</a:t>
            </a:r>
            <a:endParaRPr lang="en-US" altLang="de-DE" dirty="0"/>
          </a:p>
        </p:txBody>
      </p:sp>
      <p:pic>
        <p:nvPicPr>
          <p:cNvPr id="317447" name="Picture 7">
            <a:extLst>
              <a:ext uri="{FF2B5EF4-FFF2-40B4-BE49-F238E27FC236}">
                <a16:creationId xmlns:a16="http://schemas.microsoft.com/office/drawing/2014/main" id="{AA564E94-759B-4A84-8724-9920BF3D09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425" y="1130300"/>
            <a:ext cx="5359400" cy="352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4370" name="Rectangle 2">
            <a:extLst>
              <a:ext uri="{FF2B5EF4-FFF2-40B4-BE49-F238E27FC236}">
                <a16:creationId xmlns:a16="http://schemas.microsoft.com/office/drawing/2014/main" id="{B7286168-288B-4D33-92F4-BC75102C1557}"/>
              </a:ext>
            </a:extLst>
          </p:cNvPr>
          <p:cNvSpPr>
            <a:spLocks noGrp="1" noChangeArrowheads="1"/>
          </p:cNvSpPr>
          <p:nvPr>
            <p:ph type="title" idx="4294967295"/>
          </p:nvPr>
        </p:nvSpPr>
        <p:spPr>
          <a:xfrm>
            <a:off x="122238" y="158750"/>
            <a:ext cx="8893175" cy="1325563"/>
          </a:xfrm>
        </p:spPr>
        <p:txBody>
          <a:bodyPr/>
          <a:lstStyle/>
          <a:p>
            <a:r>
              <a:rPr kumimoji="1" lang="en-US" altLang="de-DE" sz="4000" u="sng" dirty="0">
                <a:solidFill>
                  <a:schemeClr val="folHlink"/>
                </a:solidFill>
                <a:effectLst/>
              </a:rPr>
              <a:t>Problem 3: Transport am Boden: Lösung: Wackelbewegungen! </a:t>
            </a:r>
            <a:endParaRPr kumimoji="1" lang="de-DE" altLang="de-DE" sz="4000" u="sng" dirty="0">
              <a:solidFill>
                <a:schemeClr val="folHlink"/>
              </a:solidFill>
              <a:effectLst/>
            </a:endParaRPr>
          </a:p>
        </p:txBody>
      </p:sp>
      <p:sp>
        <p:nvSpPr>
          <p:cNvPr id="314371" name="Text Box 3">
            <a:extLst>
              <a:ext uri="{FF2B5EF4-FFF2-40B4-BE49-F238E27FC236}">
                <a16:creationId xmlns:a16="http://schemas.microsoft.com/office/drawing/2014/main" id="{DC7A137D-356B-4F44-8BAB-5E6A22FA19DC}"/>
              </a:ext>
            </a:extLst>
          </p:cNvPr>
          <p:cNvSpPr txBox="1">
            <a:spLocks noChangeArrowheads="1"/>
          </p:cNvSpPr>
          <p:nvPr/>
        </p:nvSpPr>
        <p:spPr bwMode="auto">
          <a:xfrm>
            <a:off x="2016125" y="3933825"/>
            <a:ext cx="5076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dirty="0"/>
              <a:t>Begründung: Abgeschliffene Bodenkanten:</a:t>
            </a:r>
          </a:p>
        </p:txBody>
      </p:sp>
      <p:pic>
        <p:nvPicPr>
          <p:cNvPr id="314373" name="Picture 5">
            <a:extLst>
              <a:ext uri="{FF2B5EF4-FFF2-40B4-BE49-F238E27FC236}">
                <a16:creationId xmlns:a16="http://schemas.microsoft.com/office/drawing/2014/main" id="{F7FC7425-CB3D-47B5-8709-6EE76FFEF8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700213"/>
            <a:ext cx="2409825" cy="196215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314374" name="Picture 6">
            <a:extLst>
              <a:ext uri="{FF2B5EF4-FFF2-40B4-BE49-F238E27FC236}">
                <a16:creationId xmlns:a16="http://schemas.microsoft.com/office/drawing/2014/main" id="{506D88DC-02F6-43E9-910D-BB989D0CE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7138" y="1700213"/>
            <a:ext cx="2703512" cy="1979612"/>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314375" name="Picture 7">
            <a:extLst>
              <a:ext uri="{FF2B5EF4-FFF2-40B4-BE49-F238E27FC236}">
                <a16:creationId xmlns:a16="http://schemas.microsoft.com/office/drawing/2014/main" id="{25337260-0DCB-4768-A512-B39FDA661F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8975" y="4508500"/>
            <a:ext cx="2686050" cy="211455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0818" name="Rectangle 2">
            <a:extLst>
              <a:ext uri="{FF2B5EF4-FFF2-40B4-BE49-F238E27FC236}">
                <a16:creationId xmlns:a16="http://schemas.microsoft.com/office/drawing/2014/main" id="{CEB15F49-7D83-4DD5-8836-2702BB0E0D61}"/>
              </a:ext>
            </a:extLst>
          </p:cNvPr>
          <p:cNvSpPr>
            <a:spLocks noGrp="1" noChangeArrowheads="1"/>
          </p:cNvSpPr>
          <p:nvPr>
            <p:ph type="title" idx="4294967295"/>
          </p:nvPr>
        </p:nvSpPr>
        <p:spPr>
          <a:xfrm>
            <a:off x="122238" y="85725"/>
            <a:ext cx="8893175" cy="793750"/>
          </a:xfrm>
        </p:spPr>
        <p:txBody>
          <a:bodyPr/>
          <a:lstStyle/>
          <a:p>
            <a:r>
              <a:rPr kumimoji="1" lang="en-US" altLang="de-DE" sz="4000" u="sng" dirty="0">
                <a:solidFill>
                  <a:schemeClr val="folHlink"/>
                </a:solidFill>
                <a:effectLst/>
              </a:rPr>
              <a:t>Die Ruinen von Tihuanaco </a:t>
            </a:r>
            <a:endParaRPr kumimoji="1" lang="de-DE" altLang="de-DE" sz="4000" u="sng" dirty="0">
              <a:solidFill>
                <a:schemeClr val="folHlink"/>
              </a:solidFill>
              <a:effectLst/>
            </a:endParaRPr>
          </a:p>
        </p:txBody>
      </p:sp>
      <p:sp>
        <p:nvSpPr>
          <p:cNvPr id="290820" name="Text Box 4">
            <a:extLst>
              <a:ext uri="{FF2B5EF4-FFF2-40B4-BE49-F238E27FC236}">
                <a16:creationId xmlns:a16="http://schemas.microsoft.com/office/drawing/2014/main" id="{974E664E-7D7B-4FBD-9953-34A632CB1A7E}"/>
              </a:ext>
            </a:extLst>
          </p:cNvPr>
          <p:cNvSpPr txBox="1">
            <a:spLocks noChangeArrowheads="1"/>
          </p:cNvSpPr>
          <p:nvPr/>
        </p:nvSpPr>
        <p:spPr bwMode="auto">
          <a:xfrm>
            <a:off x="4572000" y="1989138"/>
            <a:ext cx="403225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dirty="0"/>
              <a:t>La Paz, Bolivia </a:t>
            </a:r>
          </a:p>
          <a:p>
            <a:endParaRPr lang="en-US" altLang="de-DE" dirty="0"/>
          </a:p>
          <a:p>
            <a:r>
              <a:rPr lang="en-US" altLang="de-DE" dirty="0"/>
              <a:t>Die Stadt Tihuanaco auf 4000m Höhe, am Südufer des Titicacasees gelegen, </a:t>
            </a:r>
          </a:p>
          <a:p>
            <a:r>
              <a:rPr lang="en-US" altLang="de-DE" dirty="0"/>
              <a:t>war einst der “Nabel der Welt”.</a:t>
            </a:r>
          </a:p>
          <a:p>
            <a:endParaRPr lang="en-US" altLang="de-DE" dirty="0"/>
          </a:p>
          <a:p>
            <a:r>
              <a:rPr lang="en-US" altLang="de-DE" dirty="0"/>
              <a:t>Erbaut um 700 vor Christus und 100 Jahre später von den Inkas erobert.</a:t>
            </a:r>
            <a:endParaRPr lang="de-DE" altLang="de-DE" dirty="0"/>
          </a:p>
        </p:txBody>
      </p:sp>
      <p:pic>
        <p:nvPicPr>
          <p:cNvPr id="290823" name="Picture 7">
            <a:extLst>
              <a:ext uri="{FF2B5EF4-FFF2-40B4-BE49-F238E27FC236}">
                <a16:creationId xmlns:a16="http://schemas.microsoft.com/office/drawing/2014/main" id="{FFEA61D0-8469-482A-962E-BB227F78DA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628775"/>
            <a:ext cx="2724150" cy="3840163"/>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2802" name="Rectangle 2">
            <a:extLst>
              <a:ext uri="{FF2B5EF4-FFF2-40B4-BE49-F238E27FC236}">
                <a16:creationId xmlns:a16="http://schemas.microsoft.com/office/drawing/2014/main" id="{8729009A-AF23-4D42-9330-6130CA3E7401}"/>
              </a:ext>
            </a:extLst>
          </p:cNvPr>
          <p:cNvSpPr>
            <a:spLocks noGrp="1" noChangeArrowheads="1"/>
          </p:cNvSpPr>
          <p:nvPr>
            <p:ph type="title" idx="4294967295"/>
          </p:nvPr>
        </p:nvSpPr>
        <p:spPr>
          <a:xfrm>
            <a:off x="122238" y="173038"/>
            <a:ext cx="8893175" cy="735012"/>
          </a:xfrm>
        </p:spPr>
        <p:txBody>
          <a:bodyPr/>
          <a:lstStyle/>
          <a:p>
            <a:r>
              <a:rPr kumimoji="1" lang="en-US" altLang="de-DE" sz="4000" u="sng" dirty="0">
                <a:solidFill>
                  <a:schemeClr val="folHlink"/>
                </a:solidFill>
                <a:effectLst/>
              </a:rPr>
              <a:t>Plattformen (Ahu`s) oder Erdreich</a:t>
            </a:r>
            <a:endParaRPr kumimoji="1" lang="de-DE" altLang="de-DE" sz="4000" u="sng" dirty="0">
              <a:solidFill>
                <a:schemeClr val="folHlink"/>
              </a:solidFill>
              <a:effectLst/>
            </a:endParaRPr>
          </a:p>
        </p:txBody>
      </p:sp>
      <p:pic>
        <p:nvPicPr>
          <p:cNvPr id="332806" name="Picture 6">
            <a:extLst>
              <a:ext uri="{FF2B5EF4-FFF2-40B4-BE49-F238E27FC236}">
                <a16:creationId xmlns:a16="http://schemas.microsoft.com/office/drawing/2014/main" id="{2FF7A1D8-BC76-41D7-9204-52D95B4A9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4213225"/>
            <a:ext cx="4032250" cy="2528888"/>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332808" name="Picture 8">
            <a:extLst>
              <a:ext uri="{FF2B5EF4-FFF2-40B4-BE49-F238E27FC236}">
                <a16:creationId xmlns:a16="http://schemas.microsoft.com/office/drawing/2014/main" id="{A816F4A0-10B9-4FB3-86F5-8718E15BA2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214813"/>
            <a:ext cx="3816350" cy="252412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332809" name="Picture 9">
            <a:extLst>
              <a:ext uri="{FF2B5EF4-FFF2-40B4-BE49-F238E27FC236}">
                <a16:creationId xmlns:a16="http://schemas.microsoft.com/office/drawing/2014/main" id="{32BC200F-B2FC-4320-ABE7-54BA1279FD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2225" y="1268413"/>
            <a:ext cx="3990975" cy="25908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4850" name="Rectangle 2">
            <a:extLst>
              <a:ext uri="{FF2B5EF4-FFF2-40B4-BE49-F238E27FC236}">
                <a16:creationId xmlns:a16="http://schemas.microsoft.com/office/drawing/2014/main" id="{3ECA08DE-31F4-4B1E-88F2-1FD1033DEDAD}"/>
              </a:ext>
            </a:extLst>
          </p:cNvPr>
          <p:cNvSpPr>
            <a:spLocks noGrp="1" noChangeArrowheads="1"/>
          </p:cNvSpPr>
          <p:nvPr>
            <p:ph type="title" idx="4294967295"/>
          </p:nvPr>
        </p:nvSpPr>
        <p:spPr>
          <a:xfrm>
            <a:off x="122238" y="173038"/>
            <a:ext cx="8893175" cy="1311275"/>
          </a:xfrm>
        </p:spPr>
        <p:txBody>
          <a:bodyPr/>
          <a:lstStyle/>
          <a:p>
            <a:r>
              <a:rPr kumimoji="1" lang="en-US" altLang="de-DE" sz="4000" u="sng" dirty="0">
                <a:solidFill>
                  <a:schemeClr val="folHlink"/>
                </a:solidFill>
                <a:effectLst/>
              </a:rPr>
              <a:t>Die Erbauung der Plattformen (Ahu) erfoderte viel Geschicklichkeit </a:t>
            </a:r>
            <a:endParaRPr kumimoji="1" lang="de-DE" altLang="de-DE" sz="4000" u="sng" dirty="0">
              <a:solidFill>
                <a:schemeClr val="folHlink"/>
              </a:solidFill>
              <a:effectLst/>
            </a:endParaRPr>
          </a:p>
        </p:txBody>
      </p:sp>
      <p:pic>
        <p:nvPicPr>
          <p:cNvPr id="334851" name="Picture 3">
            <a:extLst>
              <a:ext uri="{FF2B5EF4-FFF2-40B4-BE49-F238E27FC236}">
                <a16:creationId xmlns:a16="http://schemas.microsoft.com/office/drawing/2014/main" id="{27AD8C27-2058-4A4E-8301-2A8DC7F6C4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133600"/>
            <a:ext cx="2857500" cy="4343400"/>
          </a:xfrm>
          <a:prstGeom prst="rect">
            <a:avLst/>
          </a:prstGeom>
          <a:noFill/>
          <a:extLst>
            <a:ext uri="{909E8E84-426E-40DD-AFC4-6F175D3DCCD1}">
              <a14:hiddenFill xmlns:a14="http://schemas.microsoft.com/office/drawing/2010/main">
                <a:solidFill>
                  <a:srgbClr val="FFFFFF"/>
                </a:solidFill>
              </a14:hiddenFill>
            </a:ext>
          </a:extLst>
        </p:spPr>
      </p:pic>
      <p:pic>
        <p:nvPicPr>
          <p:cNvPr id="334852" name="Picture 4">
            <a:extLst>
              <a:ext uri="{FF2B5EF4-FFF2-40B4-BE49-F238E27FC236}">
                <a16:creationId xmlns:a16="http://schemas.microsoft.com/office/drawing/2014/main" id="{F60F9401-EE00-4519-A2BE-231A348B0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7263" y="3992563"/>
            <a:ext cx="3960812" cy="2484437"/>
          </a:xfrm>
          <a:prstGeom prst="rect">
            <a:avLst/>
          </a:prstGeom>
          <a:noFill/>
          <a:extLst>
            <a:ext uri="{909E8E84-426E-40DD-AFC4-6F175D3DCCD1}">
              <a14:hiddenFill xmlns:a14="http://schemas.microsoft.com/office/drawing/2010/main">
                <a:solidFill>
                  <a:srgbClr val="FFFFFF"/>
                </a:solidFill>
              </a14:hiddenFill>
            </a:ext>
          </a:extLst>
        </p:spPr>
      </p:pic>
      <p:sp>
        <p:nvSpPr>
          <p:cNvPr id="334853" name="Text Box 5">
            <a:extLst>
              <a:ext uri="{FF2B5EF4-FFF2-40B4-BE49-F238E27FC236}">
                <a16:creationId xmlns:a16="http://schemas.microsoft.com/office/drawing/2014/main" id="{428EA04A-CAFB-437D-BD13-4EBD429B0FBC}"/>
              </a:ext>
            </a:extLst>
          </p:cNvPr>
          <p:cNvSpPr txBox="1">
            <a:spLocks noChangeArrowheads="1"/>
          </p:cNvSpPr>
          <p:nvPr/>
        </p:nvSpPr>
        <p:spPr bwMode="auto">
          <a:xfrm>
            <a:off x="4767263" y="1989138"/>
            <a:ext cx="419735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dirty="0"/>
              <a:t>Ganz in der Nähe des Vulkans Rano Raraku - über dem 200 m breiten Ahu Tongariki - befindet sich die beeindruckendste Ansammlung von 15 gigantischen Moais.</a:t>
            </a:r>
            <a:endParaRPr lang="en-US" altLang="de-DE"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22" name="Rectangle 2">
            <a:extLst>
              <a:ext uri="{FF2B5EF4-FFF2-40B4-BE49-F238E27FC236}">
                <a16:creationId xmlns:a16="http://schemas.microsoft.com/office/drawing/2014/main" id="{CF651B69-F58C-4902-9AC1-CDB90DB9A855}"/>
              </a:ext>
            </a:extLst>
          </p:cNvPr>
          <p:cNvSpPr>
            <a:spLocks noGrp="1" noChangeArrowheads="1"/>
          </p:cNvSpPr>
          <p:nvPr>
            <p:ph type="title" idx="4294967295"/>
          </p:nvPr>
        </p:nvSpPr>
        <p:spPr>
          <a:xfrm>
            <a:off x="122238" y="173038"/>
            <a:ext cx="8893175" cy="663575"/>
          </a:xfrm>
        </p:spPr>
        <p:txBody>
          <a:bodyPr/>
          <a:lstStyle/>
          <a:p>
            <a:r>
              <a:rPr kumimoji="1" lang="en-US" altLang="de-DE" sz="4000" u="sng" dirty="0">
                <a:solidFill>
                  <a:schemeClr val="folHlink"/>
                </a:solidFill>
                <a:effectLst/>
              </a:rPr>
              <a:t>Ahu – Zeremonielle Zentren</a:t>
            </a:r>
            <a:endParaRPr kumimoji="1" lang="de-DE" altLang="de-DE" sz="4000" u="sng" dirty="0">
              <a:solidFill>
                <a:schemeClr val="folHlink"/>
              </a:solidFill>
              <a:effectLst/>
            </a:endParaRPr>
          </a:p>
        </p:txBody>
      </p:sp>
      <p:sp>
        <p:nvSpPr>
          <p:cNvPr id="337925" name="Text Box 5">
            <a:extLst>
              <a:ext uri="{FF2B5EF4-FFF2-40B4-BE49-F238E27FC236}">
                <a16:creationId xmlns:a16="http://schemas.microsoft.com/office/drawing/2014/main" id="{E7ED8005-7C66-4CEE-86C9-E6439C8C6CE8}"/>
              </a:ext>
            </a:extLst>
          </p:cNvPr>
          <p:cNvSpPr txBox="1">
            <a:spLocks noChangeArrowheads="1"/>
          </p:cNvSpPr>
          <p:nvPr/>
        </p:nvSpPr>
        <p:spPr bwMode="auto">
          <a:xfrm>
            <a:off x="4767263" y="1989138"/>
            <a:ext cx="419735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dirty="0"/>
              <a:t>Die meisten der 300 Ahu`s</a:t>
            </a:r>
          </a:p>
          <a:p>
            <a:r>
              <a:rPr lang="de-CH" altLang="de-DE" dirty="0"/>
              <a:t>befinden sich in unmittelbarer Küstennähe.</a:t>
            </a:r>
          </a:p>
          <a:p>
            <a:endParaRPr lang="de-CH" altLang="de-DE" dirty="0"/>
          </a:p>
          <a:p>
            <a:r>
              <a:rPr lang="de-CH" altLang="de-DE" dirty="0"/>
              <a:t>Etliche davon sind nach astronomischen Gesetzmässigkeiten ausgerichtet,</a:t>
            </a:r>
          </a:p>
          <a:p>
            <a:r>
              <a:rPr lang="de-CH" altLang="de-DE" dirty="0"/>
              <a:t>was auf einen höheren Intelligenzgrad schliessen lässt.</a:t>
            </a:r>
          </a:p>
        </p:txBody>
      </p:sp>
      <p:pic>
        <p:nvPicPr>
          <p:cNvPr id="337926" name="Picture 6">
            <a:hlinkClick r:id="rId2"/>
            <a:extLst>
              <a:ext uri="{FF2B5EF4-FFF2-40B4-BE49-F238E27FC236}">
                <a16:creationId xmlns:a16="http://schemas.microsoft.com/office/drawing/2014/main" id="{F02D09B4-C1FC-402F-AE69-3DFFF9F3DD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112963"/>
            <a:ext cx="3960813" cy="260985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5874" name="Rectangle 2">
            <a:extLst>
              <a:ext uri="{FF2B5EF4-FFF2-40B4-BE49-F238E27FC236}">
                <a16:creationId xmlns:a16="http://schemas.microsoft.com/office/drawing/2014/main" id="{5B2A8C43-D9EA-4590-8CDC-273FB6F2A0AF}"/>
              </a:ext>
            </a:extLst>
          </p:cNvPr>
          <p:cNvSpPr>
            <a:spLocks noGrp="1" noChangeArrowheads="1"/>
          </p:cNvSpPr>
          <p:nvPr>
            <p:ph type="title" idx="4294967295"/>
          </p:nvPr>
        </p:nvSpPr>
        <p:spPr>
          <a:xfrm>
            <a:off x="122238" y="173038"/>
            <a:ext cx="8893175" cy="735012"/>
          </a:xfrm>
        </p:spPr>
        <p:txBody>
          <a:bodyPr/>
          <a:lstStyle/>
          <a:p>
            <a:r>
              <a:rPr kumimoji="1" lang="en-US" altLang="de-DE" sz="4000" u="sng" dirty="0">
                <a:solidFill>
                  <a:schemeClr val="folHlink"/>
                </a:solidFill>
                <a:effectLst/>
              </a:rPr>
              <a:t>Ahu A Kivi </a:t>
            </a:r>
            <a:endParaRPr kumimoji="1" lang="de-DE" altLang="de-DE" sz="4000" u="sng" dirty="0">
              <a:solidFill>
                <a:schemeClr val="folHlink"/>
              </a:solidFill>
              <a:effectLst/>
            </a:endParaRPr>
          </a:p>
        </p:txBody>
      </p:sp>
      <p:pic>
        <p:nvPicPr>
          <p:cNvPr id="335877" name="Picture 5">
            <a:extLst>
              <a:ext uri="{FF2B5EF4-FFF2-40B4-BE49-F238E27FC236}">
                <a16:creationId xmlns:a16="http://schemas.microsoft.com/office/drawing/2014/main" id="{D82E3B78-FE69-40BE-80BD-46D571EE01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38300"/>
            <a:ext cx="6096000" cy="24384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335878" name="Text Box 6">
            <a:extLst>
              <a:ext uri="{FF2B5EF4-FFF2-40B4-BE49-F238E27FC236}">
                <a16:creationId xmlns:a16="http://schemas.microsoft.com/office/drawing/2014/main" id="{592D8E0A-2EFE-42F8-A27F-431F6ECAC417}"/>
              </a:ext>
            </a:extLst>
          </p:cNvPr>
          <p:cNvSpPr txBox="1">
            <a:spLocks noChangeArrowheads="1"/>
          </p:cNvSpPr>
          <p:nvPr/>
        </p:nvSpPr>
        <p:spPr bwMode="auto">
          <a:xfrm>
            <a:off x="344488" y="4532313"/>
            <a:ext cx="8424862"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dirty="0"/>
              <a:t>Ein absolutes Moai-Highlight findet man knapp 7 km von Hanga Roa entfernt am Ahu A Kivi. </a:t>
            </a:r>
            <a:r>
              <a:rPr lang="de-CH" altLang="de-DE" b="1" dirty="0">
                <a:solidFill>
                  <a:schemeClr val="folHlink"/>
                </a:solidFill>
              </a:rPr>
              <a:t>Die dort aufgestellten sieben Moais sind die einzigen, die nicht direkt an der Küste stehen - und dabei in Richtung Westen aufs Meer blicken.</a:t>
            </a:r>
            <a:r>
              <a:rPr lang="de-CH" altLang="de-DE" dirty="0"/>
              <a:t> Wahrscheinlich handelt es sich um die „Ahnengalerie“ besonders bedeutender Inselhäuptlinge. </a:t>
            </a:r>
          </a:p>
          <a:p>
            <a:r>
              <a:rPr lang="de-CH" altLang="de-DE" dirty="0"/>
              <a:t>Ein Sonnenuntergang an diesem Ort ist ein unvergessliches Ereignis. </a:t>
            </a:r>
            <a:endParaRPr lang="en-US" altLang="de-DE"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4130" name="Rectangle 2">
            <a:extLst>
              <a:ext uri="{FF2B5EF4-FFF2-40B4-BE49-F238E27FC236}">
                <a16:creationId xmlns:a16="http://schemas.microsoft.com/office/drawing/2014/main" id="{E58D5B5C-76DB-4D57-B54D-81AE567FCA49}"/>
              </a:ext>
            </a:extLst>
          </p:cNvPr>
          <p:cNvSpPr>
            <a:spLocks noGrp="1" noChangeArrowheads="1"/>
          </p:cNvSpPr>
          <p:nvPr>
            <p:ph type="title" idx="4294967295"/>
          </p:nvPr>
        </p:nvSpPr>
        <p:spPr>
          <a:xfrm>
            <a:off x="122238" y="158750"/>
            <a:ext cx="8893175" cy="677863"/>
          </a:xfrm>
        </p:spPr>
        <p:txBody>
          <a:bodyPr/>
          <a:lstStyle/>
          <a:p>
            <a:r>
              <a:rPr kumimoji="1" lang="en-US" altLang="de-DE" sz="4000" u="sng" dirty="0">
                <a:solidFill>
                  <a:schemeClr val="folHlink"/>
                </a:solidFill>
                <a:effectLst/>
              </a:rPr>
              <a:t>Die “sehenden” Kolosse</a:t>
            </a:r>
            <a:endParaRPr kumimoji="1" lang="de-DE" altLang="de-DE" sz="4000" u="sng" dirty="0">
              <a:solidFill>
                <a:schemeClr val="folHlink"/>
              </a:solidFill>
              <a:effectLst/>
            </a:endParaRPr>
          </a:p>
        </p:txBody>
      </p:sp>
      <p:sp>
        <p:nvSpPr>
          <p:cNvPr id="304131" name="Text Box 3">
            <a:extLst>
              <a:ext uri="{FF2B5EF4-FFF2-40B4-BE49-F238E27FC236}">
                <a16:creationId xmlns:a16="http://schemas.microsoft.com/office/drawing/2014/main" id="{14E71420-12FE-42EB-A9BD-D1741F60FA2C}"/>
              </a:ext>
            </a:extLst>
          </p:cNvPr>
          <p:cNvSpPr txBox="1">
            <a:spLocks noChangeArrowheads="1"/>
          </p:cNvSpPr>
          <p:nvPr/>
        </p:nvSpPr>
        <p:spPr bwMode="auto">
          <a:xfrm>
            <a:off x="914400" y="5337175"/>
            <a:ext cx="7272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dirty="0"/>
              <a:t>Trotz der vielen Statuen ein seltener Fund: Reste eines Auges.</a:t>
            </a:r>
          </a:p>
        </p:txBody>
      </p:sp>
      <p:pic>
        <p:nvPicPr>
          <p:cNvPr id="304134" name="Picture 6">
            <a:extLst>
              <a:ext uri="{FF2B5EF4-FFF2-40B4-BE49-F238E27FC236}">
                <a16:creationId xmlns:a16="http://schemas.microsoft.com/office/drawing/2014/main" id="{57BC3864-94E4-4C7A-B232-9557C2715F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73238"/>
            <a:ext cx="3898900" cy="29210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304135" name="Picture 7">
            <a:extLst>
              <a:ext uri="{FF2B5EF4-FFF2-40B4-BE49-F238E27FC236}">
                <a16:creationId xmlns:a16="http://schemas.microsoft.com/office/drawing/2014/main" id="{29F5FD55-7851-4960-8631-4268F84484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9813" y="1773238"/>
            <a:ext cx="3898900" cy="29210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5154" name="Rectangle 2">
            <a:extLst>
              <a:ext uri="{FF2B5EF4-FFF2-40B4-BE49-F238E27FC236}">
                <a16:creationId xmlns:a16="http://schemas.microsoft.com/office/drawing/2014/main" id="{7E0B0275-6393-42FC-9DCA-D1C9D0545F12}"/>
              </a:ext>
            </a:extLst>
          </p:cNvPr>
          <p:cNvSpPr>
            <a:spLocks noGrp="1" noChangeArrowheads="1"/>
          </p:cNvSpPr>
          <p:nvPr>
            <p:ph type="title" idx="4294967295"/>
          </p:nvPr>
        </p:nvSpPr>
        <p:spPr>
          <a:xfrm>
            <a:off x="122238" y="158750"/>
            <a:ext cx="8893175" cy="677863"/>
          </a:xfrm>
        </p:spPr>
        <p:txBody>
          <a:bodyPr/>
          <a:lstStyle/>
          <a:p>
            <a:r>
              <a:rPr kumimoji="1" lang="en-US" altLang="de-DE" sz="4000" u="sng" dirty="0">
                <a:solidFill>
                  <a:schemeClr val="folHlink"/>
                </a:solidFill>
                <a:effectLst/>
              </a:rPr>
              <a:t>Ko Te Riku – Der Sehende</a:t>
            </a:r>
            <a:endParaRPr kumimoji="1" lang="de-DE" altLang="de-DE" sz="4000" u="sng" dirty="0">
              <a:solidFill>
                <a:schemeClr val="folHlink"/>
              </a:solidFill>
              <a:effectLst/>
            </a:endParaRPr>
          </a:p>
        </p:txBody>
      </p:sp>
      <p:pic>
        <p:nvPicPr>
          <p:cNvPr id="305158" name="Picture 6">
            <a:extLst>
              <a:ext uri="{FF2B5EF4-FFF2-40B4-BE49-F238E27FC236}">
                <a16:creationId xmlns:a16="http://schemas.microsoft.com/office/drawing/2014/main" id="{43CCE126-CE8B-49AE-A863-61AA3CD9B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675" y="1268413"/>
            <a:ext cx="3930650" cy="2881312"/>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305159" name="Rectangle 7">
            <a:extLst>
              <a:ext uri="{FF2B5EF4-FFF2-40B4-BE49-F238E27FC236}">
                <a16:creationId xmlns:a16="http://schemas.microsoft.com/office/drawing/2014/main" id="{34FB87E5-328B-4576-9912-032D1E478823}"/>
              </a:ext>
            </a:extLst>
          </p:cNvPr>
          <p:cNvSpPr>
            <a:spLocks noChangeArrowheads="1"/>
          </p:cNvSpPr>
          <p:nvPr/>
        </p:nvSpPr>
        <p:spPr bwMode="auto">
          <a:xfrm>
            <a:off x="376238" y="4868863"/>
            <a:ext cx="83915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CH" altLang="de-DE" dirty="0"/>
              <a:t>Ein Moai wird auch Ko Te Riku, „der Sehende“ genannt. Mit seinen bis 8 Metern Höhe und den eingesetzten Augen aus Korallen und Obsidian (hier restauriert) hinterlässt er einen stark mystischen Eindruck.</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2258" name="Rectangle 2">
            <a:extLst>
              <a:ext uri="{FF2B5EF4-FFF2-40B4-BE49-F238E27FC236}">
                <a16:creationId xmlns:a16="http://schemas.microsoft.com/office/drawing/2014/main" id="{AFEC765D-5D55-4BDA-9E38-EF2C14C00EE8}"/>
              </a:ext>
            </a:extLst>
          </p:cNvPr>
          <p:cNvSpPr>
            <a:spLocks noGrp="1" noChangeArrowheads="1"/>
          </p:cNvSpPr>
          <p:nvPr>
            <p:ph type="title" idx="4294967295"/>
          </p:nvPr>
        </p:nvSpPr>
        <p:spPr>
          <a:xfrm>
            <a:off x="684213" y="188913"/>
            <a:ext cx="7762875" cy="1327150"/>
          </a:xfrm>
        </p:spPr>
        <p:txBody>
          <a:bodyPr/>
          <a:lstStyle/>
          <a:p>
            <a:pPr algn="l"/>
            <a:r>
              <a:rPr lang="de-DE" altLang="de-DE" dirty="0">
                <a:solidFill>
                  <a:schemeClr val="folHlink"/>
                </a:solidFill>
                <a:effectLst/>
              </a:rPr>
              <a:t>Stand der Wissenschaft heute </a:t>
            </a:r>
            <a:br>
              <a:rPr lang="de-DE" altLang="de-DE" dirty="0">
                <a:solidFill>
                  <a:schemeClr val="folHlink"/>
                </a:solidFill>
                <a:effectLst/>
              </a:rPr>
            </a:br>
            <a:r>
              <a:rPr lang="de-DE" altLang="de-DE" dirty="0">
                <a:solidFill>
                  <a:schemeClr val="hlink"/>
                </a:solidFill>
                <a:effectLst/>
              </a:rPr>
              <a:t>Die weitere Entwicklung:</a:t>
            </a:r>
          </a:p>
        </p:txBody>
      </p:sp>
      <p:sp>
        <p:nvSpPr>
          <p:cNvPr id="352259" name="Text Box 3">
            <a:extLst>
              <a:ext uri="{FF2B5EF4-FFF2-40B4-BE49-F238E27FC236}">
                <a16:creationId xmlns:a16="http://schemas.microsoft.com/office/drawing/2014/main" id="{A3849CCB-8A60-4DAE-90FB-7A6A20D65009}"/>
              </a:ext>
            </a:extLst>
          </p:cNvPr>
          <p:cNvSpPr txBox="1">
            <a:spLocks noChangeArrowheads="1"/>
          </p:cNvSpPr>
          <p:nvPr/>
        </p:nvSpPr>
        <p:spPr bwMode="auto">
          <a:xfrm>
            <a:off x="682625" y="1844675"/>
            <a:ext cx="81375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hlink"/>
              </a:buClr>
              <a:buFontTx/>
              <a:buChar char="o"/>
            </a:pPr>
            <a:r>
              <a:rPr lang="de-DE" altLang="de-DE" dirty="0"/>
              <a:t>  schnell wachsende Bevölkerung – Insel = 166 km</a:t>
            </a:r>
            <a:r>
              <a:rPr lang="de-DE" altLang="de-DE" baseline="30000" dirty="0"/>
              <a:t>2 </a:t>
            </a:r>
          </a:p>
          <a:p>
            <a:pPr>
              <a:buClr>
                <a:schemeClr val="hlink"/>
              </a:buClr>
              <a:buFontTx/>
              <a:buChar char="o"/>
            </a:pPr>
            <a:r>
              <a:rPr lang="de-DE" altLang="de-DE" dirty="0"/>
              <a:t>  </a:t>
            </a:r>
            <a:r>
              <a:rPr lang="de-DE" altLang="de-DE" b="1" dirty="0">
                <a:solidFill>
                  <a:schemeClr val="folHlink"/>
                </a:solidFill>
              </a:rPr>
              <a:t>um 1400: Bevölkerung ca. </a:t>
            </a:r>
            <a:r>
              <a:rPr lang="de-DE" altLang="de-DE" sz="2400" b="1" dirty="0">
                <a:solidFill>
                  <a:schemeClr val="folHlink"/>
                </a:solidFill>
              </a:rPr>
              <a:t>10`000</a:t>
            </a:r>
            <a:r>
              <a:rPr lang="de-DE" altLang="de-DE" b="1" dirty="0">
                <a:solidFill>
                  <a:schemeClr val="folHlink"/>
                </a:solidFill>
              </a:rPr>
              <a:t> Menschen, Palmbestand = 0</a:t>
            </a:r>
            <a:r>
              <a:rPr lang="de-DE" altLang="de-DE" dirty="0"/>
              <a:t> </a:t>
            </a:r>
          </a:p>
          <a:p>
            <a:pPr>
              <a:buClr>
                <a:schemeClr val="hlink"/>
              </a:buClr>
              <a:buFontTx/>
              <a:buChar char="o"/>
            </a:pPr>
            <a:r>
              <a:rPr lang="de-DE" altLang="de-DE" dirty="0"/>
              <a:t>  Diät: weniger Protein (da keine Kanus für den Fischfang), weniger </a:t>
            </a:r>
            <a:br>
              <a:rPr lang="de-DE" altLang="de-DE" dirty="0"/>
            </a:br>
            <a:r>
              <a:rPr lang="de-DE" altLang="de-DE" dirty="0"/>
              <a:t>    Agrarprodukte (Erosion) </a:t>
            </a:r>
          </a:p>
          <a:p>
            <a:pPr>
              <a:buClr>
                <a:schemeClr val="hlink"/>
              </a:buClr>
              <a:buFontTx/>
              <a:buChar char="o"/>
            </a:pPr>
            <a:r>
              <a:rPr lang="de-DE" altLang="de-DE" dirty="0"/>
              <a:t>  starke Abnahme kultureller Aktivität (Moai-Herstellung) </a:t>
            </a:r>
          </a:p>
          <a:p>
            <a:pPr>
              <a:buClr>
                <a:schemeClr val="hlink"/>
              </a:buClr>
              <a:buFontTx/>
              <a:buChar char="o"/>
            </a:pPr>
            <a:r>
              <a:rPr lang="de-DE" altLang="de-DE" dirty="0"/>
              <a:t>  ab 1500 gar keine kulturellen Aktivitäten mehr </a:t>
            </a:r>
          </a:p>
          <a:p>
            <a:pPr>
              <a:buClr>
                <a:schemeClr val="hlink"/>
              </a:buClr>
              <a:buFontTx/>
              <a:buChar char="o"/>
            </a:pPr>
            <a:r>
              <a:rPr lang="de-DE" altLang="de-DE" dirty="0"/>
              <a:t>  Auftauchen neuer Waffen </a:t>
            </a:r>
          </a:p>
          <a:p>
            <a:pPr>
              <a:buClr>
                <a:schemeClr val="hlink"/>
              </a:buClr>
              <a:buFontTx/>
              <a:buChar char="o"/>
            </a:pPr>
            <a:r>
              <a:rPr lang="de-DE" altLang="de-DE" dirty="0"/>
              <a:t>  </a:t>
            </a:r>
            <a:r>
              <a:rPr lang="de-DE" altLang="de-DE" b="1" dirty="0">
                <a:solidFill>
                  <a:schemeClr val="folHlink"/>
                </a:solidFill>
              </a:rPr>
              <a:t>Besiedelung von Höhlen und Befestigungen </a:t>
            </a:r>
          </a:p>
          <a:p>
            <a:pPr>
              <a:buClr>
                <a:schemeClr val="hlink"/>
              </a:buClr>
              <a:buFontTx/>
              <a:buChar char="o"/>
            </a:pPr>
            <a:r>
              <a:rPr lang="de-DE" altLang="de-DE" b="1" dirty="0">
                <a:solidFill>
                  <a:schemeClr val="folHlink"/>
                </a:solidFill>
              </a:rPr>
              <a:t>  Kannibalismus</a:t>
            </a:r>
            <a:r>
              <a:rPr lang="de-DE" altLang="de-DE" dirty="0"/>
              <a:t> </a:t>
            </a:r>
          </a:p>
          <a:p>
            <a:pPr>
              <a:buClr>
                <a:schemeClr val="hlink"/>
              </a:buClr>
              <a:buFontTx/>
              <a:buChar char="o"/>
            </a:pPr>
            <a:r>
              <a:rPr lang="de-DE" altLang="de-DE" dirty="0"/>
              <a:t>  erste Europäer landeten 1722 auf der Insel, damals Bevölkerung ca. </a:t>
            </a:r>
            <a:br>
              <a:rPr lang="de-DE" altLang="de-DE" dirty="0"/>
            </a:br>
            <a:r>
              <a:rPr lang="de-DE" altLang="de-DE" dirty="0"/>
              <a:t>    3000 Menschen, Moais stehend </a:t>
            </a:r>
          </a:p>
          <a:p>
            <a:pPr>
              <a:buClr>
                <a:schemeClr val="hlink"/>
              </a:buClr>
              <a:buFontTx/>
              <a:buChar char="o"/>
            </a:pPr>
            <a:r>
              <a:rPr lang="de-DE" altLang="de-DE" dirty="0"/>
              <a:t>  nächster Besuch 1774 durch James Cook: Bevölkerung ca. 2000, </a:t>
            </a:r>
            <a:br>
              <a:rPr lang="de-DE" altLang="de-DE" dirty="0"/>
            </a:br>
            <a:r>
              <a:rPr lang="de-DE" altLang="de-DE" dirty="0"/>
              <a:t>    viele Moai-Statuen umgestürzt (Gesicht nach unten)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4066" name="Rectangle 2">
            <a:extLst>
              <a:ext uri="{FF2B5EF4-FFF2-40B4-BE49-F238E27FC236}">
                <a16:creationId xmlns:a16="http://schemas.microsoft.com/office/drawing/2014/main" id="{C6BC1ED9-6AD3-4D9F-BB2E-7FA2B2567832}"/>
              </a:ext>
            </a:extLst>
          </p:cNvPr>
          <p:cNvSpPr>
            <a:spLocks noGrp="1" noChangeArrowheads="1"/>
          </p:cNvSpPr>
          <p:nvPr>
            <p:ph type="title" idx="4294967295"/>
          </p:nvPr>
        </p:nvSpPr>
        <p:spPr>
          <a:xfrm>
            <a:off x="122238" y="158750"/>
            <a:ext cx="8893175" cy="677863"/>
          </a:xfrm>
        </p:spPr>
        <p:txBody>
          <a:bodyPr/>
          <a:lstStyle/>
          <a:p>
            <a:r>
              <a:rPr kumimoji="1" lang="en-US" altLang="de-DE" sz="4000" u="sng" dirty="0">
                <a:solidFill>
                  <a:schemeClr val="folHlink"/>
                </a:solidFill>
                <a:effectLst/>
              </a:rPr>
              <a:t>Der Höhepunkt: 15-16. Jahrhundert</a:t>
            </a:r>
            <a:endParaRPr kumimoji="1" lang="de-DE" altLang="de-DE" sz="4000" u="sng" dirty="0">
              <a:solidFill>
                <a:schemeClr val="folHlink"/>
              </a:solidFill>
              <a:effectLst/>
            </a:endParaRPr>
          </a:p>
        </p:txBody>
      </p:sp>
      <p:sp>
        <p:nvSpPr>
          <p:cNvPr id="344068" name="Rectangle 4">
            <a:extLst>
              <a:ext uri="{FF2B5EF4-FFF2-40B4-BE49-F238E27FC236}">
                <a16:creationId xmlns:a16="http://schemas.microsoft.com/office/drawing/2014/main" id="{4EDC8F49-6184-4267-BEB2-3B18FEDB9F12}"/>
              </a:ext>
            </a:extLst>
          </p:cNvPr>
          <p:cNvSpPr>
            <a:spLocks noChangeArrowheads="1"/>
          </p:cNvSpPr>
          <p:nvPr/>
        </p:nvSpPr>
        <p:spPr bwMode="auto">
          <a:xfrm>
            <a:off x="360363" y="4540250"/>
            <a:ext cx="838835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de-CH" altLang="de-DE" b="1" dirty="0">
                <a:solidFill>
                  <a:schemeClr val="folHlink"/>
                </a:solidFill>
              </a:rPr>
              <a:t>Gemäss einer Radiocarbon Bestimmung, wurde der letzte der Moais um 1350 erbaut: </a:t>
            </a:r>
          </a:p>
          <a:p>
            <a:r>
              <a:rPr lang="de-CH" altLang="de-DE" b="1" dirty="0">
                <a:solidFill>
                  <a:schemeClr val="folHlink"/>
                </a:solidFill>
              </a:rPr>
              <a:t>Kein Palmenholz – keine Transportmöglichkeit. </a:t>
            </a:r>
          </a:p>
          <a:p>
            <a:endParaRPr lang="de-CH" altLang="de-DE" b="1" dirty="0">
              <a:solidFill>
                <a:schemeClr val="folHlink"/>
              </a:solidFill>
            </a:endParaRPr>
          </a:p>
          <a:p>
            <a:r>
              <a:rPr lang="de-CH" altLang="de-DE" b="1" dirty="0">
                <a:solidFill>
                  <a:schemeClr val="hlink"/>
                </a:solidFill>
              </a:rPr>
              <a:t>Was aber nun tun mit der wiedergewonnen Freizeit:</a:t>
            </a:r>
          </a:p>
          <a:p>
            <a:r>
              <a:rPr lang="de-CH" altLang="de-DE" b="1" dirty="0">
                <a:solidFill>
                  <a:schemeClr val="hlink"/>
                </a:solidFill>
              </a:rPr>
              <a:t>Man besann sich wieder auf den Vogelmenschen-Kult.</a:t>
            </a:r>
          </a:p>
        </p:txBody>
      </p:sp>
      <p:pic>
        <p:nvPicPr>
          <p:cNvPr id="344072" name="Picture 8">
            <a:extLst>
              <a:ext uri="{FF2B5EF4-FFF2-40B4-BE49-F238E27FC236}">
                <a16:creationId xmlns:a16="http://schemas.microsoft.com/office/drawing/2014/main" id="{7A1ADE43-CB97-4C71-8C77-DBBF10BA2D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412875"/>
            <a:ext cx="2808288" cy="2624138"/>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344073" name="Rectangle 9">
            <a:extLst>
              <a:ext uri="{FF2B5EF4-FFF2-40B4-BE49-F238E27FC236}">
                <a16:creationId xmlns:a16="http://schemas.microsoft.com/office/drawing/2014/main" id="{990A0FFC-C75A-4A13-B369-667894716A2A}"/>
              </a:ext>
            </a:extLst>
          </p:cNvPr>
          <p:cNvSpPr>
            <a:spLocks noChangeArrowheads="1"/>
          </p:cNvSpPr>
          <p:nvPr/>
        </p:nvSpPr>
        <p:spPr bwMode="auto">
          <a:xfrm>
            <a:off x="4392613" y="1330325"/>
            <a:ext cx="45720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dirty="0"/>
              <a:t>Zu diesem Zeitpunkt zählte die Bevölkerung ca. 7`000 Menschen, bereits zuviel um allen genügend Nahrung zu gewähren.</a:t>
            </a:r>
          </a:p>
          <a:p>
            <a:endParaRPr lang="de-CH" altLang="de-DE" dirty="0"/>
          </a:p>
          <a:p>
            <a:r>
              <a:rPr lang="de-CH" altLang="de-DE" dirty="0"/>
              <a:t>Die in der letzten Phase einsetzende „Gigantomanie“ der Steinmetze brachte - allerdings unfertige - Statuen von bis zu 23 m hervor. </a:t>
            </a:r>
            <a:endParaRPr lang="en-US" altLang="de-DE"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4306" name="Rectangle 2">
            <a:extLst>
              <a:ext uri="{FF2B5EF4-FFF2-40B4-BE49-F238E27FC236}">
                <a16:creationId xmlns:a16="http://schemas.microsoft.com/office/drawing/2014/main" id="{A97D7C8D-C473-434F-BFFA-0F6EB32EAC16}"/>
              </a:ext>
            </a:extLst>
          </p:cNvPr>
          <p:cNvSpPr>
            <a:spLocks noGrp="1" noChangeArrowheads="1"/>
          </p:cNvSpPr>
          <p:nvPr>
            <p:ph type="title" idx="4294967295"/>
          </p:nvPr>
        </p:nvSpPr>
        <p:spPr>
          <a:xfrm>
            <a:off x="122238" y="158750"/>
            <a:ext cx="8893175" cy="677863"/>
          </a:xfrm>
        </p:spPr>
        <p:txBody>
          <a:bodyPr/>
          <a:lstStyle/>
          <a:p>
            <a:r>
              <a:rPr kumimoji="1" lang="en-US" altLang="de-DE" sz="4000" u="sng" dirty="0">
                <a:solidFill>
                  <a:schemeClr val="folHlink"/>
                </a:solidFill>
                <a:effectLst/>
              </a:rPr>
              <a:t>Der Niedergang: Die Orongo-Phase </a:t>
            </a:r>
            <a:endParaRPr kumimoji="1" lang="de-DE" altLang="de-DE" sz="4000" u="sng" dirty="0">
              <a:solidFill>
                <a:schemeClr val="folHlink"/>
              </a:solidFill>
              <a:effectLst/>
            </a:endParaRPr>
          </a:p>
        </p:txBody>
      </p:sp>
      <p:pic>
        <p:nvPicPr>
          <p:cNvPr id="354311" name="Picture 7">
            <a:extLst>
              <a:ext uri="{FF2B5EF4-FFF2-40B4-BE49-F238E27FC236}">
                <a16:creationId xmlns:a16="http://schemas.microsoft.com/office/drawing/2014/main" id="{CBB36110-7F7D-4B0E-A4C3-81360AE2E5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412875"/>
            <a:ext cx="6502400" cy="48768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5394" name="Rectangle 2">
            <a:extLst>
              <a:ext uri="{FF2B5EF4-FFF2-40B4-BE49-F238E27FC236}">
                <a16:creationId xmlns:a16="http://schemas.microsoft.com/office/drawing/2014/main" id="{E175E09F-56A2-4FE0-9C7D-650E94A3269A}"/>
              </a:ext>
            </a:extLst>
          </p:cNvPr>
          <p:cNvSpPr>
            <a:spLocks noGrp="1" noChangeArrowheads="1"/>
          </p:cNvSpPr>
          <p:nvPr>
            <p:ph type="title" idx="4294967295"/>
          </p:nvPr>
        </p:nvSpPr>
        <p:spPr>
          <a:xfrm>
            <a:off x="122238" y="173038"/>
            <a:ext cx="8893175" cy="677862"/>
          </a:xfrm>
        </p:spPr>
        <p:txBody>
          <a:bodyPr/>
          <a:lstStyle/>
          <a:p>
            <a:r>
              <a:rPr kumimoji="1" lang="en-US" altLang="de-DE" sz="4000" u="sng" dirty="0">
                <a:solidFill>
                  <a:schemeClr val="folHlink"/>
                </a:solidFill>
                <a:effectLst/>
              </a:rPr>
              <a:t>Die Vogelmenschen </a:t>
            </a:r>
            <a:endParaRPr kumimoji="1" lang="de-DE" altLang="de-DE" sz="4000" u="sng" dirty="0">
              <a:solidFill>
                <a:schemeClr val="folHlink"/>
              </a:solidFill>
              <a:effectLst/>
            </a:endParaRPr>
          </a:p>
        </p:txBody>
      </p:sp>
      <p:sp>
        <p:nvSpPr>
          <p:cNvPr id="315395" name="Text Box 3">
            <a:extLst>
              <a:ext uri="{FF2B5EF4-FFF2-40B4-BE49-F238E27FC236}">
                <a16:creationId xmlns:a16="http://schemas.microsoft.com/office/drawing/2014/main" id="{B8349205-191D-4FE3-BBB9-CCA28283C736}"/>
              </a:ext>
            </a:extLst>
          </p:cNvPr>
          <p:cNvSpPr txBox="1">
            <a:spLocks noChangeArrowheads="1"/>
          </p:cNvSpPr>
          <p:nvPr/>
        </p:nvSpPr>
        <p:spPr bwMode="auto">
          <a:xfrm>
            <a:off x="287338" y="4799013"/>
            <a:ext cx="85693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de-DE" dirty="0"/>
              <a:t>Ein Jahrhunderte alter Brauch auf den Osterinseln wird wiederbelebt: </a:t>
            </a:r>
          </a:p>
          <a:p>
            <a:pPr algn="ctr"/>
            <a:endParaRPr lang="en-US" altLang="de-DE" dirty="0"/>
          </a:p>
          <a:p>
            <a:pPr algn="ctr"/>
            <a:r>
              <a:rPr lang="en-US" altLang="de-DE" b="1" dirty="0">
                <a:solidFill>
                  <a:schemeClr val="folHlink"/>
                </a:solidFill>
              </a:rPr>
              <a:t>Das Wettrennen nach dem ersten Schwalbenei!</a:t>
            </a:r>
          </a:p>
        </p:txBody>
      </p:sp>
      <p:pic>
        <p:nvPicPr>
          <p:cNvPr id="315399" name="Picture 7">
            <a:extLst>
              <a:ext uri="{FF2B5EF4-FFF2-40B4-BE49-F238E27FC236}">
                <a16:creationId xmlns:a16="http://schemas.microsoft.com/office/drawing/2014/main" id="{3449B06A-2DD8-42C4-9959-2F64E22C77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1651000"/>
            <a:ext cx="3521075" cy="26416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1842" name="Rectangle 2">
            <a:extLst>
              <a:ext uri="{FF2B5EF4-FFF2-40B4-BE49-F238E27FC236}">
                <a16:creationId xmlns:a16="http://schemas.microsoft.com/office/drawing/2014/main" id="{EA456021-2220-4912-84EB-0A6A2D8B1367}"/>
              </a:ext>
            </a:extLst>
          </p:cNvPr>
          <p:cNvSpPr>
            <a:spLocks noGrp="1" noChangeArrowheads="1"/>
          </p:cNvSpPr>
          <p:nvPr>
            <p:ph type="title" idx="4294967295"/>
          </p:nvPr>
        </p:nvSpPr>
        <p:spPr>
          <a:xfrm>
            <a:off x="122238" y="85725"/>
            <a:ext cx="8893175" cy="793750"/>
          </a:xfrm>
        </p:spPr>
        <p:txBody>
          <a:bodyPr/>
          <a:lstStyle/>
          <a:p>
            <a:r>
              <a:rPr kumimoji="1" lang="en-US" altLang="de-DE" sz="4000" u="sng" dirty="0">
                <a:solidFill>
                  <a:schemeClr val="folHlink"/>
                </a:solidFill>
                <a:effectLst/>
              </a:rPr>
              <a:t>Die Ruinen von Tihuanaco </a:t>
            </a:r>
            <a:endParaRPr kumimoji="1" lang="de-DE" altLang="de-DE" sz="4000" u="sng" dirty="0">
              <a:solidFill>
                <a:schemeClr val="folHlink"/>
              </a:solidFill>
              <a:effectLst/>
            </a:endParaRPr>
          </a:p>
        </p:txBody>
      </p:sp>
      <p:sp>
        <p:nvSpPr>
          <p:cNvPr id="291843" name="Text Box 3">
            <a:extLst>
              <a:ext uri="{FF2B5EF4-FFF2-40B4-BE49-F238E27FC236}">
                <a16:creationId xmlns:a16="http://schemas.microsoft.com/office/drawing/2014/main" id="{062D1EE8-80C5-4892-952D-48A8E74AADEC}"/>
              </a:ext>
            </a:extLst>
          </p:cNvPr>
          <p:cNvSpPr txBox="1">
            <a:spLocks noChangeArrowheads="1"/>
          </p:cNvSpPr>
          <p:nvPr/>
        </p:nvSpPr>
        <p:spPr bwMode="auto">
          <a:xfrm>
            <a:off x="4643438" y="2492375"/>
            <a:ext cx="403225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dirty="0"/>
              <a:t>Im Riesenreich von Tihuanaco, wo einst reiche und mächtige Herrscher thronten, bestand schon vor der Eroberung durch die Inkas eine höchstentwickelte Kultur.</a:t>
            </a:r>
          </a:p>
        </p:txBody>
      </p:sp>
      <p:pic>
        <p:nvPicPr>
          <p:cNvPr id="291845" name="Picture 5">
            <a:extLst>
              <a:ext uri="{FF2B5EF4-FFF2-40B4-BE49-F238E27FC236}">
                <a16:creationId xmlns:a16="http://schemas.microsoft.com/office/drawing/2014/main" id="{A9BA16F3-0F3C-4DE3-9140-8F5BE73C9C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16113"/>
            <a:ext cx="3898900" cy="29210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291846" name="Text Box 6">
            <a:extLst>
              <a:ext uri="{FF2B5EF4-FFF2-40B4-BE49-F238E27FC236}">
                <a16:creationId xmlns:a16="http://schemas.microsoft.com/office/drawing/2014/main" id="{C8091FDC-789F-409E-8DED-85F6429DD968}"/>
              </a:ext>
            </a:extLst>
          </p:cNvPr>
          <p:cNvSpPr txBox="1">
            <a:spLocks noChangeArrowheads="1"/>
          </p:cNvSpPr>
          <p:nvPr/>
        </p:nvSpPr>
        <p:spPr bwMode="auto">
          <a:xfrm>
            <a:off x="323850" y="5229225"/>
            <a:ext cx="86407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dirty="0"/>
              <a:t>Die Menschen waren befähigt, 20 Tonnen schwere Blöcke aus dem Fels zu hauen und in Binsenbooten 50 Kilometer über den Titicacasee zu transportieren.</a:t>
            </a:r>
            <a:endParaRPr lang="de-DE" altLang="de-DE"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9186" name="Rectangle 2">
            <a:extLst>
              <a:ext uri="{FF2B5EF4-FFF2-40B4-BE49-F238E27FC236}">
                <a16:creationId xmlns:a16="http://schemas.microsoft.com/office/drawing/2014/main" id="{23473EB0-2F33-4EBA-BB88-9339CA03FBC7}"/>
              </a:ext>
            </a:extLst>
          </p:cNvPr>
          <p:cNvSpPr>
            <a:spLocks noGrp="1" noChangeArrowheads="1"/>
          </p:cNvSpPr>
          <p:nvPr>
            <p:ph type="title" idx="4294967295"/>
          </p:nvPr>
        </p:nvSpPr>
        <p:spPr>
          <a:xfrm>
            <a:off x="122238" y="173038"/>
            <a:ext cx="8893175" cy="677862"/>
          </a:xfrm>
        </p:spPr>
        <p:txBody>
          <a:bodyPr/>
          <a:lstStyle/>
          <a:p>
            <a:r>
              <a:rPr kumimoji="1" lang="en-US" altLang="de-DE" sz="4000" u="sng" dirty="0">
                <a:solidFill>
                  <a:schemeClr val="folHlink"/>
                </a:solidFill>
                <a:effectLst/>
              </a:rPr>
              <a:t>Orongo – Die Vogel-</a:t>
            </a:r>
            <a:r>
              <a:rPr kumimoji="1" lang="en-US" altLang="de-DE" sz="4000" u="sng" dirty="0" err="1">
                <a:solidFill>
                  <a:schemeClr val="folHlink"/>
                </a:solidFill>
                <a:effectLst/>
              </a:rPr>
              <a:t>Kultstätte</a:t>
            </a:r>
            <a:endParaRPr kumimoji="1" lang="de-DE" altLang="de-DE" sz="4000" u="sng" dirty="0">
              <a:solidFill>
                <a:schemeClr val="folHlink"/>
              </a:solidFill>
              <a:effectLst/>
            </a:endParaRPr>
          </a:p>
        </p:txBody>
      </p:sp>
      <p:sp>
        <p:nvSpPr>
          <p:cNvPr id="349187" name="Text Box 3">
            <a:extLst>
              <a:ext uri="{FF2B5EF4-FFF2-40B4-BE49-F238E27FC236}">
                <a16:creationId xmlns:a16="http://schemas.microsoft.com/office/drawing/2014/main" id="{7DF5D9E9-3984-479A-B889-23CECEE68CAB}"/>
              </a:ext>
            </a:extLst>
          </p:cNvPr>
          <p:cNvSpPr txBox="1">
            <a:spLocks noChangeArrowheads="1"/>
          </p:cNvSpPr>
          <p:nvPr/>
        </p:nvSpPr>
        <p:spPr bwMode="auto">
          <a:xfrm>
            <a:off x="287338" y="4799013"/>
            <a:ext cx="856932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ko-KR" dirty="0">
                <a:ea typeface="굴림" panose="020B0600000101010101" pitchFamily="34" charset="-127"/>
              </a:rPr>
              <a:t>Hoch oben am Rand des Kraters Rano Kau entwickelte sich ein zeremonielles Zentrum, ein Dorf genannt Orongo. </a:t>
            </a:r>
          </a:p>
          <a:p>
            <a:endParaRPr lang="en-GB" altLang="ko-KR" dirty="0">
              <a:ea typeface="굴림" panose="020B0600000101010101" pitchFamily="34" charset="-127"/>
            </a:endParaRPr>
          </a:p>
          <a:p>
            <a:r>
              <a:rPr lang="en-GB" altLang="ko-KR" dirty="0">
                <a:ea typeface="굴림" panose="020B0600000101010101" pitchFamily="34" charset="-127"/>
              </a:rPr>
              <a:t>Hier vereehrte man den Gott der Fruchtbarkeit (gut zu verstehen bei dem Mangel an Nahrungsmittel).</a:t>
            </a:r>
          </a:p>
        </p:txBody>
      </p:sp>
      <p:pic>
        <p:nvPicPr>
          <p:cNvPr id="349188" name="Picture 4">
            <a:extLst>
              <a:ext uri="{FF2B5EF4-FFF2-40B4-BE49-F238E27FC236}">
                <a16:creationId xmlns:a16="http://schemas.microsoft.com/office/drawing/2014/main" id="{F8BC9C51-95B0-4ED1-AA3B-773AA42E8C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825" y="1246188"/>
            <a:ext cx="4264025"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8706" name="Rectangle 2">
            <a:extLst>
              <a:ext uri="{FF2B5EF4-FFF2-40B4-BE49-F238E27FC236}">
                <a16:creationId xmlns:a16="http://schemas.microsoft.com/office/drawing/2014/main" id="{F069313A-C496-42D2-B732-13EE8303CEC7}"/>
              </a:ext>
            </a:extLst>
          </p:cNvPr>
          <p:cNvSpPr>
            <a:spLocks noGrp="1" noChangeArrowheads="1"/>
          </p:cNvSpPr>
          <p:nvPr>
            <p:ph type="title" idx="4294967295"/>
          </p:nvPr>
        </p:nvSpPr>
        <p:spPr>
          <a:xfrm>
            <a:off x="122238" y="173038"/>
            <a:ext cx="8893175" cy="677862"/>
          </a:xfrm>
        </p:spPr>
        <p:txBody>
          <a:bodyPr/>
          <a:lstStyle/>
          <a:p>
            <a:r>
              <a:rPr kumimoji="1" lang="en-US" altLang="de-DE" sz="4000" u="sng" dirty="0">
                <a:solidFill>
                  <a:schemeClr val="folHlink"/>
                </a:solidFill>
                <a:effectLst/>
              </a:rPr>
              <a:t>Wettrennen nach dem Schwalbenei</a:t>
            </a:r>
            <a:endParaRPr kumimoji="1" lang="de-DE" altLang="de-DE" sz="4000" u="sng" dirty="0">
              <a:solidFill>
                <a:schemeClr val="folHlink"/>
              </a:solidFill>
              <a:effectLst/>
            </a:endParaRPr>
          </a:p>
        </p:txBody>
      </p:sp>
      <p:sp>
        <p:nvSpPr>
          <p:cNvPr id="328707" name="Text Box 3">
            <a:extLst>
              <a:ext uri="{FF2B5EF4-FFF2-40B4-BE49-F238E27FC236}">
                <a16:creationId xmlns:a16="http://schemas.microsoft.com/office/drawing/2014/main" id="{0476BF16-C3F5-4900-8A67-A25118691A45}"/>
              </a:ext>
            </a:extLst>
          </p:cNvPr>
          <p:cNvSpPr txBox="1">
            <a:spLocks noChangeArrowheads="1"/>
          </p:cNvSpPr>
          <p:nvPr/>
        </p:nvSpPr>
        <p:spPr bwMode="auto">
          <a:xfrm>
            <a:off x="430213" y="4508500"/>
            <a:ext cx="824547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ko-KR" dirty="0">
                <a:ea typeface="굴림" panose="020B0600000101010101" pitchFamily="34" charset="-127"/>
              </a:rPr>
              <a:t>Orongo war Ausgangspunkt des alljährlichen Wettrennens nach dem Schwalbenei. Erst kletterten und stürzten sich die jungen Männer über 300m gefährliche Abhänge und Felswände ins Meer, schwammen im haiverseuchten Wasser zu den drei 2km entfernten Inseln, suchten sich ein Schwalbenei und dann dasselbe zurück nach Orongo. Dem Sieger winkte der Titel </a:t>
            </a:r>
            <a:r>
              <a:rPr lang="en-GB" altLang="ko-KR" b="1" dirty="0">
                <a:solidFill>
                  <a:schemeClr val="folHlink"/>
                </a:solidFill>
                <a:ea typeface="굴림" panose="020B0600000101010101" pitchFamily="34" charset="-127"/>
              </a:rPr>
              <a:t>“Vogelmensch des Jahres”, dem während eines Jahres verschiedene Privilegien zustanden.</a:t>
            </a:r>
          </a:p>
        </p:txBody>
      </p:sp>
      <p:pic>
        <p:nvPicPr>
          <p:cNvPr id="328710" name="Picture 6">
            <a:extLst>
              <a:ext uri="{FF2B5EF4-FFF2-40B4-BE49-F238E27FC236}">
                <a16:creationId xmlns:a16="http://schemas.microsoft.com/office/drawing/2014/main" id="{19A07BE7-B40C-44E3-938F-15FCCEC24D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317625"/>
            <a:ext cx="43561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711" name="Rectangle 7">
            <a:extLst>
              <a:ext uri="{FF2B5EF4-FFF2-40B4-BE49-F238E27FC236}">
                <a16:creationId xmlns:a16="http://schemas.microsoft.com/office/drawing/2014/main" id="{93182468-853F-480F-9FE3-7DA43B9A142D}"/>
              </a:ext>
            </a:extLst>
          </p:cNvPr>
          <p:cNvSpPr>
            <a:spLocks noChangeArrowheads="1"/>
          </p:cNvSpPr>
          <p:nvPr/>
        </p:nvSpPr>
        <p:spPr bwMode="auto">
          <a:xfrm>
            <a:off x="5435600" y="1619250"/>
            <a:ext cx="2827338"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dirty="0"/>
              <a:t>Dieser Fruchtbarkeitskult fand jeweils im Frühjahr statt, wenn die ersten Rauchseeschwalben zum Brüten kamen.</a:t>
            </a:r>
            <a:endParaRPr lang="de-DE" altLang="de-DE"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6658" name="Rectangle 2">
            <a:extLst>
              <a:ext uri="{FF2B5EF4-FFF2-40B4-BE49-F238E27FC236}">
                <a16:creationId xmlns:a16="http://schemas.microsoft.com/office/drawing/2014/main" id="{B0462640-CD05-4B5B-A153-BF6ABD2478E0}"/>
              </a:ext>
            </a:extLst>
          </p:cNvPr>
          <p:cNvSpPr>
            <a:spLocks noGrp="1" noChangeArrowheads="1"/>
          </p:cNvSpPr>
          <p:nvPr>
            <p:ph type="title" idx="4294967295"/>
          </p:nvPr>
        </p:nvSpPr>
        <p:spPr>
          <a:xfrm>
            <a:off x="122238" y="173038"/>
            <a:ext cx="8893175" cy="677862"/>
          </a:xfrm>
        </p:spPr>
        <p:txBody>
          <a:bodyPr/>
          <a:lstStyle/>
          <a:p>
            <a:r>
              <a:rPr kumimoji="1" lang="en-US" altLang="de-DE" sz="4000" u="sng" dirty="0">
                <a:solidFill>
                  <a:schemeClr val="folHlink"/>
                </a:solidFill>
                <a:effectLst/>
              </a:rPr>
              <a:t>In Stein gemeiselt </a:t>
            </a:r>
            <a:endParaRPr kumimoji="1" lang="de-DE" altLang="de-DE" sz="4000" u="sng" dirty="0">
              <a:solidFill>
                <a:schemeClr val="folHlink"/>
              </a:solidFill>
              <a:effectLst/>
            </a:endParaRPr>
          </a:p>
        </p:txBody>
      </p:sp>
      <p:sp>
        <p:nvSpPr>
          <p:cNvPr id="326659" name="Text Box 3">
            <a:extLst>
              <a:ext uri="{FF2B5EF4-FFF2-40B4-BE49-F238E27FC236}">
                <a16:creationId xmlns:a16="http://schemas.microsoft.com/office/drawing/2014/main" id="{8260ED9E-57E3-42F6-B355-20F331E04945}"/>
              </a:ext>
            </a:extLst>
          </p:cNvPr>
          <p:cNvSpPr txBox="1">
            <a:spLocks noChangeArrowheads="1"/>
          </p:cNvSpPr>
          <p:nvPr/>
        </p:nvSpPr>
        <p:spPr bwMode="auto">
          <a:xfrm>
            <a:off x="287338" y="4365625"/>
            <a:ext cx="856932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dirty="0"/>
              <a:t>Festgehalten wurden solche Ereignisse in so genannten </a:t>
            </a:r>
            <a:r>
              <a:rPr lang="de-CH" altLang="de-DE" b="1" dirty="0">
                <a:solidFill>
                  <a:schemeClr val="folHlink"/>
                </a:solidFill>
              </a:rPr>
              <a:t>Petroglyphen, das sind Steinzeichnungen</a:t>
            </a:r>
            <a:r>
              <a:rPr lang="de-CH" altLang="de-DE" dirty="0"/>
              <a:t>, die den polynesischen Schöpfergott Make-Make oder Vogelmänner zeigen. In Basalt geritzt haben sie unbeschadet die Jahrhunderte überdauert.</a:t>
            </a:r>
          </a:p>
          <a:p>
            <a:r>
              <a:rPr lang="de-CH" altLang="de-DE" dirty="0"/>
              <a:t>Insgesamt fand man </a:t>
            </a:r>
            <a:r>
              <a:rPr lang="de-CH" altLang="de-DE" b="1" dirty="0">
                <a:solidFill>
                  <a:schemeClr val="folHlink"/>
                </a:solidFill>
              </a:rPr>
              <a:t>über 480 solcher Petroglyphen</a:t>
            </a:r>
            <a:r>
              <a:rPr lang="de-CH" altLang="de-DE" dirty="0"/>
              <a:t>, die meisten in der Nähe von Orongo.</a:t>
            </a:r>
          </a:p>
        </p:txBody>
      </p:sp>
      <p:pic>
        <p:nvPicPr>
          <p:cNvPr id="326661" name="Picture 5">
            <a:extLst>
              <a:ext uri="{FF2B5EF4-FFF2-40B4-BE49-F238E27FC236}">
                <a16:creationId xmlns:a16="http://schemas.microsoft.com/office/drawing/2014/main" id="{5E7AA085-2DF3-4DF5-8B49-14AF6F756E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12913"/>
            <a:ext cx="3744912" cy="2436812"/>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326662" name="Picture 6">
            <a:extLst>
              <a:ext uri="{FF2B5EF4-FFF2-40B4-BE49-F238E27FC236}">
                <a16:creationId xmlns:a16="http://schemas.microsoft.com/office/drawing/2014/main" id="{C5519D20-5C7A-43DA-9E0D-6FC1AA651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700213"/>
            <a:ext cx="3744913" cy="246697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5090" name="Rectangle 2">
            <a:extLst>
              <a:ext uri="{FF2B5EF4-FFF2-40B4-BE49-F238E27FC236}">
                <a16:creationId xmlns:a16="http://schemas.microsoft.com/office/drawing/2014/main" id="{8C5D6D16-6E39-44B1-B161-0EB4E0B9F9F3}"/>
              </a:ext>
            </a:extLst>
          </p:cNvPr>
          <p:cNvSpPr>
            <a:spLocks noGrp="1" noChangeArrowheads="1"/>
          </p:cNvSpPr>
          <p:nvPr>
            <p:ph type="title" idx="4294967295"/>
          </p:nvPr>
        </p:nvSpPr>
        <p:spPr>
          <a:xfrm>
            <a:off x="122238" y="158750"/>
            <a:ext cx="8893175" cy="1325563"/>
          </a:xfrm>
        </p:spPr>
        <p:txBody>
          <a:bodyPr/>
          <a:lstStyle/>
          <a:p>
            <a:r>
              <a:rPr kumimoji="1" lang="en-US" altLang="de-DE" sz="4000" u="sng" dirty="0">
                <a:solidFill>
                  <a:schemeClr val="folHlink"/>
                </a:solidFill>
                <a:effectLst/>
              </a:rPr>
              <a:t>Abrodung und Bodenerosion:</a:t>
            </a:r>
            <a:br>
              <a:rPr kumimoji="1" lang="en-US" altLang="de-DE" sz="4000" u="sng" dirty="0">
                <a:solidFill>
                  <a:schemeClr val="folHlink"/>
                </a:solidFill>
                <a:effectLst/>
              </a:rPr>
            </a:br>
            <a:r>
              <a:rPr kumimoji="1" lang="en-US" altLang="de-DE" sz="4000" u="sng" dirty="0">
                <a:solidFill>
                  <a:schemeClr val="folHlink"/>
                </a:solidFill>
                <a:effectLst/>
              </a:rPr>
              <a:t>Der Untergang</a:t>
            </a:r>
            <a:endParaRPr kumimoji="1" lang="de-DE" altLang="de-DE" sz="4000" u="sng" dirty="0">
              <a:solidFill>
                <a:schemeClr val="folHlink"/>
              </a:solidFill>
              <a:effectLst/>
            </a:endParaRPr>
          </a:p>
        </p:txBody>
      </p:sp>
      <p:sp>
        <p:nvSpPr>
          <p:cNvPr id="345091" name="Rectangle 3">
            <a:extLst>
              <a:ext uri="{FF2B5EF4-FFF2-40B4-BE49-F238E27FC236}">
                <a16:creationId xmlns:a16="http://schemas.microsoft.com/office/drawing/2014/main" id="{F805BCD8-15B8-4F85-B4FA-22C41A1C0640}"/>
              </a:ext>
            </a:extLst>
          </p:cNvPr>
          <p:cNvSpPr>
            <a:spLocks noChangeArrowheads="1"/>
          </p:cNvSpPr>
          <p:nvPr/>
        </p:nvSpPr>
        <p:spPr bwMode="auto">
          <a:xfrm>
            <a:off x="376238" y="5053013"/>
            <a:ext cx="839152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de-CH" altLang="de-DE" dirty="0"/>
              <a:t>Regeneration der auf der Insel vorkommenden Palmenart </a:t>
            </a:r>
          </a:p>
          <a:p>
            <a:pPr algn="ctr"/>
            <a:r>
              <a:rPr lang="de-CH" altLang="de-DE" dirty="0"/>
              <a:t>Jubea Chilensis: </a:t>
            </a:r>
            <a:r>
              <a:rPr lang="de-CH" altLang="de-DE" b="1" dirty="0">
                <a:solidFill>
                  <a:schemeClr val="hlink"/>
                </a:solidFill>
              </a:rPr>
              <a:t>40-60 Jahre bis zur Reife!</a:t>
            </a:r>
          </a:p>
          <a:p>
            <a:pPr algn="ctr"/>
            <a:endParaRPr lang="de-CH" altLang="de-DE" b="1" dirty="0">
              <a:solidFill>
                <a:schemeClr val="hlink"/>
              </a:solidFill>
            </a:endParaRPr>
          </a:p>
          <a:p>
            <a:pPr algn="ctr"/>
            <a:r>
              <a:rPr lang="de-CH" altLang="de-DE" b="1" dirty="0">
                <a:solidFill>
                  <a:schemeClr val="folHlink"/>
                </a:solidFill>
              </a:rPr>
              <a:t>Kein Holz heisst keine Behausung, keine Boote und keine Transportmöglichkeiten für die Moais.</a:t>
            </a:r>
          </a:p>
        </p:txBody>
      </p:sp>
      <p:pic>
        <p:nvPicPr>
          <p:cNvPr id="345092" name="Picture 4">
            <a:extLst>
              <a:ext uri="{FF2B5EF4-FFF2-40B4-BE49-F238E27FC236}">
                <a16:creationId xmlns:a16="http://schemas.microsoft.com/office/drawing/2014/main" id="{D17D5D71-1C3C-475B-A6F7-C081FF8384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3" y="1912938"/>
            <a:ext cx="3941762" cy="295592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02" name="Rectangle 2">
            <a:extLst>
              <a:ext uri="{FF2B5EF4-FFF2-40B4-BE49-F238E27FC236}">
                <a16:creationId xmlns:a16="http://schemas.microsoft.com/office/drawing/2014/main" id="{660DEDB3-FCB0-477A-945E-CA385EAEF9FF}"/>
              </a:ext>
            </a:extLst>
          </p:cNvPr>
          <p:cNvSpPr>
            <a:spLocks noGrp="1" noChangeArrowheads="1"/>
          </p:cNvSpPr>
          <p:nvPr>
            <p:ph type="title" idx="4294967295"/>
          </p:nvPr>
        </p:nvSpPr>
        <p:spPr>
          <a:xfrm>
            <a:off x="122238" y="157163"/>
            <a:ext cx="8893175" cy="679450"/>
          </a:xfrm>
        </p:spPr>
        <p:txBody>
          <a:bodyPr/>
          <a:lstStyle/>
          <a:p>
            <a:r>
              <a:rPr kumimoji="1" lang="en-US" altLang="de-DE" sz="4000" u="sng" dirty="0">
                <a:solidFill>
                  <a:schemeClr val="folHlink"/>
                </a:solidFill>
                <a:effectLst/>
              </a:rPr>
              <a:t>Die Unterwelt</a:t>
            </a:r>
            <a:endParaRPr kumimoji="1" lang="de-DE" altLang="de-DE" sz="4000" u="sng" dirty="0">
              <a:solidFill>
                <a:schemeClr val="folHlink"/>
              </a:solidFill>
              <a:effectLst/>
            </a:endParaRPr>
          </a:p>
        </p:txBody>
      </p:sp>
      <p:sp>
        <p:nvSpPr>
          <p:cNvPr id="307204" name="Text Box 4">
            <a:extLst>
              <a:ext uri="{FF2B5EF4-FFF2-40B4-BE49-F238E27FC236}">
                <a16:creationId xmlns:a16="http://schemas.microsoft.com/office/drawing/2014/main" id="{6B5A5F08-D4D0-41D2-B390-AC7F5D336593}"/>
              </a:ext>
            </a:extLst>
          </p:cNvPr>
          <p:cNvSpPr txBox="1">
            <a:spLocks noChangeArrowheads="1"/>
          </p:cNvSpPr>
          <p:nvPr/>
        </p:nvSpPr>
        <p:spPr bwMode="auto">
          <a:xfrm>
            <a:off x="323850" y="4149725"/>
            <a:ext cx="856932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dirty="0"/>
              <a:t>Da gibt es noch eine “zweite Osterinsel”, nämlich eine “Unterirdische”.</a:t>
            </a:r>
          </a:p>
          <a:p>
            <a:r>
              <a:rPr lang="en-US" altLang="de-DE" dirty="0"/>
              <a:t>Ein riesiges Höhlenlabyrith durchzieht die Insel. </a:t>
            </a:r>
          </a:p>
          <a:p>
            <a:endParaRPr lang="en-US" altLang="de-DE" dirty="0"/>
          </a:p>
          <a:p>
            <a:r>
              <a:rPr lang="en-US" altLang="de-DE" dirty="0"/>
              <a:t>Die winzigen Höhleneingänge und engen Gänge waren gut zu verteidigen und dienten möglicherweise den </a:t>
            </a:r>
            <a:r>
              <a:rPr lang="en-US" altLang="de-DE" b="1" dirty="0">
                <a:solidFill>
                  <a:schemeClr val="folHlink"/>
                </a:solidFill>
              </a:rPr>
              <a:t>Langohren </a:t>
            </a:r>
            <a:r>
              <a:rPr lang="en-US" altLang="de-DE" dirty="0"/>
              <a:t>nicht nur als Ritualorte, sondern später auch als Zuflucht vor den </a:t>
            </a:r>
            <a:r>
              <a:rPr lang="en-US" altLang="de-DE" b="1" dirty="0">
                <a:solidFill>
                  <a:schemeClr val="folHlink"/>
                </a:solidFill>
              </a:rPr>
              <a:t>Kurzohren</a:t>
            </a:r>
            <a:r>
              <a:rPr lang="en-US" altLang="de-DE" dirty="0"/>
              <a:t> und mit der Entwaldung schlicht und einfach als Notbehausung.</a:t>
            </a:r>
            <a:endParaRPr lang="en-US" altLang="de-DE" dirty="0">
              <a:solidFill>
                <a:schemeClr val="folHlink"/>
              </a:solidFill>
            </a:endParaRPr>
          </a:p>
        </p:txBody>
      </p:sp>
      <p:pic>
        <p:nvPicPr>
          <p:cNvPr id="307205" name="Picture 5">
            <a:extLst>
              <a:ext uri="{FF2B5EF4-FFF2-40B4-BE49-F238E27FC236}">
                <a16:creationId xmlns:a16="http://schemas.microsoft.com/office/drawing/2014/main" id="{01BEA0FD-0E0B-4817-B6B1-ACB929F593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1268413"/>
            <a:ext cx="3578225" cy="2684462"/>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8226" name="Rectangle 2">
            <a:extLst>
              <a:ext uri="{FF2B5EF4-FFF2-40B4-BE49-F238E27FC236}">
                <a16:creationId xmlns:a16="http://schemas.microsoft.com/office/drawing/2014/main" id="{0C73669C-B24D-4994-A575-6986C782929B}"/>
              </a:ext>
            </a:extLst>
          </p:cNvPr>
          <p:cNvSpPr>
            <a:spLocks noGrp="1" noChangeArrowheads="1"/>
          </p:cNvSpPr>
          <p:nvPr>
            <p:ph type="title" idx="4294967295"/>
          </p:nvPr>
        </p:nvSpPr>
        <p:spPr>
          <a:xfrm>
            <a:off x="122238" y="157163"/>
            <a:ext cx="8893175" cy="679450"/>
          </a:xfrm>
        </p:spPr>
        <p:txBody>
          <a:bodyPr/>
          <a:lstStyle/>
          <a:p>
            <a:r>
              <a:rPr kumimoji="1" lang="en-US" altLang="de-DE" sz="4000" u="sng" dirty="0">
                <a:solidFill>
                  <a:schemeClr val="folHlink"/>
                </a:solidFill>
                <a:effectLst/>
              </a:rPr>
              <a:t>Die Unterwelt</a:t>
            </a:r>
            <a:endParaRPr kumimoji="1" lang="de-DE" altLang="de-DE" sz="4000" u="sng" dirty="0">
              <a:solidFill>
                <a:schemeClr val="folHlink"/>
              </a:solidFill>
              <a:effectLst/>
            </a:endParaRPr>
          </a:p>
        </p:txBody>
      </p:sp>
      <p:sp>
        <p:nvSpPr>
          <p:cNvPr id="308227" name="Text Box 3">
            <a:extLst>
              <a:ext uri="{FF2B5EF4-FFF2-40B4-BE49-F238E27FC236}">
                <a16:creationId xmlns:a16="http://schemas.microsoft.com/office/drawing/2014/main" id="{005729F6-278B-4999-8AD1-61697252C533}"/>
              </a:ext>
            </a:extLst>
          </p:cNvPr>
          <p:cNvSpPr txBox="1">
            <a:spLocks noChangeArrowheads="1"/>
          </p:cNvSpPr>
          <p:nvPr/>
        </p:nvSpPr>
        <p:spPr bwMode="auto">
          <a:xfrm>
            <a:off x="279400" y="4437063"/>
            <a:ext cx="856932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dirty="0"/>
              <a:t>Funde deuten darauf hin, dass im Dunkel der Höhlen Jungfrauen – warum auch immer – wochenlang “gebleicht” wurden. </a:t>
            </a:r>
          </a:p>
          <a:p>
            <a:r>
              <a:rPr lang="en-US" altLang="de-DE" dirty="0"/>
              <a:t>Zeremonielles Heiratsritual?</a:t>
            </a:r>
          </a:p>
          <a:p>
            <a:r>
              <a:rPr lang="en-US" altLang="de-DE" dirty="0"/>
              <a:t>Der Kannibalismus stand zu der Zeit jedenfalls schon in voller Blüte.</a:t>
            </a:r>
          </a:p>
          <a:p>
            <a:endParaRPr lang="en-US" altLang="de-DE" dirty="0"/>
          </a:p>
          <a:p>
            <a:r>
              <a:rPr lang="en-US" altLang="de-DE" dirty="0"/>
              <a:t>Wenn wir alten Überlieferungen glauben wollen, war Mädchen- und Kinderfleisch besonders beliebt.</a:t>
            </a:r>
          </a:p>
        </p:txBody>
      </p:sp>
      <p:pic>
        <p:nvPicPr>
          <p:cNvPr id="308229" name="Picture 5">
            <a:extLst>
              <a:ext uri="{FF2B5EF4-FFF2-40B4-BE49-F238E27FC236}">
                <a16:creationId xmlns:a16="http://schemas.microsoft.com/office/drawing/2014/main" id="{2B83EB94-FEF2-4139-B226-1D55371EA6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13" y="1268413"/>
            <a:ext cx="3905250" cy="292417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308231" name="Picture 7">
            <a:extLst>
              <a:ext uri="{FF2B5EF4-FFF2-40B4-BE49-F238E27FC236}">
                <a16:creationId xmlns:a16="http://schemas.microsoft.com/office/drawing/2014/main" id="{824CA35E-961D-4E9E-A80D-A5AD521DF1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268413"/>
            <a:ext cx="3887787" cy="2913062"/>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6114" name="Rectangle 2">
            <a:extLst>
              <a:ext uri="{FF2B5EF4-FFF2-40B4-BE49-F238E27FC236}">
                <a16:creationId xmlns:a16="http://schemas.microsoft.com/office/drawing/2014/main" id="{F704C0AD-9633-490D-BC03-66E4E35B2803}"/>
              </a:ext>
            </a:extLst>
          </p:cNvPr>
          <p:cNvSpPr>
            <a:spLocks noGrp="1" noChangeArrowheads="1"/>
          </p:cNvSpPr>
          <p:nvPr>
            <p:ph type="title" idx="4294967295"/>
          </p:nvPr>
        </p:nvSpPr>
        <p:spPr>
          <a:xfrm>
            <a:off x="122238" y="188913"/>
            <a:ext cx="8893175" cy="1255712"/>
          </a:xfrm>
        </p:spPr>
        <p:txBody>
          <a:bodyPr/>
          <a:lstStyle/>
          <a:p>
            <a:r>
              <a:rPr kumimoji="1" lang="en-US" altLang="de-DE" sz="4000" u="sng" dirty="0">
                <a:solidFill>
                  <a:schemeClr val="folHlink"/>
                </a:solidFill>
                <a:effectLst/>
              </a:rPr>
              <a:t>Der Kannibalismus</a:t>
            </a:r>
            <a:br>
              <a:rPr kumimoji="1" lang="en-US" altLang="de-DE" sz="4000" u="sng" dirty="0">
                <a:solidFill>
                  <a:schemeClr val="folHlink"/>
                </a:solidFill>
                <a:effectLst/>
              </a:rPr>
            </a:br>
            <a:r>
              <a:rPr kumimoji="1" lang="en-US" altLang="de-DE" sz="4000" u="sng" dirty="0">
                <a:solidFill>
                  <a:schemeClr val="folHlink"/>
                </a:solidFill>
                <a:effectLst/>
              </a:rPr>
              <a:t>“Kai-Tangata” – die “man-eaters”</a:t>
            </a:r>
            <a:endParaRPr kumimoji="1" lang="de-DE" altLang="de-DE" sz="4000" u="sng" dirty="0">
              <a:solidFill>
                <a:schemeClr val="folHlink"/>
              </a:solidFill>
              <a:effectLst/>
            </a:endParaRPr>
          </a:p>
        </p:txBody>
      </p:sp>
      <p:sp>
        <p:nvSpPr>
          <p:cNvPr id="346115" name="Text Box 3">
            <a:extLst>
              <a:ext uri="{FF2B5EF4-FFF2-40B4-BE49-F238E27FC236}">
                <a16:creationId xmlns:a16="http://schemas.microsoft.com/office/drawing/2014/main" id="{590A7366-3EEC-4EEE-A837-7101F86FF567}"/>
              </a:ext>
            </a:extLst>
          </p:cNvPr>
          <p:cNvSpPr txBox="1">
            <a:spLocks noChangeArrowheads="1"/>
          </p:cNvSpPr>
          <p:nvPr/>
        </p:nvSpPr>
        <p:spPr bwMode="auto">
          <a:xfrm>
            <a:off x="430213" y="4437063"/>
            <a:ext cx="824547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dirty="0"/>
              <a:t>Der Kannibalismus auf der Osterinsel war nicht ausschliesslich ein religiöses Ritual, sondern – mit einfachen Worten ausgedrückt – ein simples Bedürfnis nach Fleisch. Hühner waren  schon lange Zeit Mangelware und beliebtes Diebesgut: Ausgrabungen brachten solide Stein-Hühnerhäuser ans Tageslicht!</a:t>
            </a:r>
          </a:p>
          <a:p>
            <a:r>
              <a:rPr lang="en-US" altLang="de-DE" dirty="0"/>
              <a:t>Finger und Zehen – so erzählen es uns Überlieferungen – sollen besonders hoch im Kurs gestanden haben.</a:t>
            </a:r>
          </a:p>
        </p:txBody>
      </p:sp>
      <p:pic>
        <p:nvPicPr>
          <p:cNvPr id="346119" name="Picture 7">
            <a:extLst>
              <a:ext uri="{FF2B5EF4-FFF2-40B4-BE49-F238E27FC236}">
                <a16:creationId xmlns:a16="http://schemas.microsoft.com/office/drawing/2014/main" id="{C1A9D4BA-49DD-4A49-B605-8FCAD10541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7663" y="1773238"/>
            <a:ext cx="3368675" cy="2443162"/>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0210" name="Rectangle 2">
            <a:extLst>
              <a:ext uri="{FF2B5EF4-FFF2-40B4-BE49-F238E27FC236}">
                <a16:creationId xmlns:a16="http://schemas.microsoft.com/office/drawing/2014/main" id="{057B814E-48A4-43F5-BC0B-4022F48BEB51}"/>
              </a:ext>
            </a:extLst>
          </p:cNvPr>
          <p:cNvSpPr>
            <a:spLocks noGrp="1" noChangeArrowheads="1"/>
          </p:cNvSpPr>
          <p:nvPr>
            <p:ph type="title" idx="4294967295"/>
          </p:nvPr>
        </p:nvSpPr>
        <p:spPr>
          <a:xfrm>
            <a:off x="122238" y="85725"/>
            <a:ext cx="8893175" cy="1398588"/>
          </a:xfrm>
        </p:spPr>
        <p:txBody>
          <a:bodyPr/>
          <a:lstStyle/>
          <a:p>
            <a:r>
              <a:rPr kumimoji="1" lang="en-US" altLang="de-DE" sz="4000" u="sng" dirty="0">
                <a:solidFill>
                  <a:schemeClr val="folHlink"/>
                </a:solidFill>
                <a:effectLst/>
              </a:rPr>
              <a:t>Die “Langohren” - Hanau Eepe</a:t>
            </a:r>
            <a:br>
              <a:rPr kumimoji="1" lang="en-US" altLang="de-DE" sz="4000" u="sng" dirty="0">
                <a:solidFill>
                  <a:schemeClr val="folHlink"/>
                </a:solidFill>
                <a:effectLst/>
              </a:rPr>
            </a:br>
            <a:r>
              <a:rPr kumimoji="1" lang="en-US" altLang="de-DE" sz="4000" u="sng" dirty="0">
                <a:solidFill>
                  <a:schemeClr val="folHlink"/>
                </a:solidFill>
                <a:effectLst/>
              </a:rPr>
              <a:t>und die “Kurzohren” Hanau Momoko </a:t>
            </a:r>
            <a:endParaRPr kumimoji="1" lang="de-DE" altLang="de-DE" sz="4000" u="sng" dirty="0">
              <a:solidFill>
                <a:schemeClr val="folHlink"/>
              </a:solidFill>
              <a:effectLst/>
            </a:endParaRPr>
          </a:p>
        </p:txBody>
      </p:sp>
      <p:sp>
        <p:nvSpPr>
          <p:cNvPr id="350211" name="Text Box 3">
            <a:extLst>
              <a:ext uri="{FF2B5EF4-FFF2-40B4-BE49-F238E27FC236}">
                <a16:creationId xmlns:a16="http://schemas.microsoft.com/office/drawing/2014/main" id="{F8EEBEE4-5219-45E0-9D54-9C8FBA59605A}"/>
              </a:ext>
            </a:extLst>
          </p:cNvPr>
          <p:cNvSpPr txBox="1">
            <a:spLocks noChangeArrowheads="1"/>
          </p:cNvSpPr>
          <p:nvPr/>
        </p:nvSpPr>
        <p:spPr bwMode="auto">
          <a:xfrm>
            <a:off x="323850" y="1924050"/>
            <a:ext cx="8424863"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b="1" dirty="0">
                <a:solidFill>
                  <a:schemeClr val="folHlink"/>
                </a:solidFill>
              </a:rPr>
              <a:t>Die “Langohren” waren kleine, korpulente Menschen (südamerikanisch) und die Kurzohren gross und schlank (asiatisch).</a:t>
            </a:r>
          </a:p>
          <a:p>
            <a:endParaRPr lang="en-US" altLang="de-DE" b="1" dirty="0">
              <a:solidFill>
                <a:schemeClr val="folHlink"/>
              </a:solidFill>
            </a:endParaRPr>
          </a:p>
          <a:p>
            <a:r>
              <a:rPr lang="en-US" altLang="de-DE" dirty="0"/>
              <a:t>Das Wort Eepe verweist auf die korpulente, kleinwüchsige Statur und hat mit den Ohren nichts zu tun. Es war Pater Sebastian Englert, der uns im 19. Jahrhundert diese Fehlübersetzung bescherte.</a:t>
            </a:r>
          </a:p>
          <a:p>
            <a:endParaRPr lang="en-US" altLang="de-DE" dirty="0"/>
          </a:p>
          <a:p>
            <a:r>
              <a:rPr lang="en-US" altLang="de-DE" dirty="0"/>
              <a:t>Offenbar lebten die Ureinwohner, die Langohren, lange Zeit (=Periode der Moais) in friedlicher Koexistenz mit den Kurzohren.</a:t>
            </a:r>
          </a:p>
          <a:p>
            <a:endParaRPr lang="en-US" altLang="de-DE" dirty="0"/>
          </a:p>
          <a:p>
            <a:r>
              <a:rPr lang="en-US" altLang="de-DE" dirty="0"/>
              <a:t>Das änderte sich mit dem aufkommenden Nahrungsmangel und gipfelte in einer wilden Entscheidungsschlacht, möglicherweise zwischen 1722 und 1774 (1722 Moai`s noch stehend, 1774 umgestürzt).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9010" name="Rectangle 2">
            <a:extLst>
              <a:ext uri="{FF2B5EF4-FFF2-40B4-BE49-F238E27FC236}">
                <a16:creationId xmlns:a16="http://schemas.microsoft.com/office/drawing/2014/main" id="{A58AEAB6-16B3-41D4-9438-A75498641042}"/>
              </a:ext>
            </a:extLst>
          </p:cNvPr>
          <p:cNvSpPr>
            <a:spLocks noGrp="1" noChangeArrowheads="1"/>
          </p:cNvSpPr>
          <p:nvPr>
            <p:ph type="title" idx="4294967295"/>
          </p:nvPr>
        </p:nvSpPr>
        <p:spPr>
          <a:xfrm>
            <a:off x="122238" y="85725"/>
            <a:ext cx="8893175" cy="793750"/>
          </a:xfrm>
        </p:spPr>
        <p:txBody>
          <a:bodyPr/>
          <a:lstStyle/>
          <a:p>
            <a:r>
              <a:rPr kumimoji="1" lang="en-US" altLang="de-DE" sz="4000" u="sng" dirty="0">
                <a:solidFill>
                  <a:schemeClr val="folHlink"/>
                </a:solidFill>
                <a:effectLst/>
              </a:rPr>
              <a:t>Die “Langohren”: Hanau Eepe </a:t>
            </a:r>
            <a:endParaRPr kumimoji="1" lang="de-DE" altLang="de-DE" sz="4000" u="sng" dirty="0">
              <a:solidFill>
                <a:schemeClr val="folHlink"/>
              </a:solidFill>
              <a:effectLst/>
            </a:endParaRPr>
          </a:p>
        </p:txBody>
      </p:sp>
      <p:sp>
        <p:nvSpPr>
          <p:cNvPr id="299012" name="Text Box 4">
            <a:extLst>
              <a:ext uri="{FF2B5EF4-FFF2-40B4-BE49-F238E27FC236}">
                <a16:creationId xmlns:a16="http://schemas.microsoft.com/office/drawing/2014/main" id="{B518902B-11C0-4D3A-A3E0-5ECB24D6400F}"/>
              </a:ext>
            </a:extLst>
          </p:cNvPr>
          <p:cNvSpPr txBox="1">
            <a:spLocks noChangeArrowheads="1"/>
          </p:cNvSpPr>
          <p:nvPr/>
        </p:nvSpPr>
        <p:spPr bwMode="auto">
          <a:xfrm>
            <a:off x="684213" y="4298950"/>
            <a:ext cx="770572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dirty="0"/>
              <a:t>Wenn man den alten Überlieferungen der Oster-Insulaner glauben darf, waren die Langohren die ersten Siedler der Osterinsel. Sie kamen aus Südamerika und sollen die Erbauer der Moais gewesen sein.</a:t>
            </a:r>
          </a:p>
          <a:p>
            <a:endParaRPr lang="en-US" altLang="de-DE" dirty="0"/>
          </a:p>
          <a:p>
            <a:r>
              <a:rPr lang="en-US" altLang="de-DE" dirty="0"/>
              <a:t>“Langohr” gezeichnet von einem Gefährten des Seefahrers James Cook, 1771.</a:t>
            </a:r>
          </a:p>
        </p:txBody>
      </p:sp>
      <p:pic>
        <p:nvPicPr>
          <p:cNvPr id="299013" name="Picture 5">
            <a:extLst>
              <a:ext uri="{FF2B5EF4-FFF2-40B4-BE49-F238E27FC236}">
                <a16:creationId xmlns:a16="http://schemas.microsoft.com/office/drawing/2014/main" id="{1EFCD663-0E48-464D-BB4A-50B33FBD7A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1913" y="1484313"/>
            <a:ext cx="3914775" cy="2439987"/>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0034" name="Rectangle 2">
            <a:extLst>
              <a:ext uri="{FF2B5EF4-FFF2-40B4-BE49-F238E27FC236}">
                <a16:creationId xmlns:a16="http://schemas.microsoft.com/office/drawing/2014/main" id="{C8B21532-3E8B-4163-9D7F-CE2578DB36F9}"/>
              </a:ext>
            </a:extLst>
          </p:cNvPr>
          <p:cNvSpPr>
            <a:spLocks noGrp="1" noChangeArrowheads="1"/>
          </p:cNvSpPr>
          <p:nvPr>
            <p:ph type="title" idx="4294967295"/>
          </p:nvPr>
        </p:nvSpPr>
        <p:spPr>
          <a:xfrm>
            <a:off x="122238" y="158750"/>
            <a:ext cx="8893175" cy="1398588"/>
          </a:xfrm>
        </p:spPr>
        <p:txBody>
          <a:bodyPr/>
          <a:lstStyle/>
          <a:p>
            <a:r>
              <a:rPr kumimoji="1" lang="en-US" altLang="de-DE" sz="4000" u="sng" dirty="0">
                <a:solidFill>
                  <a:schemeClr val="folHlink"/>
                </a:solidFill>
                <a:effectLst/>
              </a:rPr>
              <a:t>Die Eroberung der Osterinsel durch die “Kurzohren” Hanau Momoko </a:t>
            </a:r>
            <a:endParaRPr kumimoji="1" lang="de-DE" altLang="de-DE" sz="4000" u="sng" dirty="0">
              <a:solidFill>
                <a:schemeClr val="folHlink"/>
              </a:solidFill>
              <a:effectLst/>
            </a:endParaRPr>
          </a:p>
        </p:txBody>
      </p:sp>
      <p:sp>
        <p:nvSpPr>
          <p:cNvPr id="300035" name="Text Box 3">
            <a:extLst>
              <a:ext uri="{FF2B5EF4-FFF2-40B4-BE49-F238E27FC236}">
                <a16:creationId xmlns:a16="http://schemas.microsoft.com/office/drawing/2014/main" id="{E85054DB-1226-49F1-B936-7DB916A2BB47}"/>
              </a:ext>
            </a:extLst>
          </p:cNvPr>
          <p:cNvSpPr txBox="1">
            <a:spLocks noChangeArrowheads="1"/>
          </p:cNvSpPr>
          <p:nvPr/>
        </p:nvSpPr>
        <p:spPr bwMode="auto">
          <a:xfrm>
            <a:off x="179388" y="1700213"/>
            <a:ext cx="889317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dirty="0"/>
              <a:t>				Die Kurzohren landeten seit dem 					5. Jahrhundert in mehreren Wellen und 					breiteten sich Insel um Insel im Pazifik aus. 				Offenbar waren sie mit der Zeit den 					Langohren zahlenmässig überlegen.</a:t>
            </a:r>
          </a:p>
          <a:p>
            <a:r>
              <a:rPr lang="en-US" altLang="de-DE" dirty="0"/>
              <a:t>				Die Langohren zogen sich auf eine kleine 				Halbinsel zurück, legten einen Graben 					quer durch die Insel und füllten ihn mit 					Brennmaterialien, um den angreifenden Kurzohren Einhalt zu gebieten. Einer Gruppe Kurzohren gelang es, das Hindernis auf dem Wasserweg zu umgehen und die Langohren von </a:t>
            </a:r>
            <a:r>
              <a:rPr lang="en-US" altLang="de-DE" dirty="0" err="1"/>
              <a:t>hinten</a:t>
            </a:r>
            <a:r>
              <a:rPr lang="en-US" altLang="de-DE" dirty="0"/>
              <a:t> </a:t>
            </a:r>
            <a:r>
              <a:rPr lang="en-US" altLang="de-DE" dirty="0" err="1"/>
              <a:t>anzugreifen</a:t>
            </a:r>
            <a:r>
              <a:rPr lang="en-US" altLang="de-DE" dirty="0"/>
              <a:t>. Das </a:t>
            </a:r>
            <a:r>
              <a:rPr lang="en-US" altLang="de-DE" dirty="0" err="1"/>
              <a:t>Gemetzel</a:t>
            </a:r>
            <a:r>
              <a:rPr lang="en-US" altLang="de-DE" dirty="0"/>
              <a:t> soll </a:t>
            </a:r>
            <a:r>
              <a:rPr lang="en-US" altLang="de-DE" dirty="0" err="1"/>
              <a:t>angeblich</a:t>
            </a:r>
            <a:r>
              <a:rPr lang="en-US" altLang="de-DE" dirty="0"/>
              <a:t> nur ein </a:t>
            </a:r>
            <a:r>
              <a:rPr lang="en-US" altLang="de-DE" dirty="0" err="1"/>
              <a:t>einziges</a:t>
            </a:r>
            <a:r>
              <a:rPr lang="en-US" altLang="de-DE" dirty="0"/>
              <a:t> Langohr </a:t>
            </a:r>
            <a:r>
              <a:rPr lang="en-US" altLang="de-DE" dirty="0" err="1"/>
              <a:t>überlebt</a:t>
            </a:r>
            <a:r>
              <a:rPr lang="en-US" altLang="de-DE" dirty="0"/>
              <a:t> haben.</a:t>
            </a:r>
          </a:p>
          <a:p>
            <a:r>
              <a:rPr lang="en-US" altLang="de-DE" dirty="0"/>
              <a:t>Thor Heyerdahl  fand bei </a:t>
            </a:r>
            <a:r>
              <a:rPr lang="en-US" altLang="de-DE" dirty="0" err="1"/>
              <a:t>Grabungen</a:t>
            </a:r>
            <a:r>
              <a:rPr lang="en-US" altLang="de-DE" dirty="0"/>
              <a:t> </a:t>
            </a:r>
            <a:r>
              <a:rPr lang="en-US" altLang="de-DE" dirty="0" err="1"/>
              <a:t>entlang</a:t>
            </a:r>
            <a:r>
              <a:rPr lang="en-US" altLang="de-DE" dirty="0"/>
              <a:t> der Linie </a:t>
            </a:r>
            <a:r>
              <a:rPr lang="en-US" altLang="de-DE" dirty="0" err="1"/>
              <a:t>Kohlereste</a:t>
            </a:r>
            <a:r>
              <a:rPr lang="en-US" altLang="de-DE" dirty="0"/>
              <a:t>.</a:t>
            </a:r>
          </a:p>
          <a:p>
            <a:r>
              <a:rPr lang="en-US" altLang="de-DE" dirty="0"/>
              <a:t>Gemäss </a:t>
            </a:r>
            <a:r>
              <a:rPr lang="en-US" altLang="de-DE" dirty="0" err="1"/>
              <a:t>Schichtung</a:t>
            </a:r>
            <a:r>
              <a:rPr lang="en-US" altLang="de-DE" dirty="0"/>
              <a:t> soll das </a:t>
            </a:r>
            <a:r>
              <a:rPr lang="en-US" altLang="de-DE" dirty="0" err="1"/>
              <a:t>Ereignis</a:t>
            </a:r>
            <a:r>
              <a:rPr lang="en-US" altLang="de-DE" dirty="0"/>
              <a:t> </a:t>
            </a:r>
            <a:r>
              <a:rPr lang="en-US" altLang="de-DE" dirty="0" err="1"/>
              <a:t>etwa</a:t>
            </a:r>
            <a:r>
              <a:rPr lang="en-US" altLang="de-DE" dirty="0"/>
              <a:t> vor 300 Jahren </a:t>
            </a:r>
            <a:r>
              <a:rPr lang="en-US" altLang="de-DE" dirty="0" err="1"/>
              <a:t>stattgefunden</a:t>
            </a:r>
            <a:r>
              <a:rPr lang="en-US" altLang="de-DE" dirty="0"/>
              <a:t> haben – in </a:t>
            </a:r>
            <a:r>
              <a:rPr lang="en-US" altLang="de-DE" dirty="0" err="1"/>
              <a:t>ziemlicher</a:t>
            </a:r>
            <a:r>
              <a:rPr lang="en-US" altLang="de-DE" dirty="0"/>
              <a:t> </a:t>
            </a:r>
            <a:r>
              <a:rPr lang="en-US" altLang="de-DE" dirty="0" err="1"/>
              <a:t>Übereinstimmung</a:t>
            </a:r>
            <a:r>
              <a:rPr lang="en-US" altLang="de-DE" dirty="0"/>
              <a:t> mit der Überlieferung.</a:t>
            </a:r>
          </a:p>
        </p:txBody>
      </p:sp>
      <p:pic>
        <p:nvPicPr>
          <p:cNvPr id="300037" name="Picture 5">
            <a:extLst>
              <a:ext uri="{FF2B5EF4-FFF2-40B4-BE49-F238E27FC236}">
                <a16:creationId xmlns:a16="http://schemas.microsoft.com/office/drawing/2014/main" id="{3FD487C0-59DC-4A41-9833-F28B268427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773238"/>
            <a:ext cx="3406775" cy="2557462"/>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2866" name="Rectangle 2">
            <a:extLst>
              <a:ext uri="{FF2B5EF4-FFF2-40B4-BE49-F238E27FC236}">
                <a16:creationId xmlns:a16="http://schemas.microsoft.com/office/drawing/2014/main" id="{1D07A1A0-3FB2-484E-B5DA-61B8D1F11160}"/>
              </a:ext>
            </a:extLst>
          </p:cNvPr>
          <p:cNvSpPr>
            <a:spLocks noGrp="1" noChangeArrowheads="1"/>
          </p:cNvSpPr>
          <p:nvPr>
            <p:ph type="title" idx="4294967295"/>
          </p:nvPr>
        </p:nvSpPr>
        <p:spPr>
          <a:xfrm>
            <a:off x="122238" y="85725"/>
            <a:ext cx="8893175" cy="793750"/>
          </a:xfrm>
        </p:spPr>
        <p:txBody>
          <a:bodyPr/>
          <a:lstStyle/>
          <a:p>
            <a:r>
              <a:rPr kumimoji="1" lang="en-US" altLang="de-DE" sz="4000" u="sng" dirty="0">
                <a:solidFill>
                  <a:schemeClr val="folHlink"/>
                </a:solidFill>
                <a:effectLst/>
              </a:rPr>
              <a:t>Die Ruinen von Tihuanaco </a:t>
            </a:r>
            <a:endParaRPr kumimoji="1" lang="de-DE" altLang="de-DE" sz="4000" u="sng" dirty="0">
              <a:solidFill>
                <a:schemeClr val="folHlink"/>
              </a:solidFill>
              <a:effectLst/>
            </a:endParaRPr>
          </a:p>
        </p:txBody>
      </p:sp>
      <p:sp>
        <p:nvSpPr>
          <p:cNvPr id="292867" name="Text Box 3">
            <a:extLst>
              <a:ext uri="{FF2B5EF4-FFF2-40B4-BE49-F238E27FC236}">
                <a16:creationId xmlns:a16="http://schemas.microsoft.com/office/drawing/2014/main" id="{6FD4962B-01DC-4B9B-A609-098D27C194F7}"/>
              </a:ext>
            </a:extLst>
          </p:cNvPr>
          <p:cNvSpPr txBox="1">
            <a:spLocks noChangeArrowheads="1"/>
          </p:cNvSpPr>
          <p:nvPr/>
        </p:nvSpPr>
        <p:spPr bwMode="auto">
          <a:xfrm>
            <a:off x="4572000" y="1679575"/>
            <a:ext cx="403225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dirty="0"/>
              <a:t>Unser Wissen über dieses hochentwickelte Volk ist recht dürftig.</a:t>
            </a:r>
          </a:p>
          <a:p>
            <a:r>
              <a:rPr lang="en-US" altLang="de-DE" b="1" dirty="0">
                <a:solidFill>
                  <a:schemeClr val="folHlink"/>
                </a:solidFill>
              </a:rPr>
              <a:t>Es müssen hellhäutige Menschen gewesen mit Ähnlichkeit zu den Ägyptern, auch was das technische Know-How der Steinbearbeitung anbelangt</a:t>
            </a:r>
          </a:p>
          <a:p>
            <a:endParaRPr lang="en-US" altLang="de-DE" b="1" dirty="0">
              <a:solidFill>
                <a:schemeClr val="folHlink"/>
              </a:solidFill>
            </a:endParaRPr>
          </a:p>
          <a:p>
            <a:r>
              <a:rPr lang="en-US" altLang="de-DE" dirty="0"/>
              <a:t>Warum dieses hochentwickelte Riesenreich auseinanderbrach und von den Inkas erobert werden konnte, bleibt im Dunkeln.</a:t>
            </a:r>
            <a:endParaRPr lang="de-DE" altLang="de-DE" dirty="0"/>
          </a:p>
        </p:txBody>
      </p:sp>
      <p:pic>
        <p:nvPicPr>
          <p:cNvPr id="292874" name="Picture 10">
            <a:extLst>
              <a:ext uri="{FF2B5EF4-FFF2-40B4-BE49-F238E27FC236}">
                <a16:creationId xmlns:a16="http://schemas.microsoft.com/office/drawing/2014/main" id="{979E4D3C-7F78-4435-A150-CE91F4E6EA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822450"/>
            <a:ext cx="2544763" cy="381635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986" name="Rectangle 2">
            <a:extLst>
              <a:ext uri="{FF2B5EF4-FFF2-40B4-BE49-F238E27FC236}">
                <a16:creationId xmlns:a16="http://schemas.microsoft.com/office/drawing/2014/main" id="{C6CF7C7A-5A7B-45F8-A925-5CCD9C989285}"/>
              </a:ext>
            </a:extLst>
          </p:cNvPr>
          <p:cNvSpPr>
            <a:spLocks noGrp="1" noChangeArrowheads="1"/>
          </p:cNvSpPr>
          <p:nvPr>
            <p:ph type="title" idx="4294967295"/>
          </p:nvPr>
        </p:nvSpPr>
        <p:spPr>
          <a:xfrm>
            <a:off x="122238" y="85725"/>
            <a:ext cx="8893175" cy="793750"/>
          </a:xfrm>
        </p:spPr>
        <p:txBody>
          <a:bodyPr/>
          <a:lstStyle/>
          <a:p>
            <a:r>
              <a:rPr kumimoji="1" lang="en-US" altLang="de-DE" sz="4000" u="sng" dirty="0">
                <a:solidFill>
                  <a:schemeClr val="folHlink"/>
                </a:solidFill>
                <a:effectLst/>
              </a:rPr>
              <a:t>Die Osterinsel – 1722: </a:t>
            </a:r>
            <a:r>
              <a:rPr kumimoji="1" lang="en-US" altLang="de-DE" sz="4000" u="sng" dirty="0" err="1">
                <a:solidFill>
                  <a:schemeClr val="folHlink"/>
                </a:solidFill>
                <a:effectLst/>
              </a:rPr>
              <a:t>Steinzeitkultur</a:t>
            </a:r>
            <a:r>
              <a:rPr kumimoji="1" lang="en-US" altLang="de-DE" sz="4000" u="sng" dirty="0">
                <a:solidFill>
                  <a:schemeClr val="folHlink"/>
                </a:solidFill>
                <a:effectLst/>
              </a:rPr>
              <a:t> </a:t>
            </a:r>
            <a:endParaRPr kumimoji="1" lang="de-DE" altLang="de-DE" sz="4000" u="sng" dirty="0">
              <a:solidFill>
                <a:schemeClr val="folHlink"/>
              </a:solidFill>
              <a:effectLst/>
            </a:endParaRPr>
          </a:p>
        </p:txBody>
      </p:sp>
      <p:pic>
        <p:nvPicPr>
          <p:cNvPr id="297989" name="Picture 5">
            <a:extLst>
              <a:ext uri="{FF2B5EF4-FFF2-40B4-BE49-F238E27FC236}">
                <a16:creationId xmlns:a16="http://schemas.microsoft.com/office/drawing/2014/main" id="{2F6F71FE-738D-4E04-B893-72F8F87F45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1285875"/>
            <a:ext cx="3727450" cy="2468563"/>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297990" name="Text Box 6">
            <a:extLst>
              <a:ext uri="{FF2B5EF4-FFF2-40B4-BE49-F238E27FC236}">
                <a16:creationId xmlns:a16="http://schemas.microsoft.com/office/drawing/2014/main" id="{1BFF9229-D83E-4A69-9636-38043A0F4B56}"/>
              </a:ext>
            </a:extLst>
          </p:cNvPr>
          <p:cNvSpPr txBox="1">
            <a:spLocks noChangeArrowheads="1"/>
          </p:cNvSpPr>
          <p:nvPr/>
        </p:nvSpPr>
        <p:spPr bwMode="auto">
          <a:xfrm>
            <a:off x="684213" y="4149725"/>
            <a:ext cx="770572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b="1" dirty="0">
                <a:solidFill>
                  <a:schemeClr val="folHlink"/>
                </a:solidFill>
              </a:rPr>
              <a:t>Am </a:t>
            </a:r>
            <a:r>
              <a:rPr lang="en-US" altLang="de-DE" b="1" dirty="0" err="1">
                <a:solidFill>
                  <a:schemeClr val="folHlink"/>
                </a:solidFill>
              </a:rPr>
              <a:t>Ostersonntag</a:t>
            </a:r>
            <a:r>
              <a:rPr lang="en-US" altLang="de-DE" b="1" dirty="0">
                <a:solidFill>
                  <a:schemeClr val="folHlink"/>
                </a:solidFill>
              </a:rPr>
              <a:t> des </a:t>
            </a:r>
            <a:r>
              <a:rPr lang="en-US" altLang="de-DE" b="1" dirty="0" err="1">
                <a:solidFill>
                  <a:schemeClr val="folHlink"/>
                </a:solidFill>
              </a:rPr>
              <a:t>Jahres</a:t>
            </a:r>
            <a:r>
              <a:rPr lang="en-US" altLang="de-DE" b="1" dirty="0">
                <a:solidFill>
                  <a:schemeClr val="folHlink"/>
                </a:solidFill>
              </a:rPr>
              <a:t> 1722 </a:t>
            </a:r>
            <a:r>
              <a:rPr lang="en-US" altLang="de-DE" b="1" dirty="0" err="1">
                <a:solidFill>
                  <a:schemeClr val="folHlink"/>
                </a:solidFill>
              </a:rPr>
              <a:t>sichtete</a:t>
            </a:r>
            <a:r>
              <a:rPr lang="en-US" altLang="de-DE" b="1" dirty="0">
                <a:solidFill>
                  <a:schemeClr val="folHlink"/>
                </a:solidFill>
              </a:rPr>
              <a:t> der </a:t>
            </a:r>
            <a:r>
              <a:rPr lang="en-US" altLang="de-DE" b="1" dirty="0" err="1">
                <a:solidFill>
                  <a:schemeClr val="folHlink"/>
                </a:solidFill>
              </a:rPr>
              <a:t>niederländische</a:t>
            </a:r>
            <a:r>
              <a:rPr lang="en-US" altLang="de-DE" b="1" dirty="0">
                <a:solidFill>
                  <a:schemeClr val="folHlink"/>
                </a:solidFill>
              </a:rPr>
              <a:t> Admiral </a:t>
            </a:r>
            <a:r>
              <a:rPr lang="de-CH" altLang="de-DE" b="1" dirty="0">
                <a:solidFill>
                  <a:schemeClr val="folHlink"/>
                </a:solidFill>
              </a:rPr>
              <a:t>Roggeveen</a:t>
            </a:r>
            <a:r>
              <a:rPr lang="de-DE" altLang="de-DE" b="1" dirty="0">
                <a:solidFill>
                  <a:schemeClr val="folHlink"/>
                </a:solidFill>
              </a:rPr>
              <a:t> </a:t>
            </a:r>
            <a:r>
              <a:rPr lang="en-US" altLang="de-DE" b="1" dirty="0">
                <a:solidFill>
                  <a:schemeClr val="folHlink"/>
                </a:solidFill>
              </a:rPr>
              <a:t>das Eiland und gab </a:t>
            </a:r>
            <a:r>
              <a:rPr lang="en-US" altLang="de-DE" b="1" dirty="0" err="1">
                <a:solidFill>
                  <a:schemeClr val="folHlink"/>
                </a:solidFill>
              </a:rPr>
              <a:t>ihm</a:t>
            </a:r>
            <a:r>
              <a:rPr lang="en-US" altLang="de-DE" b="1" dirty="0">
                <a:solidFill>
                  <a:schemeClr val="folHlink"/>
                </a:solidFill>
              </a:rPr>
              <a:t> den Namen “Osterinsel”.</a:t>
            </a:r>
          </a:p>
          <a:p>
            <a:r>
              <a:rPr lang="en-US" altLang="de-DE" dirty="0"/>
              <a:t>Die Crew </a:t>
            </a:r>
            <a:r>
              <a:rPr lang="en-US" altLang="de-DE" dirty="0" err="1"/>
              <a:t>berichtete</a:t>
            </a:r>
            <a:r>
              <a:rPr lang="en-US" altLang="de-DE" dirty="0"/>
              <a:t> von </a:t>
            </a:r>
            <a:r>
              <a:rPr lang="en-US" altLang="de-DE" dirty="0" err="1"/>
              <a:t>nackten</a:t>
            </a:r>
            <a:r>
              <a:rPr lang="en-US" altLang="de-DE" dirty="0"/>
              <a:t> </a:t>
            </a:r>
            <a:r>
              <a:rPr lang="en-US" altLang="de-DE" dirty="0" err="1"/>
              <a:t>Männern</a:t>
            </a:r>
            <a:r>
              <a:rPr lang="en-US" altLang="de-DE" dirty="0"/>
              <a:t>, die unter </a:t>
            </a:r>
            <a:r>
              <a:rPr lang="en-US" altLang="de-DE" dirty="0" err="1"/>
              <a:t>seltsamen</a:t>
            </a:r>
            <a:r>
              <a:rPr lang="en-US" altLang="de-DE" dirty="0"/>
              <a:t> </a:t>
            </a:r>
            <a:r>
              <a:rPr lang="en-US" altLang="de-DE" dirty="0" err="1"/>
              <a:t>Steinkolossen</a:t>
            </a:r>
            <a:r>
              <a:rPr lang="en-US" altLang="de-DE" dirty="0"/>
              <a:t> die </a:t>
            </a:r>
            <a:r>
              <a:rPr lang="en-US" altLang="de-DE" dirty="0" err="1"/>
              <a:t>aufgehende</a:t>
            </a:r>
            <a:r>
              <a:rPr lang="en-US" altLang="de-DE" dirty="0"/>
              <a:t> Sonne </a:t>
            </a:r>
            <a:r>
              <a:rPr lang="en-US" altLang="de-DE" dirty="0" err="1"/>
              <a:t>beschwörten</a:t>
            </a:r>
            <a:r>
              <a:rPr lang="en-US" altLang="de-DE" dirty="0"/>
              <a:t>.</a:t>
            </a:r>
          </a:p>
          <a:p>
            <a:r>
              <a:rPr lang="en-US" altLang="de-DE" dirty="0" err="1"/>
              <a:t>Angeblich</a:t>
            </a:r>
            <a:r>
              <a:rPr lang="en-US" altLang="de-DE" dirty="0"/>
              <a:t> sollen </a:t>
            </a:r>
            <a:r>
              <a:rPr lang="en-US" altLang="de-DE" dirty="0" err="1"/>
              <a:t>anlässlich</a:t>
            </a:r>
            <a:r>
              <a:rPr lang="en-US" altLang="de-DE" dirty="0"/>
              <a:t> einer </a:t>
            </a:r>
            <a:r>
              <a:rPr lang="en-US" altLang="de-DE" dirty="0" err="1"/>
              <a:t>Strandparty</a:t>
            </a:r>
            <a:r>
              <a:rPr lang="en-US" altLang="de-DE" dirty="0"/>
              <a:t> 125  </a:t>
            </a:r>
            <a:r>
              <a:rPr lang="en-US" altLang="de-DE" dirty="0" err="1"/>
              <a:t>bewaffnete</a:t>
            </a:r>
            <a:r>
              <a:rPr lang="en-US" altLang="de-DE" dirty="0"/>
              <a:t> Marines ein </a:t>
            </a:r>
            <a:r>
              <a:rPr lang="en-US" altLang="de-DE" dirty="0" err="1"/>
              <a:t>Gemetzel</a:t>
            </a:r>
            <a:r>
              <a:rPr lang="en-US" altLang="de-DE" dirty="0"/>
              <a:t> unter den </a:t>
            </a:r>
            <a:r>
              <a:rPr lang="en-US" altLang="de-DE" dirty="0" err="1"/>
              <a:t>Insulanern</a:t>
            </a:r>
            <a:r>
              <a:rPr lang="en-US" altLang="de-DE" dirty="0"/>
              <a:t> </a:t>
            </a:r>
            <a:r>
              <a:rPr lang="en-US" altLang="de-DE" dirty="0" err="1"/>
              <a:t>angerichtet</a:t>
            </a:r>
            <a:r>
              <a:rPr lang="en-US" altLang="de-DE" dirty="0"/>
              <a:t> haben.</a:t>
            </a:r>
            <a:endParaRPr lang="de-DE" altLang="de-DE"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7138" name="Rectangle 2">
            <a:extLst>
              <a:ext uri="{FF2B5EF4-FFF2-40B4-BE49-F238E27FC236}">
                <a16:creationId xmlns:a16="http://schemas.microsoft.com/office/drawing/2014/main" id="{DCA6BB68-52FE-4D19-9BA1-9CDC89EEA840}"/>
              </a:ext>
            </a:extLst>
          </p:cNvPr>
          <p:cNvSpPr>
            <a:spLocks noGrp="1" noChangeArrowheads="1"/>
          </p:cNvSpPr>
          <p:nvPr>
            <p:ph type="title" idx="4294967295"/>
          </p:nvPr>
        </p:nvSpPr>
        <p:spPr>
          <a:xfrm>
            <a:off x="122238" y="85725"/>
            <a:ext cx="8893175" cy="793750"/>
          </a:xfrm>
        </p:spPr>
        <p:txBody>
          <a:bodyPr/>
          <a:lstStyle/>
          <a:p>
            <a:r>
              <a:rPr kumimoji="1" lang="en-US" altLang="de-DE" sz="4000" u="sng" dirty="0">
                <a:solidFill>
                  <a:schemeClr val="folHlink"/>
                </a:solidFill>
                <a:effectLst/>
              </a:rPr>
              <a:t>Die Osterinsel – 1722: </a:t>
            </a:r>
            <a:r>
              <a:rPr kumimoji="1" lang="en-US" altLang="de-DE" sz="4000" u="sng" dirty="0" err="1">
                <a:solidFill>
                  <a:schemeClr val="folHlink"/>
                </a:solidFill>
                <a:effectLst/>
              </a:rPr>
              <a:t>baumlos</a:t>
            </a:r>
            <a:r>
              <a:rPr kumimoji="1" lang="en-US" altLang="de-DE" sz="4000" u="sng" dirty="0">
                <a:solidFill>
                  <a:schemeClr val="folHlink"/>
                </a:solidFill>
                <a:effectLst/>
              </a:rPr>
              <a:t> </a:t>
            </a:r>
            <a:endParaRPr kumimoji="1" lang="de-DE" altLang="de-DE" sz="4000" u="sng" dirty="0">
              <a:solidFill>
                <a:schemeClr val="folHlink"/>
              </a:solidFill>
              <a:effectLst/>
            </a:endParaRPr>
          </a:p>
        </p:txBody>
      </p:sp>
      <p:sp>
        <p:nvSpPr>
          <p:cNvPr id="347140" name="Text Box 4">
            <a:extLst>
              <a:ext uri="{FF2B5EF4-FFF2-40B4-BE49-F238E27FC236}">
                <a16:creationId xmlns:a16="http://schemas.microsoft.com/office/drawing/2014/main" id="{DBDDD043-9A7A-4D18-BC86-A5AA7D56DEF5}"/>
              </a:ext>
            </a:extLst>
          </p:cNvPr>
          <p:cNvSpPr txBox="1">
            <a:spLocks noChangeArrowheads="1"/>
          </p:cNvSpPr>
          <p:nvPr/>
        </p:nvSpPr>
        <p:spPr bwMode="auto">
          <a:xfrm>
            <a:off x="977900" y="1844675"/>
            <a:ext cx="7165975"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b="1" dirty="0">
                <a:solidFill>
                  <a:schemeClr val="folHlink"/>
                </a:solidFill>
              </a:rPr>
              <a:t>Was die </a:t>
            </a:r>
            <a:r>
              <a:rPr lang="en-US" altLang="de-DE" b="1" dirty="0" err="1">
                <a:solidFill>
                  <a:schemeClr val="folHlink"/>
                </a:solidFill>
              </a:rPr>
              <a:t>Seefahrer</a:t>
            </a:r>
            <a:r>
              <a:rPr lang="en-US" altLang="de-DE" b="1" dirty="0">
                <a:solidFill>
                  <a:schemeClr val="folHlink"/>
                </a:solidFill>
              </a:rPr>
              <a:t> </a:t>
            </a:r>
            <a:r>
              <a:rPr lang="en-US" altLang="de-DE" b="1" dirty="0" err="1">
                <a:solidFill>
                  <a:schemeClr val="folHlink"/>
                </a:solidFill>
              </a:rPr>
              <a:t>vorfanden</a:t>
            </a:r>
            <a:r>
              <a:rPr lang="en-US" altLang="de-DE" b="1" dirty="0">
                <a:solidFill>
                  <a:schemeClr val="folHlink"/>
                </a:solidFill>
              </a:rPr>
              <a:t> war ein </a:t>
            </a:r>
            <a:r>
              <a:rPr lang="en-US" altLang="de-DE" b="1" dirty="0" err="1">
                <a:solidFill>
                  <a:schemeClr val="folHlink"/>
                </a:solidFill>
              </a:rPr>
              <a:t>heruntergekommener</a:t>
            </a:r>
            <a:r>
              <a:rPr lang="en-US" altLang="de-DE" b="1" dirty="0">
                <a:solidFill>
                  <a:schemeClr val="folHlink"/>
                </a:solidFill>
              </a:rPr>
              <a:t> </a:t>
            </a:r>
            <a:r>
              <a:rPr lang="en-US" altLang="de-DE" b="1" dirty="0" err="1">
                <a:solidFill>
                  <a:schemeClr val="folHlink"/>
                </a:solidFill>
              </a:rPr>
              <a:t>Haufen</a:t>
            </a:r>
            <a:r>
              <a:rPr lang="en-US" altLang="de-DE" b="1" dirty="0">
                <a:solidFill>
                  <a:schemeClr val="folHlink"/>
                </a:solidFill>
              </a:rPr>
              <a:t> von 3000 Menschen, die in Höhlen oder </a:t>
            </a:r>
            <a:r>
              <a:rPr lang="en-US" altLang="de-DE" b="1" dirty="0" err="1">
                <a:solidFill>
                  <a:schemeClr val="folHlink"/>
                </a:solidFill>
              </a:rPr>
              <a:t>Schilfhütten</a:t>
            </a:r>
            <a:r>
              <a:rPr lang="en-US" altLang="de-DE" b="1" dirty="0">
                <a:solidFill>
                  <a:schemeClr val="folHlink"/>
                </a:solidFill>
              </a:rPr>
              <a:t> </a:t>
            </a:r>
            <a:r>
              <a:rPr lang="en-US" altLang="de-DE" b="1" dirty="0" err="1">
                <a:solidFill>
                  <a:schemeClr val="folHlink"/>
                </a:solidFill>
              </a:rPr>
              <a:t>hausten</a:t>
            </a:r>
            <a:r>
              <a:rPr lang="en-US" altLang="de-DE" b="1" dirty="0">
                <a:solidFill>
                  <a:schemeClr val="folHlink"/>
                </a:solidFill>
              </a:rPr>
              <a:t>, sich </a:t>
            </a:r>
            <a:r>
              <a:rPr lang="en-US" altLang="de-DE" b="1" dirty="0" err="1">
                <a:solidFill>
                  <a:schemeClr val="folHlink"/>
                </a:solidFill>
              </a:rPr>
              <a:t>ständig</a:t>
            </a:r>
            <a:r>
              <a:rPr lang="en-US" altLang="de-DE" b="1" dirty="0">
                <a:solidFill>
                  <a:schemeClr val="folHlink"/>
                </a:solidFill>
              </a:rPr>
              <a:t> </a:t>
            </a:r>
            <a:r>
              <a:rPr lang="en-US" altLang="de-DE" b="1" dirty="0" err="1">
                <a:solidFill>
                  <a:schemeClr val="folHlink"/>
                </a:solidFill>
              </a:rPr>
              <a:t>bekriegten</a:t>
            </a:r>
            <a:r>
              <a:rPr lang="en-US" altLang="de-DE" b="1" dirty="0">
                <a:solidFill>
                  <a:schemeClr val="folHlink"/>
                </a:solidFill>
              </a:rPr>
              <a:t> und die </a:t>
            </a:r>
            <a:r>
              <a:rPr lang="en-US" altLang="de-DE" b="1" dirty="0" err="1">
                <a:solidFill>
                  <a:schemeClr val="folHlink"/>
                </a:solidFill>
              </a:rPr>
              <a:t>Feinde</a:t>
            </a:r>
            <a:r>
              <a:rPr lang="en-US" altLang="de-DE" b="1" dirty="0">
                <a:solidFill>
                  <a:schemeClr val="folHlink"/>
                </a:solidFill>
              </a:rPr>
              <a:t> </a:t>
            </a:r>
            <a:r>
              <a:rPr lang="en-US" altLang="de-DE" b="1" dirty="0" err="1">
                <a:solidFill>
                  <a:schemeClr val="folHlink"/>
                </a:solidFill>
              </a:rPr>
              <a:t>verspeisten</a:t>
            </a:r>
            <a:r>
              <a:rPr lang="en-US" altLang="de-DE" b="1" dirty="0">
                <a:solidFill>
                  <a:schemeClr val="folHlink"/>
                </a:solidFill>
              </a:rPr>
              <a:t>.</a:t>
            </a:r>
          </a:p>
          <a:p>
            <a:endParaRPr lang="de-CH" altLang="de-DE" dirty="0"/>
          </a:p>
          <a:p>
            <a:r>
              <a:rPr lang="de-CH" altLang="de-DE" dirty="0"/>
              <a:t>Eine ökologische und ökonomische Katastrophe infolge Entwaldung und Überbevölkerung führte bereits vor der Entdeckung des Eilandes durch den Europäer Roggeveen am Ostersonntag 1722 zum Zusammenbruch dieser Kulturphase. </a:t>
            </a:r>
            <a:endParaRPr lang="en-US" altLang="de-DE" dirty="0"/>
          </a:p>
          <a:p>
            <a:endParaRPr lang="en-US" altLang="de-DE" dirty="0"/>
          </a:p>
          <a:p>
            <a:r>
              <a:rPr lang="en-US" altLang="de-DE" b="1" dirty="0">
                <a:solidFill>
                  <a:schemeClr val="hlink"/>
                </a:solidFill>
              </a:rPr>
              <a:t>Zu </a:t>
            </a:r>
            <a:r>
              <a:rPr lang="en-US" altLang="de-DE" b="1" dirty="0" err="1">
                <a:solidFill>
                  <a:schemeClr val="hlink"/>
                </a:solidFill>
              </a:rPr>
              <a:t>diesem</a:t>
            </a:r>
            <a:r>
              <a:rPr lang="en-US" altLang="de-DE" b="1" dirty="0">
                <a:solidFill>
                  <a:schemeClr val="hlink"/>
                </a:solidFill>
              </a:rPr>
              <a:t> </a:t>
            </a:r>
            <a:r>
              <a:rPr lang="en-US" altLang="de-DE" b="1" dirty="0" err="1">
                <a:solidFill>
                  <a:schemeClr val="hlink"/>
                </a:solidFill>
              </a:rPr>
              <a:t>Zeitpunkt</a:t>
            </a:r>
            <a:r>
              <a:rPr lang="en-US" altLang="de-DE" b="1" dirty="0">
                <a:solidFill>
                  <a:schemeClr val="hlink"/>
                </a:solidFill>
              </a:rPr>
              <a:t> </a:t>
            </a:r>
            <a:r>
              <a:rPr lang="en-US" altLang="de-DE" b="1" dirty="0" err="1">
                <a:solidFill>
                  <a:schemeClr val="hlink"/>
                </a:solidFill>
              </a:rPr>
              <a:t>standen</a:t>
            </a:r>
            <a:r>
              <a:rPr lang="en-US" altLang="de-DE" b="1" dirty="0">
                <a:solidFill>
                  <a:schemeClr val="hlink"/>
                </a:solidFill>
              </a:rPr>
              <a:t> die Moais noch </a:t>
            </a:r>
            <a:r>
              <a:rPr lang="en-US" altLang="de-DE" b="1" dirty="0" err="1">
                <a:solidFill>
                  <a:schemeClr val="hlink"/>
                </a:solidFill>
              </a:rPr>
              <a:t>aufrecht</a:t>
            </a:r>
            <a:r>
              <a:rPr lang="en-US" altLang="de-DE" b="1" dirty="0">
                <a:solidFill>
                  <a:schemeClr val="hlink"/>
                </a:solidFill>
              </a:rPr>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3826" name="Rectangle 2">
            <a:extLst>
              <a:ext uri="{FF2B5EF4-FFF2-40B4-BE49-F238E27FC236}">
                <a16:creationId xmlns:a16="http://schemas.microsoft.com/office/drawing/2014/main" id="{B4035897-FAD6-4FEE-901A-81942A015513}"/>
              </a:ext>
            </a:extLst>
          </p:cNvPr>
          <p:cNvSpPr>
            <a:spLocks noGrp="1" noChangeArrowheads="1"/>
          </p:cNvSpPr>
          <p:nvPr>
            <p:ph type="title" idx="4294967295"/>
          </p:nvPr>
        </p:nvSpPr>
        <p:spPr>
          <a:xfrm>
            <a:off x="122238" y="158750"/>
            <a:ext cx="8893175" cy="677863"/>
          </a:xfrm>
        </p:spPr>
        <p:txBody>
          <a:bodyPr/>
          <a:lstStyle/>
          <a:p>
            <a:r>
              <a:rPr kumimoji="1" lang="en-US" altLang="de-DE" sz="4000" u="sng" dirty="0">
                <a:solidFill>
                  <a:schemeClr val="folHlink"/>
                </a:solidFill>
                <a:effectLst/>
              </a:rPr>
              <a:t>Die </a:t>
            </a:r>
            <a:r>
              <a:rPr kumimoji="1" lang="en-US" altLang="de-DE" sz="4000" u="sng" dirty="0" err="1">
                <a:solidFill>
                  <a:schemeClr val="folHlink"/>
                </a:solidFill>
                <a:effectLst/>
              </a:rPr>
              <a:t>Tragik</a:t>
            </a:r>
            <a:r>
              <a:rPr kumimoji="1" lang="en-US" altLang="de-DE" sz="4000" u="sng" dirty="0">
                <a:solidFill>
                  <a:schemeClr val="folHlink"/>
                </a:solidFill>
                <a:effectLst/>
              </a:rPr>
              <a:t> – Der Fall der Osterinsel</a:t>
            </a:r>
            <a:endParaRPr kumimoji="1" lang="de-DE" altLang="de-DE" sz="4000" u="sng" dirty="0">
              <a:solidFill>
                <a:schemeClr val="folHlink"/>
              </a:solidFill>
              <a:effectLst/>
            </a:endParaRPr>
          </a:p>
        </p:txBody>
      </p:sp>
      <p:sp>
        <p:nvSpPr>
          <p:cNvPr id="333827" name="Text Box 3">
            <a:extLst>
              <a:ext uri="{FF2B5EF4-FFF2-40B4-BE49-F238E27FC236}">
                <a16:creationId xmlns:a16="http://schemas.microsoft.com/office/drawing/2014/main" id="{4AA6B869-567D-4172-B8DD-AC68ECBAE917}"/>
              </a:ext>
            </a:extLst>
          </p:cNvPr>
          <p:cNvSpPr txBox="1">
            <a:spLocks noChangeArrowheads="1"/>
          </p:cNvSpPr>
          <p:nvPr/>
        </p:nvSpPr>
        <p:spPr bwMode="auto">
          <a:xfrm>
            <a:off x="539750" y="4581525"/>
            <a:ext cx="8424863"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b="1" dirty="0">
                <a:solidFill>
                  <a:schemeClr val="folHlink"/>
                </a:solidFill>
              </a:rPr>
              <a:t>Es </a:t>
            </a:r>
            <a:r>
              <a:rPr lang="en-US" altLang="de-DE" b="1" dirty="0" err="1">
                <a:solidFill>
                  <a:schemeClr val="folHlink"/>
                </a:solidFill>
              </a:rPr>
              <a:t>scheint</a:t>
            </a:r>
            <a:r>
              <a:rPr lang="en-US" altLang="de-DE" b="1" dirty="0">
                <a:solidFill>
                  <a:schemeClr val="folHlink"/>
                </a:solidFill>
              </a:rPr>
              <a:t>, dass die Ahu`s mit </a:t>
            </a:r>
            <a:r>
              <a:rPr lang="en-US" altLang="de-DE" b="1" dirty="0" err="1">
                <a:solidFill>
                  <a:schemeClr val="folHlink"/>
                </a:solidFill>
              </a:rPr>
              <a:t>ihren</a:t>
            </a:r>
            <a:r>
              <a:rPr lang="en-US" altLang="de-DE" b="1" dirty="0">
                <a:solidFill>
                  <a:schemeClr val="folHlink"/>
                </a:solidFill>
              </a:rPr>
              <a:t> Moais </a:t>
            </a:r>
            <a:r>
              <a:rPr lang="en-US" altLang="de-DE" b="1" dirty="0" err="1">
                <a:solidFill>
                  <a:schemeClr val="folHlink"/>
                </a:solidFill>
              </a:rPr>
              <a:t>Familienclans</a:t>
            </a:r>
            <a:r>
              <a:rPr lang="en-US" altLang="de-DE" b="1" dirty="0">
                <a:solidFill>
                  <a:schemeClr val="folHlink"/>
                </a:solidFill>
              </a:rPr>
              <a:t> </a:t>
            </a:r>
            <a:r>
              <a:rPr lang="en-US" altLang="de-DE" b="1" dirty="0" err="1">
                <a:solidFill>
                  <a:schemeClr val="folHlink"/>
                </a:solidFill>
              </a:rPr>
              <a:t>zugeordnet</a:t>
            </a:r>
            <a:r>
              <a:rPr lang="en-US" altLang="de-DE" b="1" dirty="0">
                <a:solidFill>
                  <a:schemeClr val="folHlink"/>
                </a:solidFill>
              </a:rPr>
              <a:t> waren. Moais waren </a:t>
            </a:r>
            <a:r>
              <a:rPr lang="en-US" altLang="de-DE" b="1" dirty="0" err="1">
                <a:solidFill>
                  <a:schemeClr val="folHlink"/>
                </a:solidFill>
              </a:rPr>
              <a:t>vermutlich</a:t>
            </a:r>
            <a:r>
              <a:rPr lang="en-US" altLang="de-DE" b="1" dirty="0">
                <a:solidFill>
                  <a:schemeClr val="folHlink"/>
                </a:solidFill>
              </a:rPr>
              <a:t> Clan-</a:t>
            </a:r>
            <a:r>
              <a:rPr lang="en-US" altLang="de-DE" b="1" dirty="0" err="1">
                <a:solidFill>
                  <a:schemeClr val="folHlink"/>
                </a:solidFill>
              </a:rPr>
              <a:t>Symbole</a:t>
            </a:r>
            <a:r>
              <a:rPr lang="en-US" altLang="de-DE" b="1" dirty="0">
                <a:solidFill>
                  <a:schemeClr val="folHlink"/>
                </a:solidFill>
              </a:rPr>
              <a:t>.</a:t>
            </a:r>
          </a:p>
          <a:p>
            <a:r>
              <a:rPr lang="en-US" altLang="de-DE" dirty="0"/>
              <a:t>So ist  es nicht </a:t>
            </a:r>
            <a:r>
              <a:rPr lang="en-US" altLang="de-DE" dirty="0" err="1"/>
              <a:t>weiter</a:t>
            </a:r>
            <a:r>
              <a:rPr lang="en-US" altLang="de-DE" dirty="0"/>
              <a:t> </a:t>
            </a:r>
            <a:r>
              <a:rPr lang="en-US" altLang="de-DE" dirty="0" err="1"/>
              <a:t>verwunderlich</a:t>
            </a:r>
            <a:r>
              <a:rPr lang="en-US" altLang="de-DE" dirty="0"/>
              <a:t>, dass bei den </a:t>
            </a:r>
            <a:r>
              <a:rPr lang="en-US" altLang="de-DE" dirty="0" err="1"/>
              <a:t>ewigen</a:t>
            </a:r>
            <a:r>
              <a:rPr lang="en-US" altLang="de-DE" dirty="0"/>
              <a:t> </a:t>
            </a:r>
            <a:r>
              <a:rPr lang="en-US" altLang="de-DE" dirty="0" err="1"/>
              <a:t>Streitereien</a:t>
            </a:r>
            <a:r>
              <a:rPr lang="en-US" altLang="de-DE" dirty="0"/>
              <a:t> man gerne die Moais eines </a:t>
            </a:r>
            <a:r>
              <a:rPr lang="en-US" altLang="de-DE" dirty="0" err="1"/>
              <a:t>verfeindeten</a:t>
            </a:r>
            <a:r>
              <a:rPr lang="en-US" altLang="de-DE" dirty="0"/>
              <a:t> Clans </a:t>
            </a:r>
            <a:r>
              <a:rPr lang="en-US" altLang="de-DE" dirty="0" err="1"/>
              <a:t>kurzerhand</a:t>
            </a:r>
            <a:r>
              <a:rPr lang="en-US" altLang="de-DE" dirty="0"/>
              <a:t> </a:t>
            </a:r>
            <a:r>
              <a:rPr lang="en-US" altLang="de-DE" dirty="0" err="1"/>
              <a:t>umstiess</a:t>
            </a:r>
            <a:r>
              <a:rPr lang="en-US" altLang="de-DE" dirty="0"/>
              <a:t> und </a:t>
            </a:r>
            <a:r>
              <a:rPr lang="en-US" altLang="de-DE" dirty="0" err="1"/>
              <a:t>zwar</a:t>
            </a:r>
            <a:r>
              <a:rPr lang="en-US" altLang="de-DE" dirty="0"/>
              <a:t> meist so, dass der Kopf auf einen grösseren Stein </a:t>
            </a:r>
            <a:r>
              <a:rPr lang="en-US" altLang="de-DE" dirty="0" err="1"/>
              <a:t>fiel</a:t>
            </a:r>
            <a:r>
              <a:rPr lang="en-US" altLang="de-DE" dirty="0"/>
              <a:t> und dadurch </a:t>
            </a:r>
            <a:r>
              <a:rPr lang="en-US" altLang="de-DE" dirty="0" err="1"/>
              <a:t>zertrümmert</a:t>
            </a:r>
            <a:r>
              <a:rPr lang="en-US" altLang="de-DE" dirty="0"/>
              <a:t> wurde.</a:t>
            </a:r>
          </a:p>
        </p:txBody>
      </p:sp>
      <p:pic>
        <p:nvPicPr>
          <p:cNvPr id="333831" name="Picture 7">
            <a:extLst>
              <a:ext uri="{FF2B5EF4-FFF2-40B4-BE49-F238E27FC236}">
                <a16:creationId xmlns:a16="http://schemas.microsoft.com/office/drawing/2014/main" id="{D85D33A0-4172-4942-84F4-4BFE6058F5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698625"/>
            <a:ext cx="3779837" cy="24511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333832" name="Picture 8">
            <a:extLst>
              <a:ext uri="{FF2B5EF4-FFF2-40B4-BE49-F238E27FC236}">
                <a16:creationId xmlns:a16="http://schemas.microsoft.com/office/drawing/2014/main" id="{5A4AD9A8-6F8D-437B-96AB-9368070EE4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1719263"/>
            <a:ext cx="3744913" cy="2430462"/>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62" name="Rectangle 2">
            <a:extLst>
              <a:ext uri="{FF2B5EF4-FFF2-40B4-BE49-F238E27FC236}">
                <a16:creationId xmlns:a16="http://schemas.microsoft.com/office/drawing/2014/main" id="{82FF9699-F6A9-44F2-A732-A9BE1C3E3356}"/>
              </a:ext>
            </a:extLst>
          </p:cNvPr>
          <p:cNvSpPr>
            <a:spLocks noGrp="1" noChangeArrowheads="1"/>
          </p:cNvSpPr>
          <p:nvPr>
            <p:ph type="title" idx="4294967295"/>
          </p:nvPr>
        </p:nvSpPr>
        <p:spPr>
          <a:xfrm>
            <a:off x="122238" y="85725"/>
            <a:ext cx="8893175" cy="793750"/>
          </a:xfrm>
        </p:spPr>
        <p:txBody>
          <a:bodyPr/>
          <a:lstStyle/>
          <a:p>
            <a:r>
              <a:rPr kumimoji="1" lang="en-US" altLang="de-DE" sz="4000" u="sng" dirty="0">
                <a:solidFill>
                  <a:schemeClr val="folHlink"/>
                </a:solidFill>
                <a:effectLst/>
              </a:rPr>
              <a:t>Die Osterinsel – ab 1774 </a:t>
            </a:r>
            <a:endParaRPr kumimoji="1" lang="de-DE" altLang="de-DE" sz="4000" u="sng" dirty="0">
              <a:solidFill>
                <a:schemeClr val="folHlink"/>
              </a:solidFill>
              <a:effectLst/>
            </a:endParaRPr>
          </a:p>
        </p:txBody>
      </p:sp>
      <p:sp>
        <p:nvSpPr>
          <p:cNvPr id="348163" name="Text Box 3">
            <a:extLst>
              <a:ext uri="{FF2B5EF4-FFF2-40B4-BE49-F238E27FC236}">
                <a16:creationId xmlns:a16="http://schemas.microsoft.com/office/drawing/2014/main" id="{F8021102-FFC9-4E87-8F4E-357968ED5E8D}"/>
              </a:ext>
            </a:extLst>
          </p:cNvPr>
          <p:cNvSpPr txBox="1">
            <a:spLocks noChangeArrowheads="1"/>
          </p:cNvSpPr>
          <p:nvPr/>
        </p:nvSpPr>
        <p:spPr bwMode="auto">
          <a:xfrm>
            <a:off x="539750" y="1268413"/>
            <a:ext cx="8064500"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de-DE" sz="2000" dirty="0">
                <a:latin typeface="Arial" panose="020B0604020202020204" pitchFamily="34" charset="0"/>
              </a:rPr>
              <a:t>1774	Kapitän Cook </a:t>
            </a:r>
            <a:r>
              <a:rPr lang="en-US" altLang="de-DE" sz="2000" dirty="0" err="1">
                <a:latin typeface="Arial" panose="020B0604020202020204" pitchFamily="34" charset="0"/>
              </a:rPr>
              <a:t>landet</a:t>
            </a:r>
            <a:r>
              <a:rPr lang="en-US" altLang="de-DE" sz="2000" dirty="0">
                <a:latin typeface="Arial" panose="020B0604020202020204" pitchFamily="34" charset="0"/>
              </a:rPr>
              <a:t> 1774 auf der Insel. </a:t>
            </a:r>
          </a:p>
          <a:p>
            <a:r>
              <a:rPr lang="en-US" altLang="de-DE" sz="2000" dirty="0">
                <a:latin typeface="Arial" panose="020B0604020202020204" pitchFamily="34" charset="0"/>
              </a:rPr>
              <a:t>		</a:t>
            </a:r>
            <a:r>
              <a:rPr lang="en-US" altLang="de-DE" sz="2000" b="1" dirty="0">
                <a:solidFill>
                  <a:schemeClr val="folHlink"/>
                </a:solidFill>
                <a:latin typeface="Arial" panose="020B0604020202020204" pitchFamily="34" charset="0"/>
              </a:rPr>
              <a:t>Die </a:t>
            </a:r>
            <a:r>
              <a:rPr lang="en-US" altLang="de-DE" sz="2000" b="1" dirty="0" err="1">
                <a:solidFill>
                  <a:schemeClr val="folHlink"/>
                </a:solidFill>
                <a:latin typeface="Arial" panose="020B0604020202020204" pitchFamily="34" charset="0"/>
              </a:rPr>
              <a:t>meisten</a:t>
            </a:r>
            <a:r>
              <a:rPr lang="en-US" altLang="de-DE" sz="2000" b="1" dirty="0">
                <a:solidFill>
                  <a:schemeClr val="folHlink"/>
                </a:solidFill>
                <a:latin typeface="Arial" panose="020B0604020202020204" pitchFamily="34" charset="0"/>
              </a:rPr>
              <a:t> Moais liegen am Boden.</a:t>
            </a:r>
          </a:p>
          <a:p>
            <a:endParaRPr lang="en-US" altLang="de-DE" sz="2000" dirty="0">
              <a:latin typeface="Arial" panose="020B0604020202020204" pitchFamily="34" charset="0"/>
            </a:endParaRPr>
          </a:p>
          <a:p>
            <a:pPr>
              <a:buFontTx/>
              <a:buAutoNum type="arabicPlain" startAt="1832"/>
            </a:pPr>
            <a:r>
              <a:rPr lang="en-US" altLang="de-DE" sz="2000" dirty="0">
                <a:latin typeface="Arial" panose="020B0604020202020204" pitchFamily="34" charset="0"/>
              </a:rPr>
              <a:t>	Ein </a:t>
            </a:r>
            <a:r>
              <a:rPr lang="en-US" altLang="de-DE" sz="2000" dirty="0" err="1">
                <a:latin typeface="Arial" panose="020B0604020202020204" pitchFamily="34" charset="0"/>
              </a:rPr>
              <a:t>französisches</a:t>
            </a:r>
            <a:r>
              <a:rPr lang="en-US" altLang="de-DE" sz="2000" dirty="0">
                <a:latin typeface="Arial" panose="020B0604020202020204" pitchFamily="34" charset="0"/>
              </a:rPr>
              <a:t> Schiff findet nur noch einen </a:t>
            </a:r>
            <a:r>
              <a:rPr lang="en-US" altLang="de-DE" sz="2000" dirty="0" err="1">
                <a:latin typeface="Arial" panose="020B0604020202020204" pitchFamily="34" charset="0"/>
              </a:rPr>
              <a:t>einzigen</a:t>
            </a:r>
            <a:r>
              <a:rPr lang="en-US" altLang="de-DE" sz="2000" dirty="0">
                <a:latin typeface="Arial" panose="020B0604020202020204" pitchFamily="34" charset="0"/>
              </a:rPr>
              <a:t> 	</a:t>
            </a:r>
            <a:r>
              <a:rPr lang="en-US" altLang="de-DE" sz="2000" dirty="0" err="1">
                <a:latin typeface="Arial" panose="020B0604020202020204" pitchFamily="34" charset="0"/>
              </a:rPr>
              <a:t>aufrecht</a:t>
            </a:r>
            <a:r>
              <a:rPr lang="en-US" altLang="de-DE" sz="2000" dirty="0">
                <a:latin typeface="Arial" panose="020B0604020202020204" pitchFamily="34" charset="0"/>
              </a:rPr>
              <a:t> </a:t>
            </a:r>
            <a:r>
              <a:rPr lang="en-US" altLang="de-DE" sz="2000" dirty="0" err="1">
                <a:latin typeface="Arial" panose="020B0604020202020204" pitchFamily="34" charset="0"/>
              </a:rPr>
              <a:t>stehenden</a:t>
            </a:r>
            <a:r>
              <a:rPr lang="en-US" altLang="de-DE" sz="2000" dirty="0">
                <a:latin typeface="Arial" panose="020B0604020202020204" pitchFamily="34" charset="0"/>
              </a:rPr>
              <a:t>, </a:t>
            </a:r>
            <a:r>
              <a:rPr lang="en-US" altLang="de-DE" sz="2000" dirty="0" err="1">
                <a:latin typeface="Arial" panose="020B0604020202020204" pitchFamily="34" charset="0"/>
              </a:rPr>
              <a:t>unversehrt</a:t>
            </a:r>
            <a:r>
              <a:rPr lang="en-US" altLang="de-DE" sz="2000" dirty="0">
                <a:latin typeface="Arial" panose="020B0604020202020204" pitchFamily="34" charset="0"/>
              </a:rPr>
              <a:t> </a:t>
            </a:r>
            <a:r>
              <a:rPr lang="en-US" altLang="de-DE" sz="2000" dirty="0" err="1">
                <a:latin typeface="Arial" panose="020B0604020202020204" pitchFamily="34" charset="0"/>
              </a:rPr>
              <a:t>gebliebenen</a:t>
            </a:r>
            <a:r>
              <a:rPr lang="en-US" altLang="de-DE" sz="2000" dirty="0">
                <a:latin typeface="Arial" panose="020B0604020202020204" pitchFamily="34" charset="0"/>
              </a:rPr>
              <a:t> Moai vor.</a:t>
            </a:r>
          </a:p>
          <a:p>
            <a:pPr>
              <a:buFontTx/>
              <a:buAutoNum type="arabicPlain" startAt="1832"/>
            </a:pPr>
            <a:endParaRPr lang="en-US" altLang="de-DE" sz="2000" dirty="0">
              <a:latin typeface="Arial" panose="020B0604020202020204" pitchFamily="34" charset="0"/>
            </a:endParaRPr>
          </a:p>
          <a:p>
            <a:r>
              <a:rPr lang="en-US" altLang="de-DE" sz="2000" dirty="0">
                <a:latin typeface="Arial" panose="020B0604020202020204" pitchFamily="34" charset="0"/>
              </a:rPr>
              <a:t>1877	Die </a:t>
            </a:r>
            <a:r>
              <a:rPr lang="en-US" altLang="de-DE" sz="2000" dirty="0" err="1">
                <a:latin typeface="Arial" panose="020B0604020202020204" pitchFamily="34" charset="0"/>
              </a:rPr>
              <a:t>Peruaner</a:t>
            </a:r>
            <a:r>
              <a:rPr lang="en-US" altLang="de-DE" sz="2000" dirty="0">
                <a:latin typeface="Arial" panose="020B0604020202020204" pitchFamily="34" charset="0"/>
              </a:rPr>
              <a:t> nehmen bis auf einen Rest von 110 alten 	Menschen und </a:t>
            </a:r>
            <a:r>
              <a:rPr lang="en-US" altLang="de-DE" sz="2000" dirty="0" err="1">
                <a:latin typeface="Arial" panose="020B0604020202020204" pitchFamily="34" charset="0"/>
              </a:rPr>
              <a:t>Kindern</a:t>
            </a:r>
            <a:r>
              <a:rPr lang="en-US" altLang="de-DE" sz="2000" dirty="0">
                <a:latin typeface="Arial" panose="020B0604020202020204" pitchFamily="34" charset="0"/>
              </a:rPr>
              <a:t> die Bevölkerung </a:t>
            </a:r>
            <a:r>
              <a:rPr lang="en-US" altLang="de-DE" sz="2000" dirty="0" err="1">
                <a:latin typeface="Arial" panose="020B0604020202020204" pitchFamily="34" charset="0"/>
              </a:rPr>
              <a:t>gefangen</a:t>
            </a:r>
            <a:r>
              <a:rPr lang="en-US" altLang="de-DE" sz="2000" dirty="0">
                <a:latin typeface="Arial" panose="020B0604020202020204" pitchFamily="34" charset="0"/>
              </a:rPr>
              <a:t> und 	</a:t>
            </a:r>
            <a:r>
              <a:rPr lang="en-US" altLang="de-DE" sz="2000" dirty="0" err="1">
                <a:latin typeface="Arial" panose="020B0604020202020204" pitchFamily="34" charset="0"/>
              </a:rPr>
              <a:t>verschleppen</a:t>
            </a:r>
            <a:r>
              <a:rPr lang="en-US" altLang="de-DE" sz="2000" dirty="0">
                <a:latin typeface="Arial" panose="020B0604020202020204" pitchFamily="34" charset="0"/>
              </a:rPr>
              <a:t> sie als </a:t>
            </a:r>
            <a:r>
              <a:rPr lang="en-US" altLang="de-DE" sz="2000" dirty="0" err="1">
                <a:latin typeface="Arial" panose="020B0604020202020204" pitchFamily="34" charset="0"/>
              </a:rPr>
              <a:t>Sklaven</a:t>
            </a:r>
            <a:r>
              <a:rPr lang="en-US" altLang="de-DE" sz="2000" dirty="0">
                <a:latin typeface="Arial" panose="020B0604020202020204" pitchFamily="34" charset="0"/>
              </a:rPr>
              <a:t>.</a:t>
            </a:r>
          </a:p>
          <a:p>
            <a:endParaRPr lang="en-US" altLang="de-DE" sz="2000" dirty="0">
              <a:latin typeface="Arial" panose="020B0604020202020204" pitchFamily="34" charset="0"/>
            </a:endParaRPr>
          </a:p>
          <a:p>
            <a:r>
              <a:rPr lang="en-US" altLang="de-DE" sz="2000" dirty="0">
                <a:latin typeface="Arial" panose="020B0604020202020204" pitchFamily="34" charset="0"/>
              </a:rPr>
              <a:t>		Die Insel wird von Chile </a:t>
            </a:r>
            <a:r>
              <a:rPr lang="en-US" altLang="de-DE" sz="2000" dirty="0" err="1">
                <a:latin typeface="Arial" panose="020B0604020202020204" pitchFamily="34" charset="0"/>
              </a:rPr>
              <a:t>übernommen</a:t>
            </a:r>
            <a:r>
              <a:rPr lang="en-US" altLang="de-DE" sz="2000" dirty="0">
                <a:latin typeface="Arial" panose="020B0604020202020204" pitchFamily="34" charset="0"/>
              </a:rPr>
              <a:t> und eine</a:t>
            </a:r>
          </a:p>
          <a:p>
            <a:r>
              <a:rPr lang="en-US" altLang="de-DE" sz="2000" dirty="0">
                <a:latin typeface="Arial" panose="020B0604020202020204" pitchFamily="34" charset="0"/>
              </a:rPr>
              <a:t>		</a:t>
            </a:r>
            <a:r>
              <a:rPr lang="en-US" altLang="de-DE" sz="2000" dirty="0" err="1">
                <a:latin typeface="Arial" panose="020B0604020202020204" pitchFamily="34" charset="0"/>
              </a:rPr>
              <a:t>britische</a:t>
            </a:r>
            <a:r>
              <a:rPr lang="en-US" altLang="de-DE" sz="2000" dirty="0">
                <a:latin typeface="Arial" panose="020B0604020202020204" pitchFamily="34" charset="0"/>
              </a:rPr>
              <a:t> Gesellschaft </a:t>
            </a:r>
            <a:r>
              <a:rPr lang="en-US" altLang="de-DE" sz="2000" dirty="0" err="1">
                <a:latin typeface="Arial" panose="020B0604020202020204" pitchFamily="34" charset="0"/>
              </a:rPr>
              <a:t>züchtet</a:t>
            </a:r>
            <a:r>
              <a:rPr lang="en-US" altLang="de-DE" sz="2000" dirty="0">
                <a:latin typeface="Arial" panose="020B0604020202020204" pitchFamily="34" charset="0"/>
              </a:rPr>
              <a:t> auf der Insel 40`000 </a:t>
            </a:r>
            <a:r>
              <a:rPr lang="en-US" altLang="de-DE" sz="2000" dirty="0" err="1">
                <a:latin typeface="Arial" panose="020B0604020202020204" pitchFamily="34" charset="0"/>
              </a:rPr>
              <a:t>Schafe</a:t>
            </a:r>
            <a:r>
              <a:rPr lang="en-US" altLang="de-DE" sz="2000" dirty="0">
                <a:latin typeface="Arial" panose="020B0604020202020204" pitchFamily="34" charset="0"/>
              </a:rPr>
              <a:t>.</a:t>
            </a:r>
          </a:p>
          <a:p>
            <a:r>
              <a:rPr lang="en-US" altLang="de-DE" sz="2000" dirty="0">
                <a:latin typeface="Arial" panose="020B0604020202020204" pitchFamily="34" charset="0"/>
              </a:rPr>
              <a:t>		Die </a:t>
            </a:r>
            <a:r>
              <a:rPr lang="en-US" altLang="de-DE" sz="2000" dirty="0" err="1">
                <a:latin typeface="Arial" panose="020B0604020202020204" pitchFamily="34" charset="0"/>
              </a:rPr>
              <a:t>wenigen</a:t>
            </a:r>
            <a:r>
              <a:rPr lang="en-US" altLang="de-DE" sz="2000" dirty="0">
                <a:latin typeface="Arial" panose="020B0604020202020204" pitchFamily="34" charset="0"/>
              </a:rPr>
              <a:t> </a:t>
            </a:r>
            <a:r>
              <a:rPr lang="en-US" altLang="de-DE" sz="2000" dirty="0" err="1">
                <a:latin typeface="Arial" panose="020B0604020202020204" pitchFamily="34" charset="0"/>
              </a:rPr>
              <a:t>übrig</a:t>
            </a:r>
            <a:r>
              <a:rPr lang="en-US" altLang="de-DE" sz="2000" dirty="0">
                <a:latin typeface="Arial" panose="020B0604020202020204" pitchFamily="34" charset="0"/>
              </a:rPr>
              <a:t> </a:t>
            </a:r>
            <a:r>
              <a:rPr lang="en-US" altLang="de-DE" sz="2000" dirty="0" err="1">
                <a:latin typeface="Arial" panose="020B0604020202020204" pitchFamily="34" charset="0"/>
              </a:rPr>
              <a:t>geblieben</a:t>
            </a:r>
            <a:r>
              <a:rPr lang="en-US" altLang="de-DE" sz="2000" dirty="0">
                <a:latin typeface="Arial" panose="020B0604020202020204" pitchFamily="34" charset="0"/>
              </a:rPr>
              <a:t> </a:t>
            </a:r>
            <a:r>
              <a:rPr lang="en-US" altLang="de-DE" sz="2000" dirty="0" err="1">
                <a:latin typeface="Arial" panose="020B0604020202020204" pitchFamily="34" charset="0"/>
              </a:rPr>
              <a:t>Dorfbewohner</a:t>
            </a:r>
            <a:r>
              <a:rPr lang="en-US" altLang="de-DE" sz="2000" dirty="0">
                <a:latin typeface="Arial" panose="020B0604020202020204" pitchFamily="34" charset="0"/>
              </a:rPr>
              <a:t> </a:t>
            </a:r>
            <a:r>
              <a:rPr lang="en-US" altLang="de-DE" sz="2000" dirty="0" err="1">
                <a:latin typeface="Arial" panose="020B0604020202020204" pitchFamily="34" charset="0"/>
              </a:rPr>
              <a:t>wohnen</a:t>
            </a:r>
            <a:r>
              <a:rPr lang="en-US" altLang="de-DE" sz="2000" dirty="0">
                <a:latin typeface="Arial" panose="020B0604020202020204" pitchFamily="34" charset="0"/>
              </a:rPr>
              <a:t> alle 	</a:t>
            </a:r>
          </a:p>
          <a:p>
            <a:r>
              <a:rPr lang="en-US" altLang="de-DE" sz="2000" dirty="0">
                <a:latin typeface="Arial" panose="020B0604020202020204" pitchFamily="34" charset="0"/>
              </a:rPr>
              <a:t>		</a:t>
            </a:r>
            <a:r>
              <a:rPr lang="en-US" altLang="de-DE" sz="2000" dirty="0" err="1">
                <a:latin typeface="Arial" panose="020B0604020202020204" pitchFamily="34" charset="0"/>
              </a:rPr>
              <a:t>zusammengepfercht</a:t>
            </a:r>
            <a:r>
              <a:rPr lang="en-US" altLang="de-DE" sz="2000" dirty="0">
                <a:latin typeface="Arial" panose="020B0604020202020204" pitchFamily="34" charset="0"/>
              </a:rPr>
              <a:t> in einem kleinen Dorf.</a:t>
            </a:r>
          </a:p>
          <a:p>
            <a:endParaRPr lang="en-US" altLang="de-DE" sz="2000" dirty="0">
              <a:latin typeface="Arial" panose="020B0604020202020204" pitchFamily="34" charset="0"/>
            </a:endParaRPr>
          </a:p>
          <a:p>
            <a:r>
              <a:rPr lang="en-US" altLang="de-DE" sz="2000" dirty="0">
                <a:latin typeface="Arial" panose="020B0604020202020204" pitchFamily="34" charset="0"/>
              </a:rPr>
              <a:t>1982	Bevölkerung: 1`936</a:t>
            </a:r>
          </a:p>
          <a:p>
            <a:r>
              <a:rPr lang="en-US" altLang="de-DE" sz="2000" dirty="0">
                <a:latin typeface="Arial" panose="020B0604020202020204" pitchFamily="34" charset="0"/>
              </a:rPr>
              <a:t>1992	Bevölkerung: 2`770</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53282" name="Rectangle 2">
            <a:extLst>
              <a:ext uri="{FF2B5EF4-FFF2-40B4-BE49-F238E27FC236}">
                <a16:creationId xmlns:a16="http://schemas.microsoft.com/office/drawing/2014/main" id="{B5E8C291-233F-4AEC-B638-AEF09835E0BB}"/>
              </a:ext>
            </a:extLst>
          </p:cNvPr>
          <p:cNvSpPr>
            <a:spLocks noGrp="1" noChangeArrowheads="1"/>
          </p:cNvSpPr>
          <p:nvPr>
            <p:ph type="title" idx="4294967295"/>
          </p:nvPr>
        </p:nvSpPr>
        <p:spPr>
          <a:xfrm>
            <a:off x="122238" y="85725"/>
            <a:ext cx="8893175" cy="793750"/>
          </a:xfrm>
        </p:spPr>
        <p:txBody>
          <a:bodyPr/>
          <a:lstStyle/>
          <a:p>
            <a:r>
              <a:rPr kumimoji="1" lang="en-US" altLang="de-DE" sz="4000" u="sng">
                <a:solidFill>
                  <a:schemeClr val="folHlink"/>
                </a:solidFill>
                <a:effectLst/>
              </a:rPr>
              <a:t>Take Home Message: Der </a:t>
            </a:r>
            <a:r>
              <a:rPr lang="de-CH" altLang="de-DE" sz="4000" u="sng">
                <a:solidFill>
                  <a:schemeClr val="folHlink"/>
                </a:solidFill>
                <a:effectLst/>
              </a:rPr>
              <a:t>Anfang:</a:t>
            </a:r>
            <a:r>
              <a:rPr lang="de-CH" altLang="de-DE" sz="4000">
                <a:effectLst>
                  <a:outerShdw blurRad="38100" dist="38100" dir="2700000" algn="tl">
                    <a:srgbClr val="FFFFFF"/>
                  </a:outerShdw>
                </a:effectLst>
              </a:rPr>
              <a:t> </a:t>
            </a:r>
            <a:endParaRPr lang="de-DE" altLang="de-DE" sz="4000">
              <a:effectLst>
                <a:outerShdw blurRad="38100" dist="38100" dir="2700000" algn="tl">
                  <a:srgbClr val="FFFFFF"/>
                </a:outerShdw>
              </a:effectLst>
            </a:endParaRPr>
          </a:p>
        </p:txBody>
      </p:sp>
      <p:sp>
        <p:nvSpPr>
          <p:cNvPr id="353284" name="Text Box 4">
            <a:extLst>
              <a:ext uri="{FF2B5EF4-FFF2-40B4-BE49-F238E27FC236}">
                <a16:creationId xmlns:a16="http://schemas.microsoft.com/office/drawing/2014/main" id="{672EF9FB-191F-4159-AEF6-4D1FC15B5EEB}"/>
              </a:ext>
            </a:extLst>
          </p:cNvPr>
          <p:cNvSpPr txBox="1">
            <a:spLocks noChangeArrowheads="1"/>
          </p:cNvSpPr>
          <p:nvPr/>
        </p:nvSpPr>
        <p:spPr bwMode="auto">
          <a:xfrm>
            <a:off x="827088" y="5662613"/>
            <a:ext cx="74580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CH" altLang="de-DE">
                <a:solidFill>
                  <a:schemeClr val="folHlink"/>
                </a:solidFill>
              </a:rPr>
              <a:t>	Dichte Vegetation, aber keine Kokosnusspalmen</a:t>
            </a:r>
            <a:br>
              <a:rPr lang="de-CH" altLang="de-DE">
                <a:solidFill>
                  <a:schemeClr val="folHlink"/>
                </a:solidFill>
              </a:rPr>
            </a:br>
            <a:r>
              <a:rPr lang="de-CH" altLang="de-DE">
                <a:solidFill>
                  <a:schemeClr val="folHlink"/>
                </a:solidFill>
              </a:rPr>
              <a:t>	Nahrungsbeschaffung ein konstantes Problem</a:t>
            </a:r>
          </a:p>
          <a:p>
            <a:pPr algn="ctr"/>
            <a:r>
              <a:rPr lang="de-CH" altLang="de-DE">
                <a:solidFill>
                  <a:schemeClr val="folHlink"/>
                </a:solidFill>
              </a:rPr>
              <a:t>	Situation bessert sich mit der Einfuhr von Süsskartoffeln </a:t>
            </a:r>
            <a:endParaRPr lang="de-DE" altLang="de-DE">
              <a:solidFill>
                <a:schemeClr val="folHlink"/>
              </a:solidFill>
            </a:endParaRPr>
          </a:p>
        </p:txBody>
      </p:sp>
      <p:pic>
        <p:nvPicPr>
          <p:cNvPr id="353285" name="Picture 5">
            <a:extLst>
              <a:ext uri="{FF2B5EF4-FFF2-40B4-BE49-F238E27FC236}">
                <a16:creationId xmlns:a16="http://schemas.microsoft.com/office/drawing/2014/main" id="{8EFB4DF8-0F57-42F8-9E2B-4ECF62FAC3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163" y="1128713"/>
            <a:ext cx="6042025" cy="45323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77506" name="Rectangle 2">
            <a:extLst>
              <a:ext uri="{FF2B5EF4-FFF2-40B4-BE49-F238E27FC236}">
                <a16:creationId xmlns:a16="http://schemas.microsoft.com/office/drawing/2014/main" id="{5880119E-DF17-4AB3-9B62-F43020DF9C0C}"/>
              </a:ext>
            </a:extLst>
          </p:cNvPr>
          <p:cNvSpPr>
            <a:spLocks noGrp="1" noChangeArrowheads="1"/>
          </p:cNvSpPr>
          <p:nvPr>
            <p:ph type="title" idx="4294967295"/>
          </p:nvPr>
        </p:nvSpPr>
        <p:spPr>
          <a:xfrm>
            <a:off x="122238" y="85725"/>
            <a:ext cx="8893175" cy="1398588"/>
          </a:xfrm>
        </p:spPr>
        <p:txBody>
          <a:bodyPr/>
          <a:lstStyle/>
          <a:p>
            <a:r>
              <a:rPr kumimoji="1" lang="en-US" altLang="de-DE" sz="4000" u="sng">
                <a:solidFill>
                  <a:schemeClr val="folHlink"/>
                </a:solidFill>
                <a:effectLst/>
              </a:rPr>
              <a:t>Take Home Message: </a:t>
            </a:r>
            <a:br>
              <a:rPr kumimoji="1" lang="en-US" altLang="de-DE" sz="4000" u="sng">
                <a:solidFill>
                  <a:schemeClr val="folHlink"/>
                </a:solidFill>
                <a:effectLst/>
              </a:rPr>
            </a:br>
            <a:r>
              <a:rPr kumimoji="1" lang="en-US" altLang="de-DE" sz="4000" u="sng">
                <a:solidFill>
                  <a:schemeClr val="folHlink"/>
                </a:solidFill>
                <a:effectLst/>
              </a:rPr>
              <a:t>Die Entwicklung </a:t>
            </a:r>
            <a:endParaRPr kumimoji="1" lang="de-DE" altLang="de-DE" sz="4000" u="sng">
              <a:solidFill>
                <a:schemeClr val="folHlink"/>
              </a:solidFill>
              <a:effectLst/>
            </a:endParaRPr>
          </a:p>
        </p:txBody>
      </p:sp>
      <p:pic>
        <p:nvPicPr>
          <p:cNvPr id="277510" name="Picture 6">
            <a:extLst>
              <a:ext uri="{FF2B5EF4-FFF2-40B4-BE49-F238E27FC236}">
                <a16:creationId xmlns:a16="http://schemas.microsoft.com/office/drawing/2014/main" id="{38B67119-66FD-4E06-A947-202D0A508C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644650"/>
            <a:ext cx="6048375"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511" name="Text Box 7">
            <a:extLst>
              <a:ext uri="{FF2B5EF4-FFF2-40B4-BE49-F238E27FC236}">
                <a16:creationId xmlns:a16="http://schemas.microsoft.com/office/drawing/2014/main" id="{D5D6C726-1583-4DA6-906C-747778A4790C}"/>
              </a:ext>
            </a:extLst>
          </p:cNvPr>
          <p:cNvSpPr txBox="1">
            <a:spLocks noChangeArrowheads="1"/>
          </p:cNvSpPr>
          <p:nvPr/>
        </p:nvSpPr>
        <p:spPr bwMode="auto">
          <a:xfrm>
            <a:off x="889000" y="5357813"/>
            <a:ext cx="732631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CH" altLang="de-DE">
                <a:solidFill>
                  <a:schemeClr val="folHlink"/>
                </a:solidFill>
              </a:rPr>
              <a:t>Die Zeit der Moais war eine Zeit der Friedfertigkeit.</a:t>
            </a:r>
          </a:p>
          <a:p>
            <a:pPr algn="ctr"/>
            <a:endParaRPr lang="de-CH" altLang="de-DE">
              <a:solidFill>
                <a:schemeClr val="folHlink"/>
              </a:solidFill>
            </a:endParaRPr>
          </a:p>
          <a:p>
            <a:pPr algn="ctr"/>
            <a:r>
              <a:rPr lang="de-CH" altLang="de-DE">
                <a:solidFill>
                  <a:schemeClr val="folHlink"/>
                </a:solidFill>
              </a:rPr>
              <a:t>Die Zeit des Vogelmenschen-Kultes war eine Zeit des Hungers,</a:t>
            </a:r>
          </a:p>
          <a:p>
            <a:pPr algn="ctr"/>
            <a:r>
              <a:rPr lang="de-CH" altLang="de-DE">
                <a:solidFill>
                  <a:schemeClr val="folHlink"/>
                </a:solidFill>
              </a:rPr>
              <a:t>der Kriege und des Kannibalismus.</a:t>
            </a:r>
            <a:endParaRPr lang="de-DE" altLang="de-DE">
              <a:solidFill>
                <a:schemeClr val="folHlink"/>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AF817156-767E-497E-905F-B3BB189DA281}"/>
              </a:ext>
            </a:extLst>
          </p:cNvPr>
          <p:cNvSpPr>
            <a:spLocks noGrp="1" noChangeArrowheads="1"/>
          </p:cNvSpPr>
          <p:nvPr>
            <p:ph type="title" idx="4294967295"/>
          </p:nvPr>
        </p:nvSpPr>
        <p:spPr>
          <a:xfrm>
            <a:off x="1835150" y="476250"/>
            <a:ext cx="5519738" cy="539750"/>
          </a:xfrm>
        </p:spPr>
        <p:txBody>
          <a:bodyPr/>
          <a:lstStyle/>
          <a:p>
            <a:r>
              <a:rPr kumimoji="1" lang="en-US" altLang="de-DE" sz="4000" u="sng">
                <a:solidFill>
                  <a:schemeClr val="folHlink"/>
                </a:solidFill>
                <a:effectLst/>
              </a:rPr>
              <a:t>Zusammengestellt von:</a:t>
            </a:r>
            <a:endParaRPr kumimoji="1" lang="de-DE" altLang="de-DE" sz="4000" u="sng">
              <a:solidFill>
                <a:schemeClr val="folHlink"/>
              </a:solidFill>
              <a:effectLst/>
            </a:endParaRPr>
          </a:p>
        </p:txBody>
      </p:sp>
      <p:sp>
        <p:nvSpPr>
          <p:cNvPr id="166921" name="Rectangle 9">
            <a:extLst>
              <a:ext uri="{FF2B5EF4-FFF2-40B4-BE49-F238E27FC236}">
                <a16:creationId xmlns:a16="http://schemas.microsoft.com/office/drawing/2014/main" id="{91718C18-2666-4D66-80CC-C7CBF7545068}"/>
              </a:ext>
            </a:extLst>
          </p:cNvPr>
          <p:cNvSpPr>
            <a:spLocks noChangeArrowheads="1"/>
          </p:cNvSpPr>
          <p:nvPr/>
        </p:nvSpPr>
        <p:spPr bwMode="auto">
          <a:xfrm>
            <a:off x="823913" y="1412875"/>
            <a:ext cx="7494587"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ctr"/>
            <a:r>
              <a:rPr lang="de-CH" altLang="de-DE" sz="2000" dirty="0">
                <a:effectLst>
                  <a:outerShdw blurRad="38100" dist="38100" dir="2700000" algn="tl">
                    <a:srgbClr val="000000"/>
                  </a:outerShdw>
                </a:effectLst>
                <a:latin typeface="Arial" panose="020B0604020202020204" pitchFamily="34" charset="0"/>
              </a:rPr>
              <a:t>Dr.  med.  et Dr. scient. med. Jürg Eichhorn</a:t>
            </a:r>
          </a:p>
          <a:p>
            <a:pPr algn="ctr"/>
            <a:endParaRPr lang="de-CH" altLang="de-DE" sz="2000" dirty="0">
              <a:effectLst>
                <a:outerShdw blurRad="38100" dist="38100" dir="2700000" algn="tl">
                  <a:srgbClr val="000000"/>
                </a:outerShdw>
              </a:effectLst>
              <a:latin typeface="Arial" panose="020B0604020202020204" pitchFamily="34" charset="0"/>
            </a:endParaRPr>
          </a:p>
          <a:p>
            <a:pPr algn="ctr"/>
            <a:r>
              <a:rPr lang="de-CH" altLang="de-DE" sz="2000" dirty="0">
                <a:effectLst>
                  <a:outerShdw blurRad="38100" dist="38100" dir="2700000" algn="tl">
                    <a:srgbClr val="000000"/>
                  </a:outerShdw>
                </a:effectLst>
                <a:latin typeface="Arial" panose="020B0604020202020204" pitchFamily="34" charset="0"/>
              </a:rPr>
              <a:t>Allgemeine Medizin FMH </a:t>
            </a:r>
          </a:p>
          <a:p>
            <a:pPr algn="ctr"/>
            <a:r>
              <a:rPr lang="de-CH" altLang="de-DE" sz="2000" dirty="0">
                <a:effectLst>
                  <a:outerShdw blurRad="38100" dist="38100" dir="2700000" algn="tl">
                    <a:srgbClr val="000000"/>
                  </a:outerShdw>
                </a:effectLst>
                <a:latin typeface="Arial" panose="020B0604020202020204" pitchFamily="34" charset="0"/>
              </a:rPr>
              <a:t>Praxis für Allgemeine- und Erfahrungsmedizin</a:t>
            </a:r>
          </a:p>
          <a:p>
            <a:pPr algn="ctr"/>
            <a:endParaRPr lang="de-CH" altLang="de-DE" sz="2000" dirty="0">
              <a:effectLst>
                <a:outerShdw blurRad="38100" dist="38100" dir="2700000" algn="tl">
                  <a:srgbClr val="000000"/>
                </a:outerShdw>
              </a:effectLst>
              <a:latin typeface="Arial" panose="020B0604020202020204" pitchFamily="34" charset="0"/>
            </a:endParaRPr>
          </a:p>
          <a:p>
            <a:pPr algn="ctr"/>
            <a:r>
              <a:rPr lang="de-CH" altLang="de-DE" sz="2000" dirty="0">
                <a:effectLst>
                  <a:outerShdw blurRad="38100" dist="38100" dir="2700000" algn="tl">
                    <a:srgbClr val="000000"/>
                  </a:outerShdw>
                </a:effectLst>
                <a:latin typeface="Arial" panose="020B0604020202020204" pitchFamily="34" charset="0"/>
              </a:rPr>
              <a:t>F.X. Mayr Arzt</a:t>
            </a:r>
          </a:p>
          <a:p>
            <a:pPr algn="ctr"/>
            <a:r>
              <a:rPr lang="de-CH" altLang="de-DE" sz="2000" dirty="0">
                <a:effectLst>
                  <a:outerShdw blurRad="38100" dist="38100" dir="2700000" algn="tl">
                    <a:srgbClr val="000000"/>
                  </a:outerShdw>
                </a:effectLst>
                <a:latin typeface="Arial" panose="020B0604020202020204" pitchFamily="34" charset="0"/>
              </a:rPr>
              <a:t>Sportmedizin (SGSM)</a:t>
            </a:r>
          </a:p>
          <a:p>
            <a:pPr algn="ctr"/>
            <a:r>
              <a:rPr lang="de-CH" altLang="de-DE" sz="2000" dirty="0">
                <a:effectLst>
                  <a:outerShdw blurRad="38100" dist="38100" dir="2700000" algn="tl">
                    <a:srgbClr val="000000"/>
                  </a:outerShdw>
                </a:effectLst>
                <a:latin typeface="Arial" panose="020B0604020202020204" pitchFamily="34" charset="0"/>
              </a:rPr>
              <a:t>Neuraltherapie (SANTH)</a:t>
            </a:r>
          </a:p>
          <a:p>
            <a:pPr algn="ctr"/>
            <a:r>
              <a:rPr lang="de-CH" altLang="de-DE" sz="2000" dirty="0">
                <a:effectLst>
                  <a:outerShdw blurRad="38100" dist="38100" dir="2700000" algn="tl">
                    <a:srgbClr val="000000"/>
                  </a:outerShdw>
                </a:effectLst>
                <a:latin typeface="Arial" panose="020B0604020202020204" pitchFamily="34" charset="0"/>
              </a:rPr>
              <a:t>Manuelle Medizin (SAMM)</a:t>
            </a:r>
          </a:p>
          <a:p>
            <a:pPr algn="ctr"/>
            <a:r>
              <a:rPr lang="de-CH" altLang="de-DE" sz="2000" dirty="0">
                <a:effectLst>
                  <a:outerShdw blurRad="38100" dist="38100" dir="2700000" algn="tl">
                    <a:srgbClr val="000000"/>
                  </a:outerShdw>
                </a:effectLst>
                <a:latin typeface="Arial" panose="020B0604020202020204" pitchFamily="34" charset="0"/>
              </a:rPr>
              <a:t>Akupunktur - Traditionelle Chinesische Medizin (ASA)</a:t>
            </a:r>
          </a:p>
          <a:p>
            <a:pPr algn="ctr"/>
            <a:endParaRPr lang="de-CH" altLang="de-DE" sz="2000" dirty="0">
              <a:effectLst>
                <a:outerShdw blurRad="38100" dist="38100" dir="2700000" algn="tl">
                  <a:srgbClr val="000000"/>
                </a:outerShdw>
              </a:effectLst>
              <a:latin typeface="Arial" panose="020B0604020202020204" pitchFamily="34" charset="0"/>
            </a:endParaRPr>
          </a:p>
          <a:p>
            <a:pPr algn="ctr"/>
            <a:r>
              <a:rPr lang="de-CH" altLang="de-DE" sz="2000" dirty="0">
                <a:effectLst>
                  <a:outerShdw blurRad="38100" dist="38100" dir="2700000" algn="tl">
                    <a:srgbClr val="000000"/>
                  </a:outerShdw>
                </a:effectLst>
                <a:latin typeface="Arial" panose="020B0604020202020204" pitchFamily="34" charset="0"/>
              </a:rPr>
              <a:t>9100 Herisau</a:t>
            </a:r>
          </a:p>
          <a:p>
            <a:pPr algn="ctr"/>
            <a:endParaRPr lang="de-CH" altLang="de-DE" sz="2000" dirty="0">
              <a:effectLst>
                <a:outerShdw blurRad="38100" dist="38100" dir="2700000" algn="tl">
                  <a:srgbClr val="000000"/>
                </a:outerShdw>
              </a:effectLst>
              <a:latin typeface="Arial" panose="020B0604020202020204" pitchFamily="34" charset="0"/>
            </a:endParaRPr>
          </a:p>
          <a:p>
            <a:pPr algn="ctr"/>
            <a:r>
              <a:rPr lang="de-CH" altLang="de-DE" sz="2000" dirty="0">
                <a:effectLst>
                  <a:outerShdw blurRad="38100" dist="38100" dir="2700000" algn="tl">
                    <a:srgbClr val="000000"/>
                  </a:outerShdw>
                </a:effectLst>
                <a:latin typeface="Arial" panose="020B0604020202020204" pitchFamily="34" charset="0"/>
              </a:rPr>
              <a:t>Internet: www.ever.ch</a:t>
            </a:r>
          </a:p>
        </p:txBody>
      </p:sp>
      <p:graphicFrame>
        <p:nvGraphicFramePr>
          <p:cNvPr id="166922" name="Object 10">
            <a:extLst>
              <a:ext uri="{FF2B5EF4-FFF2-40B4-BE49-F238E27FC236}">
                <a16:creationId xmlns:a16="http://schemas.microsoft.com/office/drawing/2014/main" id="{CCB80A5A-8BAF-48FA-BFD2-ADB2083240AF}"/>
              </a:ext>
            </a:extLst>
          </p:cNvPr>
          <p:cNvGraphicFramePr>
            <a:graphicFrameLocks noChangeAspect="1"/>
          </p:cNvGraphicFramePr>
          <p:nvPr/>
        </p:nvGraphicFramePr>
        <p:xfrm>
          <a:off x="323850" y="188913"/>
          <a:ext cx="1292225" cy="1439862"/>
        </p:xfrm>
        <a:graphic>
          <a:graphicData uri="http://schemas.openxmlformats.org/presentationml/2006/ole">
            <mc:AlternateContent xmlns:mc="http://schemas.openxmlformats.org/markup-compatibility/2006">
              <mc:Choice xmlns:v="urn:schemas-microsoft-com:vml" Requires="v">
                <p:oleObj name="CorelDRAW" r:id="rId2" imgW="1639080" imgH="1826280" progId="CorelDraw.Graphic.8">
                  <p:embed/>
                </p:oleObj>
              </mc:Choice>
              <mc:Fallback>
                <p:oleObj name="CorelDRAW" r:id="rId2" imgW="1639080" imgH="1826280" progId="CorelDraw.Graphic.8">
                  <p:embed/>
                  <p:pic>
                    <p:nvPicPr>
                      <p:cNvPr id="0"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88913"/>
                        <a:ext cx="1292225" cy="143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4914" name="Rectangle 2">
            <a:extLst>
              <a:ext uri="{FF2B5EF4-FFF2-40B4-BE49-F238E27FC236}">
                <a16:creationId xmlns:a16="http://schemas.microsoft.com/office/drawing/2014/main" id="{188150D6-22FC-4BC8-9368-33D9A59AB0B8}"/>
              </a:ext>
            </a:extLst>
          </p:cNvPr>
          <p:cNvSpPr>
            <a:spLocks noGrp="1" noChangeArrowheads="1"/>
          </p:cNvSpPr>
          <p:nvPr>
            <p:ph type="title" idx="4294967295"/>
          </p:nvPr>
        </p:nvSpPr>
        <p:spPr>
          <a:xfrm>
            <a:off x="122238" y="85725"/>
            <a:ext cx="8893175" cy="793750"/>
          </a:xfrm>
        </p:spPr>
        <p:txBody>
          <a:bodyPr/>
          <a:lstStyle/>
          <a:p>
            <a:r>
              <a:rPr kumimoji="1" lang="en-US" altLang="de-DE" sz="4000" u="sng" dirty="0">
                <a:solidFill>
                  <a:schemeClr val="folHlink"/>
                </a:solidFill>
                <a:effectLst/>
              </a:rPr>
              <a:t>Der Gottkönig Kon-Tiki </a:t>
            </a:r>
            <a:endParaRPr kumimoji="1" lang="de-DE" altLang="de-DE" sz="4000" u="sng" dirty="0">
              <a:solidFill>
                <a:schemeClr val="folHlink"/>
              </a:solidFill>
              <a:effectLst/>
            </a:endParaRPr>
          </a:p>
        </p:txBody>
      </p:sp>
      <p:sp>
        <p:nvSpPr>
          <p:cNvPr id="294915" name="Text Box 3">
            <a:extLst>
              <a:ext uri="{FF2B5EF4-FFF2-40B4-BE49-F238E27FC236}">
                <a16:creationId xmlns:a16="http://schemas.microsoft.com/office/drawing/2014/main" id="{5E769274-8935-45E5-A3B3-0C4FF10DC7D9}"/>
              </a:ext>
            </a:extLst>
          </p:cNvPr>
          <p:cNvSpPr txBox="1">
            <a:spLocks noChangeArrowheads="1"/>
          </p:cNvSpPr>
          <p:nvPr/>
        </p:nvSpPr>
        <p:spPr bwMode="auto">
          <a:xfrm>
            <a:off x="827088" y="5070475"/>
            <a:ext cx="792162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dirty="0"/>
              <a:t>Der Überlieferung nach führte der Gottkönig Kon-Tiki sein Volk über eine uralte Strasse an das Meer und auf Binsenbooten der untergehenden Sonne entgegen bis zu einer winzigen Insel weit draussen im Pazifik. </a:t>
            </a:r>
          </a:p>
          <a:p>
            <a:r>
              <a:rPr lang="en-US" altLang="de-DE" dirty="0"/>
              <a:t>Das Volk gab dem Eiland den Namen Rapa Nui – Nabel der Welt.</a:t>
            </a:r>
            <a:endParaRPr lang="de-DE" altLang="de-DE" dirty="0"/>
          </a:p>
        </p:txBody>
      </p:sp>
      <p:pic>
        <p:nvPicPr>
          <p:cNvPr id="294920" name="Picture 8">
            <a:extLst>
              <a:ext uri="{FF2B5EF4-FFF2-40B4-BE49-F238E27FC236}">
                <a16:creationId xmlns:a16="http://schemas.microsoft.com/office/drawing/2014/main" id="{74D1402D-D1D7-4311-A77A-BBF74BD408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268413"/>
            <a:ext cx="2533650" cy="338137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294921" name="Picture 9">
            <a:extLst>
              <a:ext uri="{FF2B5EF4-FFF2-40B4-BE49-F238E27FC236}">
                <a16:creationId xmlns:a16="http://schemas.microsoft.com/office/drawing/2014/main" id="{4A409AA5-872B-4F5F-BC30-11FC887F2C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1268413"/>
            <a:ext cx="4752975" cy="3325812"/>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25634" name="Rectangle 2">
            <a:extLst>
              <a:ext uri="{FF2B5EF4-FFF2-40B4-BE49-F238E27FC236}">
                <a16:creationId xmlns:a16="http://schemas.microsoft.com/office/drawing/2014/main" id="{A4AF22EA-352E-42BD-9705-D7DA220FE7FC}"/>
              </a:ext>
            </a:extLst>
          </p:cNvPr>
          <p:cNvSpPr>
            <a:spLocks noGrp="1" noChangeArrowheads="1"/>
          </p:cNvSpPr>
          <p:nvPr>
            <p:ph type="title" idx="4294967295"/>
          </p:nvPr>
        </p:nvSpPr>
        <p:spPr>
          <a:xfrm>
            <a:off x="539750" y="5014913"/>
            <a:ext cx="5327650" cy="719137"/>
          </a:xfrm>
        </p:spPr>
        <p:txBody>
          <a:bodyPr/>
          <a:lstStyle/>
          <a:p>
            <a:r>
              <a:rPr kumimoji="1" lang="en-GB" altLang="de-DE" sz="4000" b="1" dirty="0">
                <a:solidFill>
                  <a:schemeClr val="folHlink"/>
                </a:solidFill>
                <a:effectLst/>
              </a:rPr>
              <a:t>Te Pito o Te Henua</a:t>
            </a:r>
            <a:endParaRPr kumimoji="1" lang="de-DE" altLang="de-DE" sz="4000" b="1" dirty="0">
              <a:solidFill>
                <a:schemeClr val="folHlink"/>
              </a:solidFill>
              <a:effectLst>
                <a:outerShdw blurRad="38100" dist="38100" dir="2700000" algn="tl">
                  <a:srgbClr val="FFFFFF"/>
                </a:outerShdw>
              </a:effectLst>
            </a:endParaRPr>
          </a:p>
        </p:txBody>
      </p:sp>
      <p:sp>
        <p:nvSpPr>
          <p:cNvPr id="325635" name="Rectangle 3">
            <a:extLst>
              <a:ext uri="{FF2B5EF4-FFF2-40B4-BE49-F238E27FC236}">
                <a16:creationId xmlns:a16="http://schemas.microsoft.com/office/drawing/2014/main" id="{C1B9F9D1-2085-4FB2-8130-86D664D88AC1}"/>
              </a:ext>
            </a:extLst>
          </p:cNvPr>
          <p:cNvSpPr>
            <a:spLocks noChangeArrowheads="1"/>
          </p:cNvSpPr>
          <p:nvPr/>
        </p:nvSpPr>
        <p:spPr bwMode="auto">
          <a:xfrm>
            <a:off x="5148263" y="1341438"/>
            <a:ext cx="33020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r"/>
            <a:r>
              <a:rPr kumimoji="1" lang="en-US" altLang="de-DE" sz="2000" dirty="0">
                <a:solidFill>
                  <a:schemeClr val="folHlink"/>
                </a:solidFill>
                <a:latin typeface="Arial" panose="020B0604020202020204" pitchFamily="34" charset="0"/>
              </a:rPr>
              <a:t>Der Nabel der Welt</a:t>
            </a:r>
          </a:p>
          <a:p>
            <a:pPr algn="r"/>
            <a:endParaRPr kumimoji="1" lang="en-US" altLang="de-DE" sz="2000" dirty="0">
              <a:solidFill>
                <a:schemeClr val="folHlink"/>
              </a:solidFill>
              <a:latin typeface="Arial" panose="020B0604020202020204" pitchFamily="34" charset="0"/>
            </a:endParaRPr>
          </a:p>
          <a:p>
            <a:pPr algn="r"/>
            <a:r>
              <a:rPr kumimoji="1" lang="en-US" altLang="de-DE" sz="2000" dirty="0">
                <a:solidFill>
                  <a:schemeClr val="folHlink"/>
                </a:solidFill>
                <a:latin typeface="Arial" panose="020B0604020202020204" pitchFamily="34" charset="0"/>
              </a:rPr>
              <a:t>Ausläufer einer prähistorischen Hochkultur</a:t>
            </a:r>
            <a:endParaRPr kumimoji="1" lang="de-DE" altLang="de-DE" sz="2000" dirty="0">
              <a:solidFill>
                <a:schemeClr val="folHlink"/>
              </a:solidFill>
              <a:latin typeface="Arial" panose="020B0604020202020204" pitchFamily="34" charset="0"/>
            </a:endParaRPr>
          </a:p>
        </p:txBody>
      </p:sp>
      <p:pic>
        <p:nvPicPr>
          <p:cNvPr id="325638" name="Picture 6">
            <a:extLst>
              <a:ext uri="{FF2B5EF4-FFF2-40B4-BE49-F238E27FC236}">
                <a16:creationId xmlns:a16="http://schemas.microsoft.com/office/drawing/2014/main" id="{DB5AA888-20CC-4E34-9368-D5E2DD1A1B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3124200"/>
            <a:ext cx="3284537"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25641" name="Object 9">
            <a:extLst>
              <a:ext uri="{FF2B5EF4-FFF2-40B4-BE49-F238E27FC236}">
                <a16:creationId xmlns:a16="http://schemas.microsoft.com/office/drawing/2014/main" id="{331A1B78-58EE-49F4-934C-6774B7C29402}"/>
              </a:ext>
            </a:extLst>
          </p:cNvPr>
          <p:cNvGraphicFramePr>
            <a:graphicFrameLocks noChangeAspect="1"/>
          </p:cNvGraphicFramePr>
          <p:nvPr/>
        </p:nvGraphicFramePr>
        <p:xfrm>
          <a:off x="323850" y="620713"/>
          <a:ext cx="1716088" cy="2408237"/>
        </p:xfrm>
        <a:graphic>
          <a:graphicData uri="http://schemas.openxmlformats.org/presentationml/2006/ole">
            <mc:AlternateContent xmlns:mc="http://schemas.openxmlformats.org/markup-compatibility/2006">
              <mc:Choice xmlns:v="urn:schemas-microsoft-com:vml" Requires="v">
                <p:oleObj name="CorelPhotoPaint.Image.8" r:id="rId3" imgW="2730159" imgH="3834921" progId="CorelPhotoPaint.Image.8">
                  <p:embed/>
                </p:oleObj>
              </mc:Choice>
              <mc:Fallback>
                <p:oleObj name="CorelPhotoPaint.Image.8" r:id="rId3" imgW="2730159" imgH="3834921" progId="CorelPhotoPaint.Image.8">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620713"/>
                        <a:ext cx="1716088" cy="240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6898" name="Rectangle 2">
            <a:extLst>
              <a:ext uri="{FF2B5EF4-FFF2-40B4-BE49-F238E27FC236}">
                <a16:creationId xmlns:a16="http://schemas.microsoft.com/office/drawing/2014/main" id="{2C4852D9-9208-477D-AA68-2947D0431940}"/>
              </a:ext>
            </a:extLst>
          </p:cNvPr>
          <p:cNvSpPr>
            <a:spLocks noGrp="1" noChangeArrowheads="1"/>
          </p:cNvSpPr>
          <p:nvPr>
            <p:ph type="title" idx="4294967295"/>
          </p:nvPr>
        </p:nvSpPr>
        <p:spPr>
          <a:xfrm>
            <a:off x="122238" y="130175"/>
            <a:ext cx="8893175" cy="1398588"/>
          </a:xfrm>
        </p:spPr>
        <p:txBody>
          <a:bodyPr/>
          <a:lstStyle/>
          <a:p>
            <a:r>
              <a:rPr kumimoji="1" lang="en-US" altLang="de-DE" sz="4000" u="sng" dirty="0">
                <a:solidFill>
                  <a:schemeClr val="folHlink"/>
                </a:solidFill>
                <a:effectLst/>
              </a:rPr>
              <a:t>Die Kolonisation </a:t>
            </a:r>
            <a:br>
              <a:rPr kumimoji="1" lang="en-US" altLang="de-DE" sz="4000" u="sng" dirty="0">
                <a:solidFill>
                  <a:schemeClr val="folHlink"/>
                </a:solidFill>
                <a:effectLst/>
              </a:rPr>
            </a:br>
            <a:r>
              <a:rPr kumimoji="1" lang="en-US" altLang="de-DE" sz="4000" u="sng" dirty="0">
                <a:solidFill>
                  <a:schemeClr val="folHlink"/>
                </a:solidFill>
                <a:effectLst/>
              </a:rPr>
              <a:t>des pazifischen Raums</a:t>
            </a:r>
            <a:endParaRPr kumimoji="1" lang="de-DE" altLang="de-DE" sz="4000" u="sng" dirty="0">
              <a:solidFill>
                <a:schemeClr val="folHlink"/>
              </a:solidFill>
              <a:effectLst/>
            </a:endParaRPr>
          </a:p>
        </p:txBody>
      </p:sp>
      <p:sp>
        <p:nvSpPr>
          <p:cNvPr id="336899" name="Text Box 3">
            <a:extLst>
              <a:ext uri="{FF2B5EF4-FFF2-40B4-BE49-F238E27FC236}">
                <a16:creationId xmlns:a16="http://schemas.microsoft.com/office/drawing/2014/main" id="{C7E5D1BA-F728-4DC2-B0EB-64F765A3097C}"/>
              </a:ext>
            </a:extLst>
          </p:cNvPr>
          <p:cNvSpPr txBox="1">
            <a:spLocks noChangeArrowheads="1"/>
          </p:cNvSpPr>
          <p:nvPr/>
        </p:nvSpPr>
        <p:spPr bwMode="auto">
          <a:xfrm>
            <a:off x="395288" y="1484313"/>
            <a:ext cx="7921625"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dirty="0"/>
              <a:t>Die ersten Polynesier kamen von Süd-Ost-Asien und erreichten um das Jahr 1000 vor unserer Zeitrechnung Tonga und Samoa.</a:t>
            </a:r>
          </a:p>
          <a:p>
            <a:r>
              <a:rPr lang="en-US" altLang="de-DE" dirty="0"/>
              <a:t>300 nach unserer Zeitrechnung besiedelten sie von Tonga und Samoa her die Marquesas Inseln.</a:t>
            </a:r>
          </a:p>
          <a:p>
            <a:endParaRPr lang="en-US" altLang="de-DE" dirty="0"/>
          </a:p>
          <a:p>
            <a:r>
              <a:rPr lang="en-US" altLang="de-DE" b="1" dirty="0">
                <a:solidFill>
                  <a:schemeClr val="folHlink"/>
                </a:solidFill>
              </a:rPr>
              <a:t>Um das Jahr 500 erreichte ein Ast der Auswanderer Hawaii und ein zweiter die Osterinsel.</a:t>
            </a:r>
          </a:p>
          <a:p>
            <a:endParaRPr lang="en-US" altLang="de-DE" b="1" dirty="0">
              <a:solidFill>
                <a:schemeClr val="folHlink"/>
              </a:solidFill>
            </a:endParaRPr>
          </a:p>
          <a:p>
            <a:r>
              <a:rPr lang="en-US" altLang="de-DE" dirty="0"/>
              <a:t>Um 600 erreichten sie die Gesellschaftsinseln und um 800 Neuseeland.</a:t>
            </a:r>
          </a:p>
          <a:p>
            <a:endParaRPr lang="en-US" altLang="de-DE" dirty="0"/>
          </a:p>
          <a:p>
            <a:r>
              <a:rPr lang="en-US" altLang="de-DE" b="1" dirty="0">
                <a:solidFill>
                  <a:schemeClr val="folHlink"/>
                </a:solidFill>
              </a:rPr>
              <a:t>Radiocarbon Bestimmungen lassen vermuten, dass die allerersten Siedler im 3. oder 4. Jahrhundert die Insel erreichten.</a:t>
            </a:r>
          </a:p>
          <a:p>
            <a:r>
              <a:rPr lang="en-US" altLang="de-DE" b="1" dirty="0">
                <a:solidFill>
                  <a:schemeClr val="folHlink"/>
                </a:solidFill>
              </a:rPr>
              <a:t>Eine Inselsage erzählt von einem unerschrockenen Helden genannt Hotu Matu`a, der mit einer kleinen Gefolgsschaft am weissen Sandstrand von Anakena gelandet sein soll.</a:t>
            </a:r>
            <a:endParaRPr lang="de-DE" altLang="de-DE" b="1" dirty="0">
              <a:solidFill>
                <a:schemeClr val="folHlink"/>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8946" name="Rectangle 2">
            <a:extLst>
              <a:ext uri="{FF2B5EF4-FFF2-40B4-BE49-F238E27FC236}">
                <a16:creationId xmlns:a16="http://schemas.microsoft.com/office/drawing/2014/main" id="{1988C7DC-E117-41FC-B855-9B378B5F9990}"/>
              </a:ext>
            </a:extLst>
          </p:cNvPr>
          <p:cNvSpPr>
            <a:spLocks noGrp="1" noChangeArrowheads="1"/>
          </p:cNvSpPr>
          <p:nvPr>
            <p:ph type="title" idx="4294967295"/>
          </p:nvPr>
        </p:nvSpPr>
        <p:spPr>
          <a:xfrm>
            <a:off x="122238" y="85725"/>
            <a:ext cx="8893175" cy="793750"/>
          </a:xfrm>
        </p:spPr>
        <p:txBody>
          <a:bodyPr/>
          <a:lstStyle/>
          <a:p>
            <a:r>
              <a:rPr kumimoji="1" lang="en-US" altLang="de-DE" u="sng" dirty="0">
                <a:solidFill>
                  <a:schemeClr val="folHlink"/>
                </a:solidFill>
                <a:effectLst/>
              </a:rPr>
              <a:t>Asien oder Südamerika? </a:t>
            </a:r>
            <a:endParaRPr kumimoji="1" lang="de-DE" altLang="de-DE" u="sng" dirty="0">
              <a:solidFill>
                <a:schemeClr val="folHlink"/>
              </a:solidFill>
              <a:effectLst/>
            </a:endParaRPr>
          </a:p>
        </p:txBody>
      </p:sp>
      <p:sp>
        <p:nvSpPr>
          <p:cNvPr id="338949" name="Text Box 5">
            <a:extLst>
              <a:ext uri="{FF2B5EF4-FFF2-40B4-BE49-F238E27FC236}">
                <a16:creationId xmlns:a16="http://schemas.microsoft.com/office/drawing/2014/main" id="{1CF8EC42-7CB0-49D5-9FB3-8FD2376138D9}"/>
              </a:ext>
            </a:extLst>
          </p:cNvPr>
          <p:cNvSpPr txBox="1">
            <a:spLocks noChangeArrowheads="1"/>
          </p:cNvSpPr>
          <p:nvPr/>
        </p:nvSpPr>
        <p:spPr bwMode="auto">
          <a:xfrm>
            <a:off x="900113" y="4005263"/>
            <a:ext cx="770572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dirty="0"/>
              <a:t>Die Wanderwege - die Besiedelung des pazifischen Raumes -  sind historisch gesichert.</a:t>
            </a:r>
          </a:p>
          <a:p>
            <a:r>
              <a:rPr lang="en-US" altLang="de-DE" dirty="0"/>
              <a:t>Es gilt als ziemlich wahrscheinlich, dass die Polynesier um 400-500 Jahre nach Christus die Osterinsel erreichten.</a:t>
            </a:r>
          </a:p>
          <a:p>
            <a:endParaRPr lang="en-US" altLang="de-DE" dirty="0"/>
          </a:p>
          <a:p>
            <a:r>
              <a:rPr lang="en-US" altLang="de-DE" dirty="0"/>
              <a:t>Zwei Besonderheiten aber weisen klar und unmissverständlich  nach Südamerika, sodass eine “Doppelbesiedelung” vermutet werden darf.</a:t>
            </a:r>
          </a:p>
        </p:txBody>
      </p:sp>
      <p:pic>
        <p:nvPicPr>
          <p:cNvPr id="338952" name="Picture 8">
            <a:extLst>
              <a:ext uri="{FF2B5EF4-FFF2-40B4-BE49-F238E27FC236}">
                <a16:creationId xmlns:a16="http://schemas.microsoft.com/office/drawing/2014/main" id="{17CFE2C8-667C-41A1-BE14-21060B8C08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575" y="1289050"/>
            <a:ext cx="3527425" cy="264477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338953" name="Rectangle 9">
            <a:extLst>
              <a:ext uri="{FF2B5EF4-FFF2-40B4-BE49-F238E27FC236}">
                <a16:creationId xmlns:a16="http://schemas.microsoft.com/office/drawing/2014/main" id="{0E901F42-F375-4FCE-898E-0AD1391E4C77}"/>
              </a:ext>
            </a:extLst>
          </p:cNvPr>
          <p:cNvSpPr>
            <a:spLocks noChangeArrowheads="1"/>
          </p:cNvSpPr>
          <p:nvPr/>
        </p:nvSpPr>
        <p:spPr bwMode="auto">
          <a:xfrm>
            <a:off x="4792663" y="1844675"/>
            <a:ext cx="374015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de-DE" dirty="0">
                <a:solidFill>
                  <a:schemeClr val="folHlink"/>
                </a:solidFill>
              </a:rPr>
              <a:t>Wer war zuerst da? </a:t>
            </a:r>
          </a:p>
          <a:p>
            <a:endParaRPr lang="en-US" altLang="de-DE" dirty="0">
              <a:solidFill>
                <a:schemeClr val="folHlink"/>
              </a:solidFill>
            </a:endParaRPr>
          </a:p>
          <a:p>
            <a:r>
              <a:rPr lang="en-US" altLang="de-DE" dirty="0">
                <a:solidFill>
                  <a:schemeClr val="folHlink"/>
                </a:solidFill>
              </a:rPr>
              <a:t>Die Menschen aus dem Osten </a:t>
            </a:r>
          </a:p>
          <a:p>
            <a:r>
              <a:rPr lang="en-US" altLang="de-DE" dirty="0">
                <a:solidFill>
                  <a:schemeClr val="folHlink"/>
                </a:solidFill>
              </a:rPr>
              <a:t>oder die Menschen aus dem Westen?</a:t>
            </a:r>
            <a:endParaRPr lang="de-DE" altLang="de-DE" dirty="0">
              <a:solidFill>
                <a:schemeClr val="folHlink"/>
              </a:solidFill>
            </a:endParaRPr>
          </a:p>
        </p:txBody>
      </p:sp>
    </p:spTree>
  </p:cSld>
  <p:clrMapOvr>
    <a:masterClrMapping/>
  </p:clrMapOvr>
</p:sld>
</file>

<file path=ppt/theme/theme1.xml><?xml version="1.0" encoding="utf-8"?>
<a:theme xmlns:a="http://schemas.openxmlformats.org/drawingml/2006/main" name="Aufsteigend">
  <a:themeElements>
    <a:clrScheme name="Aufsteigend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Aufsteigend">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de-DE" sz="2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de-DE" sz="2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Aufsteigend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Aufsteigend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Aufsteigend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ufsteigend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Aufsteigend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c:\Programme\Microsoft Office\Templates\Presentation Designs\Aufsteigend.pot</Template>
  <TotalTime>0</TotalTime>
  <Words>3272</Words>
  <Application>Microsoft Office PowerPoint</Application>
  <PresentationFormat>Bildschirmpräsentation (4:3)</PresentationFormat>
  <Paragraphs>271</Paragraphs>
  <Slides>56</Slides>
  <Notes>0</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2</vt:i4>
      </vt:variant>
      <vt:variant>
        <vt:lpstr>Folientitel</vt:lpstr>
      </vt:variant>
      <vt:variant>
        <vt:i4>56</vt:i4>
      </vt:variant>
    </vt:vector>
  </HeadingPairs>
  <TitlesOfParts>
    <vt:vector size="62" baseType="lpstr">
      <vt:lpstr>Arial</vt:lpstr>
      <vt:lpstr>Times New Roman</vt:lpstr>
      <vt:lpstr>Wingdings</vt:lpstr>
      <vt:lpstr>Aufsteigend</vt:lpstr>
      <vt:lpstr>CorelPhotoPaint.Image.8</vt:lpstr>
      <vt:lpstr>CorelDRAW</vt:lpstr>
      <vt:lpstr>Rapa Nui</vt:lpstr>
      <vt:lpstr>Der Tanz des “Vogelmenschen” </vt:lpstr>
      <vt:lpstr>Die Ruinen von Tihuanaco </vt:lpstr>
      <vt:lpstr>Die Ruinen von Tihuanaco </vt:lpstr>
      <vt:lpstr>Die Ruinen von Tihuanaco </vt:lpstr>
      <vt:lpstr>Der Gottkönig Kon-Tiki </vt:lpstr>
      <vt:lpstr>Te Pito o Te Henua</vt:lpstr>
      <vt:lpstr>Die Kolonisation  des pazifischen Raums</vt:lpstr>
      <vt:lpstr>Asien oder Südamerika? </vt:lpstr>
      <vt:lpstr>Vogelkult und sitzende Steinstatue  = Südamerika </vt:lpstr>
      <vt:lpstr>“Jorana” – Willkommen</vt:lpstr>
      <vt:lpstr>Stand der Wissenschaft heute  Der Anfang:</vt:lpstr>
      <vt:lpstr>Die Honigpalme Jubea Chilensis</vt:lpstr>
      <vt:lpstr>Rapa Nui – die einsamst besiedeltste Insel der Welt (Thor Heyerdahl)</vt:lpstr>
      <vt:lpstr>Die Ernährung – Ein Problem </vt:lpstr>
      <vt:lpstr>Die Hauptnahrungsmittel </vt:lpstr>
      <vt:lpstr>Zeit zum Nachdenken </vt:lpstr>
      <vt:lpstr>Zeit für Zeremonien Take-off point: 7.-8. Jahrhundert </vt:lpstr>
      <vt:lpstr>Die Mystik der “Moais” </vt:lpstr>
      <vt:lpstr>Die Mystik der “Moais” </vt:lpstr>
      <vt:lpstr>Die Mystik der “Moais” </vt:lpstr>
      <vt:lpstr>Der Forscher Thor Heyerdahl </vt:lpstr>
      <vt:lpstr>Moais - aus Tuffstein gehauen </vt:lpstr>
      <vt:lpstr>Moais: Nur mit sehr viel Zeit möglich </vt:lpstr>
      <vt:lpstr>Gigantismus: Von kleineren zu immer grösseren Moais </vt:lpstr>
      <vt:lpstr>Problem 1: Transport den Berg runter </vt:lpstr>
      <vt:lpstr>Problem 2: Aufrichtung </vt:lpstr>
      <vt:lpstr>“Moais” – bis 80 Tonnen schwer </vt:lpstr>
      <vt:lpstr>Problem 3: Transport am Boden: Lösung: Wackelbewegungen! </vt:lpstr>
      <vt:lpstr>Plattformen (Ahu`s) oder Erdreich</vt:lpstr>
      <vt:lpstr>Die Erbauung der Plattformen (Ahu) erfoderte viel Geschicklichkeit </vt:lpstr>
      <vt:lpstr>Ahu – Zeremonielle Zentren</vt:lpstr>
      <vt:lpstr>Ahu A Kivi </vt:lpstr>
      <vt:lpstr>Die “sehenden” Kolosse</vt:lpstr>
      <vt:lpstr>Ko Te Riku – Der Sehende</vt:lpstr>
      <vt:lpstr>Stand der Wissenschaft heute  Die weitere Entwicklung:</vt:lpstr>
      <vt:lpstr>Der Höhepunkt: 15-16. Jahrhundert</vt:lpstr>
      <vt:lpstr>Der Niedergang: Die Orongo-Phase </vt:lpstr>
      <vt:lpstr>Die Vogelmenschen </vt:lpstr>
      <vt:lpstr>Orongo – Die Vogel-Kultstätte</vt:lpstr>
      <vt:lpstr>Wettrennen nach dem Schwalbenei</vt:lpstr>
      <vt:lpstr>In Stein gemeiselt </vt:lpstr>
      <vt:lpstr>Abrodung und Bodenerosion: Der Untergang</vt:lpstr>
      <vt:lpstr>Die Unterwelt</vt:lpstr>
      <vt:lpstr>Die Unterwelt</vt:lpstr>
      <vt:lpstr>Der Kannibalismus “Kai-Tangata” – die “man-eaters”</vt:lpstr>
      <vt:lpstr>Die “Langohren” - Hanau Eepe und die “Kurzohren” Hanau Momoko </vt:lpstr>
      <vt:lpstr>Die “Langohren”: Hanau Eepe </vt:lpstr>
      <vt:lpstr>Die Eroberung der Osterinsel durch die “Kurzohren” Hanau Momoko </vt:lpstr>
      <vt:lpstr>Die Osterinsel – 1722: Steinzeitkultur </vt:lpstr>
      <vt:lpstr>Die Osterinsel – 1722: baumlos </vt:lpstr>
      <vt:lpstr>Die Tragik – Der Fall der Osterinsel</vt:lpstr>
      <vt:lpstr>Die Osterinsel – ab 1774 </vt:lpstr>
      <vt:lpstr>Take Home Message: Der Anfang: </vt:lpstr>
      <vt:lpstr>Take Home Message:  Die Entwicklung </vt:lpstr>
      <vt:lpstr>Zusammengestellt von:</vt:lpstr>
    </vt:vector>
  </TitlesOfParts>
  <Company>Arzt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Eichhorn</dc:creator>
  <cp:lastModifiedBy>Jürg Eichhorn</cp:lastModifiedBy>
  <cp:revision>200</cp:revision>
  <cp:lastPrinted>1601-01-01T00:00:00Z</cp:lastPrinted>
  <dcterms:created xsi:type="dcterms:W3CDTF">2000-12-03T15:24:29Z</dcterms:created>
  <dcterms:modified xsi:type="dcterms:W3CDTF">2023-04-10T12:57:25Z</dcterms:modified>
</cp:coreProperties>
</file>