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  <p:sldMasterId id="2147483670" r:id="rId3"/>
  </p:sldMasterIdLst>
  <p:notesMasterIdLst>
    <p:notesMasterId r:id="rId35"/>
  </p:notesMasterIdLst>
  <p:handoutMasterIdLst>
    <p:handoutMasterId r:id="rId36"/>
  </p:handoutMasterIdLst>
  <p:sldIdLst>
    <p:sldId id="256" r:id="rId4"/>
    <p:sldId id="310" r:id="rId5"/>
    <p:sldId id="312" r:id="rId6"/>
    <p:sldId id="313" r:id="rId7"/>
    <p:sldId id="314" r:id="rId8"/>
    <p:sldId id="315" r:id="rId9"/>
    <p:sldId id="316" r:id="rId10"/>
    <p:sldId id="336" r:id="rId11"/>
    <p:sldId id="327" r:id="rId12"/>
    <p:sldId id="317" r:id="rId13"/>
    <p:sldId id="332" r:id="rId14"/>
    <p:sldId id="318" r:id="rId15"/>
    <p:sldId id="319" r:id="rId16"/>
    <p:sldId id="321" r:id="rId17"/>
    <p:sldId id="320" r:id="rId18"/>
    <p:sldId id="333" r:id="rId19"/>
    <p:sldId id="334" r:id="rId20"/>
    <p:sldId id="322" r:id="rId21"/>
    <p:sldId id="324" r:id="rId22"/>
    <p:sldId id="325" r:id="rId23"/>
    <p:sldId id="328" r:id="rId24"/>
    <p:sldId id="329" r:id="rId25"/>
    <p:sldId id="326" r:id="rId26"/>
    <p:sldId id="338" r:id="rId27"/>
    <p:sldId id="323" r:id="rId28"/>
    <p:sldId id="337" r:id="rId29"/>
    <p:sldId id="330" r:id="rId30"/>
    <p:sldId id="335" r:id="rId31"/>
    <p:sldId id="366" r:id="rId32"/>
    <p:sldId id="367" r:id="rId33"/>
    <p:sldId id="717" r:id="rId34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3366CC"/>
    <a:srgbClr val="6699FF"/>
    <a:srgbClr val="FF3300"/>
    <a:srgbClr val="336699"/>
    <a:srgbClr val="4D4D4D"/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howGuides="1">
      <p:cViewPr varScale="1">
        <p:scale>
          <a:sx n="91" d="100"/>
          <a:sy n="91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PSA - Nomalwert</a:t>
            </a:r>
            <a:r>
              <a:rPr lang="en-US" baseline="0" dirty="0">
                <a:solidFill>
                  <a:schemeClr val="tx1"/>
                </a:solidFill>
              </a:rPr>
              <a:t> &lt; 3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PSA</c:v>
          </c:tx>
          <c:spPr>
            <a:solidFill>
              <a:srgbClr val="6699FF"/>
            </a:solidFill>
          </c:spPr>
          <c:invertIfNegative val="0"/>
          <c:cat>
            <c:strRef>
              <c:f>Tabelle1!$A$4:$A$11</c:f>
              <c:strCache>
                <c:ptCount val="8"/>
                <c:pt idx="0">
                  <c:v>PSA 1</c:v>
                </c:pt>
                <c:pt idx="1">
                  <c:v>PSA 2</c:v>
                </c:pt>
                <c:pt idx="2">
                  <c:v>PSA 3</c:v>
                </c:pt>
                <c:pt idx="3">
                  <c:v>PSA 4</c:v>
                </c:pt>
                <c:pt idx="4">
                  <c:v>PSA 5</c:v>
                </c:pt>
                <c:pt idx="5">
                  <c:v>PSA 6</c:v>
                </c:pt>
                <c:pt idx="6">
                  <c:v>PSA 7</c:v>
                </c:pt>
                <c:pt idx="7">
                  <c:v>PSA 8</c:v>
                </c:pt>
              </c:strCache>
            </c:strRef>
          </c:cat>
          <c:val>
            <c:numRef>
              <c:f>Tabelle1!$C$4:$C$11</c:f>
              <c:numCache>
                <c:formatCode>General</c:formatCode>
                <c:ptCount val="8"/>
                <c:pt idx="0">
                  <c:v>4.22</c:v>
                </c:pt>
                <c:pt idx="1">
                  <c:v>6.85</c:v>
                </c:pt>
                <c:pt idx="2">
                  <c:v>5.32</c:v>
                </c:pt>
                <c:pt idx="3">
                  <c:v>4.3600000000000003</c:v>
                </c:pt>
                <c:pt idx="4">
                  <c:v>3.85</c:v>
                </c:pt>
                <c:pt idx="5">
                  <c:v>3.91</c:v>
                </c:pt>
                <c:pt idx="6">
                  <c:v>3.57</c:v>
                </c:pt>
                <c:pt idx="7">
                  <c:v>3.57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76-49F3-8527-F1E72FA697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7972096"/>
        <c:axId val="107973632"/>
      </c:barChart>
      <c:catAx>
        <c:axId val="107972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7973632"/>
        <c:crosses val="autoZero"/>
        <c:auto val="1"/>
        <c:lblAlgn val="ctr"/>
        <c:lblOffset val="100"/>
        <c:noMultiLvlLbl val="1"/>
      </c:catAx>
      <c:valAx>
        <c:axId val="107973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797209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noFill/>
    <a:ln>
      <a:solidFill>
        <a:srgbClr val="3366CC"/>
      </a:solidFill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Kopfzeilenplatzhalter 2355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5" name="Datumsplatzhalter 23554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23556" name="Fußzeilenplatzhalter 23555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56325" name="Foliennummernplatzhalter 56324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3070E81E-FF33-40A1-9A06-00782FB80141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231346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Kopfzeilenplatzhalter 13313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3315" name="Datumsplatzhalter 13314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290" y="0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9220" name="Rechteck 13315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9688" cy="3840162"/>
          </a:xfrm>
          <a:prstGeom prst="rect">
            <a:avLst/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5" name="Notizenplatzhalter 1024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761" y="4862015"/>
            <a:ext cx="5679778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Textmasterformate durch Klicken bearbeiten</a:t>
            </a:r>
            <a:endParaRPr lang="de-DE" noProof="0"/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13318" name="Fußzeilenplatzhalter 13317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755"/>
            <a:ext cx="3077321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de-CH" dirty="0"/>
          </a:p>
        </p:txBody>
      </p:sp>
      <p:sp>
        <p:nvSpPr>
          <p:cNvPr id="10247" name="Foliennummernplatzhalter 1024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290" y="9720755"/>
            <a:ext cx="3077320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4855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fld id="{40E48070-F3B9-4FD7-AB8E-B58084AA13F8}" type="slidenum">
              <a:rPr lang="de-CH"/>
              <a:pPr>
                <a:defRPr/>
              </a:pPr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83825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Frutiger 55 Roman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hteck 14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0243" name="Rechteck 143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0244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26C36D-B5DE-4E22-AB95-000379DFD8B7}" type="slidenum">
              <a:rPr lang="de-CH" smtClean="0"/>
              <a:pPr eaLnBrk="1" hangingPunct="1"/>
              <a:t>1</a:t>
            </a:fld>
            <a:endParaRPr lang="de-CH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10</a:t>
            </a:fld>
            <a:endParaRPr lang="de-CH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11</a:t>
            </a:fld>
            <a:endParaRPr lang="de-CH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12</a:t>
            </a:fld>
            <a:endParaRPr lang="de-CH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13</a:t>
            </a:fld>
            <a:endParaRPr lang="de-CH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14</a:t>
            </a:fld>
            <a:endParaRPr lang="de-CH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15</a:t>
            </a:fld>
            <a:endParaRPr lang="de-CH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16</a:t>
            </a:fld>
            <a:endParaRPr lang="de-CH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17</a:t>
            </a:fld>
            <a:endParaRPr lang="de-CH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18</a:t>
            </a:fld>
            <a:endParaRPr lang="de-CH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19</a:t>
            </a:fld>
            <a:endParaRPr lang="de-CH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</a:t>
            </a:fld>
            <a:endParaRPr lang="de-C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20</a:t>
            </a:fld>
            <a:endParaRPr lang="de-CH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21</a:t>
            </a:fld>
            <a:endParaRPr lang="de-CH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22</a:t>
            </a:fld>
            <a:endParaRPr lang="de-CH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23</a:t>
            </a:fld>
            <a:endParaRPr lang="de-CH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24</a:t>
            </a:fld>
            <a:endParaRPr lang="de-CH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25</a:t>
            </a:fld>
            <a:endParaRPr lang="de-CH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26</a:t>
            </a:fld>
            <a:endParaRPr lang="de-CH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27</a:t>
            </a:fld>
            <a:endParaRPr lang="de-CH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28</a:t>
            </a:fld>
            <a:endParaRPr lang="de-CH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0F6C9-D8F0-4004-8B14-CC0EC889023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733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3</a:t>
            </a:fld>
            <a:endParaRPr lang="de-CH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hteck 2252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3315" name="Rechteck 2252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3316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8295B5-F514-4A39-A913-0EFF4F018A50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239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60F6C9-D8F0-4004-8B14-CC0EC8890232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39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de-CH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203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4</a:t>
            </a:fld>
            <a:endParaRPr lang="de-C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5</a:t>
            </a:fld>
            <a:endParaRPr lang="de-C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6</a:t>
            </a:fld>
            <a:endParaRPr lang="de-C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7</a:t>
            </a:fld>
            <a:endParaRPr lang="de-C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8</a:t>
            </a:fld>
            <a:endParaRPr lang="de-CH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hteck 17408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2291" name="Rechteck 1740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CH" dirty="0">
              <a:latin typeface="Calibri" pitchFamily="34" charset="0"/>
            </a:endParaRPr>
          </a:p>
        </p:txBody>
      </p:sp>
      <p:sp>
        <p:nvSpPr>
          <p:cNvPr id="12292" name="Form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485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75863" indent="-298409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93635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71089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148543" indent="-238727" defTabSz="96485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625997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103451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580905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4058359" indent="-238727" defTabSz="96485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260F6C9-D8F0-4004-8B14-CC0EC8890232}" type="slidenum">
              <a:rPr lang="de-CH" smtClean="0"/>
              <a:pPr eaLnBrk="1" hangingPunct="1"/>
              <a:t>9</a:t>
            </a:fld>
            <a:endParaRPr lang="de-CH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4" Type="http://schemas.openxmlformats.org/officeDocument/2006/relationships/hyperlink" Target="mailto:drje49@gmail.com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rgbClr val="6699CC"/>
                </a:solidFill>
              </a:defRPr>
            </a:lvl1pPr>
          </a:lstStyle>
          <a:p>
            <a:r>
              <a:rPr lang="de-CH"/>
              <a:t>Titelmasterformat durch Klicken bearbeiten</a:t>
            </a:r>
            <a:endParaRPr lang="de-DE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405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83064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chtec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Titel 6145"/>
          <p:cNvSpPr>
            <a:spLocks noGrp="1" noChangeArrowheads="1"/>
          </p:cNvSpPr>
          <p:nvPr>
            <p:ph type="ctrTitle"/>
          </p:nvPr>
        </p:nvSpPr>
        <p:spPr>
          <a:xfrm>
            <a:off x="1042988" y="1628775"/>
            <a:ext cx="7812087" cy="1470025"/>
          </a:xfrm>
        </p:spPr>
        <p:txBody>
          <a:bodyPr/>
          <a:lstStyle>
            <a:lvl1pPr>
              <a:defRPr sz="2600" baseline="0">
                <a:solidFill>
                  <a:schemeClr val="tx1"/>
                </a:solidFill>
              </a:defRPr>
            </a:lvl1pPr>
          </a:lstStyle>
          <a:p>
            <a:r>
              <a:rPr lang="de-CH" dirty="0"/>
              <a:t>Titelmasterformat durch Klicken bearbeiten</a:t>
            </a:r>
            <a:endParaRPr lang="de-DE" dirty="0"/>
          </a:p>
        </p:txBody>
      </p:sp>
      <p:sp>
        <p:nvSpPr>
          <p:cNvPr id="6147" name="Untertitel 6146"/>
          <p:cNvSpPr>
            <a:spLocks noGrp="1" noChangeArrowheads="1"/>
          </p:cNvSpPr>
          <p:nvPr>
            <p:ph type="subTitle" idx="1"/>
          </p:nvPr>
        </p:nvSpPr>
        <p:spPr>
          <a:xfrm>
            <a:off x="1042988" y="3189288"/>
            <a:ext cx="7850187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CH" dirty="0"/>
              <a:t>Formatvorlage des Untertitelmasters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13777F4-FDFE-4672-87A9-D0B54A58BAA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584" y="661394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</a:t>
            </a:r>
            <a:r>
              <a:rPr lang="en-US" sz="1200" dirty="0" err="1">
                <a:latin typeface="Calibri" panose="020F0502020204030204" pitchFamily="34" charset="0"/>
                <a:cs typeface="Calibri" panose="020F0502020204030204" pitchFamily="34" charset="0"/>
              </a:rPr>
              <a:t>Herisau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904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2200"/>
            </a:lvl1pPr>
          </a:lstStyle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507275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drje49@gmail.com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800" b="1" dirty="0"/>
              <a:t>Folie </a:t>
            </a:r>
            <a:fld id="{F1F29FF0-4833-4731-910D-BB0EEB60E82D}" type="slidenum">
              <a:rPr lang="de-CH" sz="800" b="1" smtClean="0"/>
              <a:pPr eaLnBrk="1" hangingPunct="1">
                <a:defRPr/>
              </a:pPr>
              <a:t>‹Nr.›</a:t>
            </a:fld>
            <a:endParaRPr lang="de-CH" sz="800" b="1" dirty="0"/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19383D8-8EF7-4FAD-8A6E-E9C82B4E0B4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621463"/>
            <a:ext cx="741680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Dr. med. et Dr. scient. med. Jürg Eichhorn ¦ www.ever.ch ¦ </a:t>
            </a:r>
            <a:r>
              <a:rPr lang="en-US" sz="800" dirty="0">
                <a:hlinkClick r:id="rId6"/>
              </a:rPr>
              <a:t>drje49@gmail.com</a:t>
            </a:r>
            <a:r>
              <a:rPr lang="en-US" sz="800" dirty="0"/>
              <a:t> ¦ CH-9100 Herisau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rgbClr val="4D4D4D"/>
          </a:solidFill>
          <a:latin typeface="Arial" pitchFamily="34" charset="0"/>
          <a:ea typeface="+mn-ea"/>
          <a:cs typeface="+mn-cs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4D4D4D"/>
          </a:solidFill>
          <a:latin typeface="Arial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4D4D4D"/>
          </a:solidFill>
          <a:latin typeface="Arial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4D4D4D"/>
          </a:solidFill>
          <a:latin typeface="Arial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4D4D4D"/>
          </a:solidFill>
          <a:latin typeface="Arial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Rechteck 20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elplatzhalter 2050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628775"/>
            <a:ext cx="7786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Übertitel</a:t>
            </a:r>
          </a:p>
        </p:txBody>
      </p:sp>
      <p:pic>
        <p:nvPicPr>
          <p:cNvPr id="2052" name="Picture 4" descr="Sevisana AG JPEG (mittelgross)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+mj-lt"/>
          <a:ea typeface="+mj-ea"/>
          <a:cs typeface="+mj-cs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6699CC"/>
          </a:solidFill>
          <a:latin typeface="Frutiger 45 Light"/>
        </a:defRPr>
      </a:lvl5pPr>
      <a:lvl6pPr marL="4572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8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2000">
          <a:solidFill>
            <a:schemeClr val="tx1">
              <a:alpha val="100000"/>
            </a:scheme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chteck 10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elplatzhalter 1026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-52388"/>
            <a:ext cx="6769100" cy="72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Titel</a:t>
            </a:r>
          </a:p>
        </p:txBody>
      </p:sp>
      <p:sp>
        <p:nvSpPr>
          <p:cNvPr id="1028" name="Textplatzhalter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908050"/>
            <a:ext cx="78597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/>
              <a:t>Textmasterformate durch Klicken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</a:p>
        </p:txBody>
      </p:sp>
      <p:sp>
        <p:nvSpPr>
          <p:cNvPr id="1030" name="Textfeld 1029"/>
          <p:cNvSpPr txBox="1">
            <a:spLocks noChangeArrowheads="1"/>
          </p:cNvSpPr>
          <p:nvPr/>
        </p:nvSpPr>
        <p:spPr bwMode="auto">
          <a:xfrm>
            <a:off x="8280400" y="6629400"/>
            <a:ext cx="8636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de-CH" sz="1200" b="1" dirty="0">
                <a:latin typeface="Calibri" panose="020F0502020204030204" pitchFamily="34" charset="0"/>
                <a:cs typeface="Calibri" panose="020F0502020204030204" pitchFamily="34" charset="0"/>
              </a:rPr>
              <a:t>Folie</a:t>
            </a:r>
            <a:r>
              <a:rPr lang="de-CH" sz="800" b="1" dirty="0"/>
              <a:t> </a:t>
            </a:r>
            <a:fld id="{F1F29FF0-4833-4731-910D-BB0EEB60E82D}" type="slidenum">
              <a:rPr lang="de-CH" sz="1200" b="1" smtClean="0">
                <a:latin typeface="Calibri" panose="020F0502020204030204" pitchFamily="34" charset="0"/>
                <a:cs typeface="Calibri" panose="020F0502020204030204" pitchFamily="34" charset="0"/>
              </a:rPr>
              <a:pPr eaLnBrk="1" hangingPunct="1">
                <a:defRPr/>
              </a:pPr>
              <a:t>‹Nr.›</a:t>
            </a:fld>
            <a:endParaRPr lang="de-CH" sz="1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1" name="Picture 7" descr="Sevisana AG JPEG (mittelgross)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17463"/>
            <a:ext cx="230028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FDA233A4-5C63-450F-A6FE-0C1154E9C3E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7088" y="6596469"/>
            <a:ext cx="7416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en-US" sz="800" dirty="0"/>
              <a:t>©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Dr. med. et Dr. scient. med. Jürg Eichhorn ¦ www.ever.ch ¦ 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drje49@gmail.com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¦ CH-9100 Herisau</a:t>
            </a:r>
          </a:p>
        </p:txBody>
      </p:sp>
    </p:spTree>
    <p:extLst>
      <p:ext uri="{BB962C8B-B14F-4D97-AF65-F5344CB8AC3E}">
        <p14:creationId xmlns:p14="http://schemas.microsoft.com/office/powerpoint/2010/main" val="2151389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</p:sldLayoutIdLst>
  <p:txStyles>
    <p:titleStyle>
      <a:lvl1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2pPr>
      <a:lvl3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3pPr>
      <a:lvl4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4pPr>
      <a:lvl5pPr marL="342900" indent="-342900" algn="l" defTabSz="-13873163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6699CC"/>
          </a:solidFill>
          <a:latin typeface="Arial" pitchFamily="34" charset="0"/>
        </a:defRPr>
      </a:lvl5pPr>
      <a:lvl6pPr marL="4572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6pPr>
      <a:lvl7pPr marL="9144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7pPr>
      <a:lvl8pPr marL="13716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8pPr>
      <a:lvl9pPr marL="1828800" algn="l" fontAlgn="base">
        <a:spcBef>
          <a:spcPct val="0"/>
        </a:spcBef>
        <a:spcAft>
          <a:spcPct val="0"/>
        </a:spcAft>
        <a:defRPr sz="2200" b="1">
          <a:solidFill>
            <a:srgbClr val="336699">
              <a:alpha val="100000"/>
            </a:srgbClr>
          </a:solidFill>
          <a:latin typeface="Frutiger 45 Light"/>
        </a:defRPr>
      </a:lvl9pPr>
    </p:titleStyle>
    <p:bodyStyle>
      <a:lvl1pPr marL="342900" indent="-342900" algn="l" defTabSz="-13873163" rtl="0" eaLnBrk="0" fontAlgn="base" hangingPunct="0">
        <a:spcBef>
          <a:spcPct val="20000"/>
        </a:spcBef>
        <a:spcAft>
          <a:spcPct val="20000"/>
        </a:spcAft>
        <a:buClr>
          <a:srgbClr val="6699CC"/>
        </a:buClr>
        <a:buFont typeface="Times New Roman" pitchFamily="18" charset="0"/>
        <a:buChar char="»"/>
        <a:defRPr sz="2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-13873163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-13873163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-13873163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25146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6pPr>
      <a:lvl7pPr marL="29718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7pPr>
      <a:lvl8pPr marL="34290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8pPr>
      <a:lvl9pPr marL="3886200" indent="-228600" algn="l" fontAlgn="base">
        <a:spcBef>
          <a:spcPct val="20000"/>
        </a:spcBef>
        <a:spcAft>
          <a:spcPct val="0"/>
        </a:spcAft>
        <a:buChar char="»"/>
        <a:defRPr sz="1600">
          <a:solidFill>
            <a:srgbClr val="4D4D4D">
              <a:alpha val="100000"/>
            </a:srgbClr>
          </a:solidFill>
          <a:latin typeface="+mn-lt"/>
        </a:defRPr>
      </a:lvl9pPr>
    </p:bodyStyle>
    <p:otherStyle>
      <a:lvl1pPr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1pPr>
      <a:lvl2pPr marL="457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2pPr>
      <a:lvl3pPr marL="914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3pPr>
      <a:lvl4pPr marL="1371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4pPr>
      <a:lvl5pPr marL="18288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5pPr>
      <a:lvl6pPr marL="22860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6pPr>
      <a:lvl7pPr marL="27432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7pPr>
      <a:lvl8pPr marL="32004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8pPr>
      <a:lvl9pPr marL="3657600" algn="l" eaLnBrk="0" fontAlgn="base" hangingPunct="0">
        <a:spcBef>
          <a:spcPct val="0"/>
        </a:spcBef>
        <a:spcAft>
          <a:spcPct val="0"/>
        </a:spcAft>
        <a:defRPr>
          <a:solidFill>
            <a:schemeClr val="tx1">
              <a:alpha val="100000"/>
            </a:schemeClr>
          </a:solidFill>
          <a:latin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481.photobucke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.ch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rm 2049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Licorosso, die besonders gesunde Tomate</a:t>
            </a:r>
            <a:endParaRPr lang="de-DE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99" name="Form 2050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4509120"/>
            <a:ext cx="7850187" cy="1752600"/>
          </a:xfrm>
        </p:spPr>
        <p:txBody>
          <a:bodyPr/>
          <a:lstStyle/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et Dr. scient. med. Jürg Eichhorn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endParaRPr lang="de-CH" altLang="de-DE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CH-9100 Herisau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defTabSz="914400" eaLnBrk="1" hangingPunct="1">
              <a:lnSpc>
                <a:spcPct val="90000"/>
              </a:lnSpc>
              <a:spcAft>
                <a:spcPct val="0"/>
              </a:spcAft>
            </a:pP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www.ever.ch</a:t>
            </a:r>
            <a:r>
              <a:rPr lang="de-CH" altLang="de-DE" sz="20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</a:t>
            </a:r>
            <a:endParaRPr lang="de-CH" sz="20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D88C0A97-2ABD-F930-5D74-0E1BAC09AE82}"/>
              </a:ext>
            </a:extLst>
          </p:cNvPr>
          <p:cNvSpPr txBox="1"/>
          <p:nvPr/>
        </p:nvSpPr>
        <p:spPr>
          <a:xfrm>
            <a:off x="1051701" y="666637"/>
            <a:ext cx="1296144" cy="214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Version: 18. April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Gehalt: Sehr schwankend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1323770"/>
              </p:ext>
            </p:extLst>
          </p:nvPr>
        </p:nvGraphicFramePr>
        <p:xfrm>
          <a:off x="2411760" y="4509120"/>
          <a:ext cx="4320480" cy="1486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mg/100g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 (handelsübliche), roh, reif</a:t>
                      </a:r>
                    </a:p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 Licorosso , roh, reif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3</a:t>
                      </a:r>
                    </a:p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10&lt;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Tomatensauce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10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</a:t>
                      </a:r>
                      <a:r>
                        <a:rPr lang="de-CH" sz="1200" baseline="0" dirty="0">
                          <a:solidFill>
                            <a:schemeClr val="bg2"/>
                          </a:solidFill>
                          <a:latin typeface="Arial" charset="0"/>
                        </a:rPr>
                        <a:t> Mark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45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4098" name="Picture 2" descr="W:\Best Ernährung\Komprimiert\Engelburg Home-Sugo-Kreation Jürg Eichhorn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485" y="692696"/>
            <a:ext cx="6448875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 - Sugo - Kreation Katrin Eichhorn - Bild: Dr. med. Jürg Eichhorn</a:t>
            </a:r>
          </a:p>
        </p:txBody>
      </p:sp>
    </p:spTree>
    <p:extLst>
      <p:ext uri="{BB962C8B-B14F-4D97-AF65-F5344CB8AC3E}">
        <p14:creationId xmlns:p14="http://schemas.microsoft.com/office/powerpoint/2010/main" val="1187913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Licorosso: Sugorezept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 Sugo - Kreation Katrin Eichhorn - Bild: Dr. med. Jürg Eichhorn</a:t>
            </a:r>
          </a:p>
        </p:txBody>
      </p:sp>
      <p:pic>
        <p:nvPicPr>
          <p:cNvPr id="5122" name="Picture 2" descr="W:\Best Ernährung\Komprimiert\Engelburg Home-Sugo Kräuter-Kreation Jürg Eichhorn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19" y="1555441"/>
            <a:ext cx="7253064" cy="3817775"/>
          </a:xfrm>
          <a:prstGeom prst="rect">
            <a:avLst/>
          </a:prstGeom>
          <a:noFill/>
          <a:ln>
            <a:solidFill>
              <a:srgbClr val="3366C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01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Bestimmung im Labor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Lycopin: Sehr häufig tiefe Werte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Beispiel: Junge Frau, gestorben an Brustkrebs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  <p:pic>
        <p:nvPicPr>
          <p:cNvPr id="8194" name="Picture 2" descr="http://www.ever.ch/images/fotos/Antiox%20T10001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37" y="2204864"/>
            <a:ext cx="5771183" cy="385175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032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Herzschutz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Hohe Lycopinwerte im Blut sind vergesellschaftet mit einem deutlich kleineren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Herzinfarkt und auch Schlaganfallrisiko   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Herzgefässe - Bildquelle: unbekannt</a:t>
            </a:r>
          </a:p>
        </p:txBody>
      </p:sp>
      <p:pic>
        <p:nvPicPr>
          <p:cNvPr id="2050" name="Picture 2" descr="W:\JPG Praxis\Medizin\Herzarteri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235" y="2276872"/>
            <a:ext cx="3735387" cy="390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51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Blutverdünnung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Studie: Typ 2-Diabetiker erhielten drei Wochen lang täglich 250 ml Tomaten Saft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oder ein Placebo Getränk. Die Diabetiker in der Tomatenmark Gruppe zeigten nach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diesen 3 Wochen eine deutlich geringere Verklumpungstendenz der Blutplättchen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Blutplättchen – Thrombozyten (violett) - Bildquelle: www.cypercoctor.de</a:t>
            </a:r>
          </a:p>
        </p:txBody>
      </p:sp>
      <p:pic>
        <p:nvPicPr>
          <p:cNvPr id="3074" name="Picture 2" descr="http://www.cyberdoktor.de/img/thrombozyte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51" y="2636912"/>
            <a:ext cx="571500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0432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Lichtschutz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Haut verträgt bis zum Eintreten einer Hautrötung mehr UV-Strahlung, damit auch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besserer Schutz gegen Hautkrebs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Verena Duye</a:t>
            </a:r>
          </a:p>
        </p:txBody>
      </p:sp>
      <p:pic>
        <p:nvPicPr>
          <p:cNvPr id="1026" name="Picture 2" descr="W:\JPG Praxis\Medizin\Sonnenbrand_Verena Duye_FB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872" y="2390137"/>
            <a:ext cx="5780332" cy="384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873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Immunsystem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Täglich 1 Glas Tomatensaft verbessert enorm die Immunwerte im Blut. Das gilt auch für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einen Teller Tomatensuppe mit Zusatz von Öl (St.Galler Rapsöl)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Allerdings hat man an der Universität Hohenheim nachgewiesen: Tomatensaft aus dem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Kühlschrank ist wertlos, weil das Lycopin unter starkem Kälteeinfluss wirkungslos wird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99592" y="6224588"/>
            <a:ext cx="79928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Quelle: Prof. H. Bankhofer, </a:t>
            </a:r>
            <a:r>
              <a:rPr lang="de-CH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Buch: „Die heilenden Kräfte in den Farben von Obst und Gemüse“. Bildquelle. </a:t>
            </a:r>
            <a:r>
              <a:rPr lang="de-CH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http://s481.photobucket.com</a:t>
            </a:r>
            <a:br>
              <a:rPr lang="de-CH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 unbekannt – Auch Küssen verbessert das Immunsystem</a:t>
            </a:r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3" descr="D:\Daten\Eigene Bilder\080926-motorradstunt-mit-ku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493" y="3092558"/>
            <a:ext cx="4320480" cy="301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52216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Maculadegeneration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Es gibt Hinweise, dass das Lycopin aus der Tomate vor der gefürchteten Augenkrankheit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Makuladegeneration schützen kann (Prof. Bankhofer)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Stimmungsaufheller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Je röter die Tomate, umso höher der Gehalt an Tyramin. Tyramin ist ein 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Umwandlungsprodukt der Aminosäure Tyrosin, dem stimmungsaufhellende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Wirkungen zugeschrieben werden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Osteoporose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Tomatensaft, regelmässig getrunken vermindert das Risiko, an Osteoporose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(Knochenschwund) zu erkranken. Laut kanadischen Forschern sind dafür zwei 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Gläser täglich ausreichend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15616" y="6224588"/>
            <a:ext cx="691276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4096680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Radikalfänger: Lycopin doppelt so gut wie andere Carotinoide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Unser Körper erfährt täglich bis zu 10`000 Angriffe von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Freien Radikalen 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auf die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Körperzellen. Stoffe, welche das körpereigene Abwehr- und Reparatursystem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unterstützen, sind von unschätzbarem Wert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 greifen die Zellwand an - Bildquelle: unbekannt</a:t>
            </a:r>
          </a:p>
        </p:txBody>
      </p:sp>
      <p:pic>
        <p:nvPicPr>
          <p:cNvPr id="4098" name="Picture 2" descr="W:\Backup Pics DS\JPG Praxis\Anti Aging\Freie 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16" y="2454900"/>
            <a:ext cx="4281016" cy="3722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01438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Keine Entzündung ohne </a:t>
            </a:r>
            <a:r>
              <a:rPr lang="de-CH" sz="1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 (und pyrogene Stoffe) 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lösen die Arachidonsäure, den Brennstoff der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Entzündung, aus den Zellwänden und giessen ihn ins Feuer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  <p:pic>
        <p:nvPicPr>
          <p:cNvPr id="5122" name="Picture 2" descr="W:\Best Collection\Engelburg Garten-Feuer und Zucker - November 201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461" y="2417965"/>
            <a:ext cx="5452864" cy="363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43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Tomate - Frucht oder Gemüse?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 kleine Unterschied zwischen Wissen und Weisheit!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Wissen ist, die Tomate ist eine Frucht	!     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07704" y="6224588"/>
            <a:ext cx="536329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Tomatenrose - Licorosso - Kreation Alexander Eichhorn - Bild: Dr. med. Jürg Eichhorn</a:t>
            </a:r>
          </a:p>
        </p:txBody>
      </p:sp>
      <p:pic>
        <p:nvPicPr>
          <p:cNvPr id="7" name="Picture 2" descr="W:\JPG Praxis\Ernährung\Nahrungsmittel\Gemüse Salate Gewürze\Tomaten\Tomatenrose Alex_01011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381" y="2276872"/>
            <a:ext cx="550592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 Krebs ohne </a:t>
            </a:r>
            <a:r>
              <a:rPr lang="de-CH" sz="1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Freie Radikale dringen in den Zellkern ein und zerstören die Gensubstanz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Prostatakrebs – Bildquelle: Ars Medici 06_10</a:t>
            </a:r>
          </a:p>
        </p:txBody>
      </p:sp>
      <p:pic>
        <p:nvPicPr>
          <p:cNvPr id="2" name="Picture 2" descr="W:\JPG Praxis\Medizin\Onkologie\Prostatacarcinom Ars Medici 06_10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2338"/>
            <a:ext cx="6794759" cy="356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0897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Kein Krebs ohne </a:t>
            </a:r>
            <a:r>
              <a:rPr lang="de-CH" sz="1800" b="1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</a:t>
            </a: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       Antioxidantien schützen!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4 bis 7 Tomaten Mahlzeiten pro Woche: 20% geringeres Auftreten von Prostatakrebs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10 Tomaten Mahlzeiten pro Woche:        45% geringeres Auftreten von Prostatakrebs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Studie mit 48`000 Männern:                      Wer regelmässig Tomaten ist: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28% geringeres Auftreten von Prostatakrebs</a:t>
            </a:r>
          </a:p>
          <a:p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Bildquelle: unbekannt</a:t>
            </a:r>
          </a:p>
        </p:txBody>
      </p:sp>
      <p:pic>
        <p:nvPicPr>
          <p:cNvPr id="2" name="Picture 2" descr="W:\JPG Praxis\Ernährung\OM\Freie Radikale Antioxidanzien\Freie Radikale Zellangriff10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295" y="3356992"/>
            <a:ext cx="6269559" cy="246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862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Prostatakrebs - PSA Verlauf Juni 2012 bis Mai 2013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Mann, 52 Jahre. Therapiebeginn ab PSA 2: September 2012</a:t>
            </a:r>
          </a:p>
          <a:p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Graphik: Dr. med. Jürg Eichhorn</a:t>
            </a:r>
          </a:p>
        </p:txBody>
      </p:sp>
      <p:graphicFrame>
        <p:nvGraphicFramePr>
          <p:cNvPr id="5" name="Diagramm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6895835"/>
              </p:ext>
            </p:extLst>
          </p:nvPr>
        </p:nvGraphicFramePr>
        <p:xfrm>
          <a:off x="1115616" y="2132856"/>
          <a:ext cx="6359675" cy="3915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Gerade Verbindung 2"/>
          <p:cNvCxnSpPr/>
          <p:nvPr/>
        </p:nvCxnSpPr>
        <p:spPr>
          <a:xfrm>
            <a:off x="963851" y="4588877"/>
            <a:ext cx="6696744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5051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Tomaten gegen Brust- und Gebärmutterhalskrebs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Frauen mit hohen Lycopin Blut Werten:   Ein Drittel weniger häufig Gebärmutterhalskrebs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Studie mit Frauen über einen Zeitraum von 10 Jahren: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Hohe Lycopinwerte  senken das Brustkrebsrisiko um bis zu 50%! 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4291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Tomaten gegen Brust- und Gebärmutterhalskrebs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Frau mit Brustkrebs, welche jegliche schulmedizinische Therapie ablehnte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Angewandte Therapie: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Licorosso, Brokkoli, Granatapfelelixier und Rapsöl (alle hoch dosiert)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</a:t>
            </a:r>
            <a:r>
              <a:rPr lang="de-CH" sz="16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 Therapie                                                    Nach 4 Monaten Therapie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                                  Krebs bereits deutlich kleiner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Thermographie Brustkrebs - Bild: Dr. med. Jürg Eichhorn</a:t>
            </a:r>
          </a:p>
        </p:txBody>
      </p:sp>
      <p:pic>
        <p:nvPicPr>
          <p:cNvPr id="7170" name="Picture 2" descr="Z:\Exam\Exam Daten\Eigene Dateien MC\Meyer Maria\Meyer Maria Untersuchung 1 und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29000"/>
            <a:ext cx="7759799" cy="2451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mit Pfeil 2"/>
          <p:cNvCxnSpPr/>
          <p:nvPr/>
        </p:nvCxnSpPr>
        <p:spPr>
          <a:xfrm flipV="1">
            <a:off x="2843808" y="5141044"/>
            <a:ext cx="476507" cy="33466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V="1">
            <a:off x="6536738" y="5250614"/>
            <a:ext cx="476507" cy="33466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21275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wichtige Krebskiller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Das Anti-Krebs-Quartett 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Tomate: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Brokkoli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Vitamin-E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gamma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St.Galler Rapsöl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Granatapfel: Granatapfel Elixier Dr. Jacobs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Bilder: Dr. med. Jürg Eichhorn</a:t>
            </a:r>
          </a:p>
        </p:txBody>
      </p:sp>
      <p:pic>
        <p:nvPicPr>
          <p:cNvPr id="1027" name="Picture 3" descr="W:\JPG Praxis\Ernährung\Nahrungsmittel\Öle Fette\Rapsöl\St. Galler Rapsöl0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1399458" cy="49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:\JPG Praxis\Ernährung\Nahrungsmittel\Früchte\Granatapfel\Granat Napoleon und blühend\Granatapfel Napoleon2_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298016" cy="3229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W:\JPG Praxis\Ernährung\Nahrungsmittel\Diverse\Granatapfelelixie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29" y="1412776"/>
            <a:ext cx="1047567" cy="466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:\JPG Praxis\Ernährung\Nahrungsmittel\Gemüse Salate Gewürze\brokkol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69679"/>
            <a:ext cx="10477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W:\JPG Praxis\Ernährung\Nahrungsmittel\Tomaten\Lycotom\Licorosse mit Basilikum_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76719"/>
            <a:ext cx="1656184" cy="124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247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Tomaten sind Vielkönner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4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Reife Tomaten - Wertvoller Bestandteil einer gesunden Ernährung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Sie sind reich am Schönheitsvitamin Biotin aus der Gruppe der B-Vitamine, stärken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Haut, Haare, Nägel und haben einen positiven Einfluss auf den Blutzuckerspiegel.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Sie liefern uns aber auch das Vitamin-B3 (Niazin), wichtig für unsere Stimmungslage und für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einen erholsamen Schlaf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Tomaten versorgen uns mit Folsäure für Herz und Kreislauf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Sie beliefern uns mit Vitamin-C fürs Immunsystem bei Erkältungen, aber auch Stressbelastung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Wir tanken mit Tomaten Vitamin E für mehr Vitalität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Tomaten enthalten Kalium für eine gute Verdauung, ferner Zink für die Immunkraft und auch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für gute Laune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Prof. Bankhofer:  http://www.bankhofer-gesundheitstipps.de/gesundheit-tomate.html</a:t>
            </a:r>
          </a:p>
        </p:txBody>
      </p:sp>
    </p:spTree>
    <p:extLst>
      <p:ext uri="{BB962C8B-B14F-4D97-AF65-F5344CB8AC3E}">
        <p14:creationId xmlns:p14="http://schemas.microsoft.com/office/powerpoint/2010/main" val="1221023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- Wirkung im menschlichen Körper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Vorsicht 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Wer zu Nierensteinen neigt, sollte aufgrund des Oxalsäuregehaltes bei Tomaten eher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vorsichtig sein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Tomaten kommen als Auslöser von Nahrungsmittelallergien in Frage, weswegen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allergiegefährdete Säuglinge sie erst nach dem ersten Geburtstag auf den Teller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bekommen sollten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Unreife, grüne Tomaten wie auch das Kraut enthalten das Gift Solanin, und zwar in einer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Menge von 30 mg pro 100 Gramm Frischgewicht 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Erbrechen und Durchfall 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Dr. med. Jürg Eichhorn</a:t>
            </a:r>
          </a:p>
        </p:txBody>
      </p:sp>
      <p:pic>
        <p:nvPicPr>
          <p:cNvPr id="2051" name="Picture 3" descr="W:\JPG Praxis\Ernährung\Nahrungsmittel\Tomaten\Lycotom\Lycotom5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796" y="3789040"/>
            <a:ext cx="3232341" cy="23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3497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Hausaufgabe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036817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Tomaten sollen angeblich die Liebe fördern…einfach ausprobieren 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Das behauptete jedenfalls ein niederländischer Kräuterkenner im Jahre 1554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Bild: Katrin Eichhorn</a:t>
            </a:r>
          </a:p>
        </p:txBody>
      </p:sp>
      <p:pic>
        <p:nvPicPr>
          <p:cNvPr id="6" name="Picture 2" descr="W:\JPG Praxis\Ernährung\Nahrungsmittel\Tomaten\Tomaten Eri und Juerg3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81" y="2060848"/>
            <a:ext cx="4654924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95408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6155084" cy="457200"/>
          </a:xfrm>
        </p:spPr>
        <p:txBody>
          <a:bodyPr wrap="square"/>
          <a:lstStyle/>
          <a:p>
            <a:r>
              <a:rPr lang="de-CH" dirty="0"/>
              <a:t>Ausführliche Informationen zu vielen Themen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hlinkClick r:id="rId3"/>
              </a:rPr>
              <a:t>www.ever.ch</a:t>
            </a:r>
            <a:r>
              <a:rPr lang="de-CH" sz="1800" b="1" dirty="0"/>
              <a:t> </a:t>
            </a:r>
            <a:r>
              <a:rPr lang="de-CH" sz="1800" b="1" dirty="0">
                <a:sym typeface="Wingdings" panose="05000000000000000000" pitchFamily="2" charset="2"/>
              </a:rPr>
              <a:t> Medizinwissen</a:t>
            </a:r>
            <a:br>
              <a:rPr lang="de-CH" sz="1800" b="1" dirty="0"/>
            </a:br>
            <a:endParaRPr lang="de-DE" sz="1800" b="1" dirty="0"/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bg2"/>
              </a:solidFill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EDF21F-783F-64F8-D215-8D651F1951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684" y="1535845"/>
            <a:ext cx="5688632" cy="4688743"/>
          </a:xfrm>
          <a:prstGeom prst="rect">
            <a:avLst/>
          </a:prstGeom>
          <a:ln>
            <a:solidFill>
              <a:srgbClr val="336699"/>
            </a:solidFill>
          </a:ln>
        </p:spPr>
      </p:pic>
    </p:spTree>
    <p:extLst>
      <p:ext uri="{BB962C8B-B14F-4D97-AF65-F5344CB8AC3E}">
        <p14:creationId xmlns:p14="http://schemas.microsoft.com/office/powerpoint/2010/main" val="3055417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Tomate – Frucht oder Gemüse?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 Weisheit?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Tomaten gehören nicht in den Fruchtsalat!  	     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 - Legian Villa - Früchteschale - Bild: Dr. med. Jürg Eichhorn</a:t>
            </a:r>
          </a:p>
        </p:txBody>
      </p:sp>
      <p:pic>
        <p:nvPicPr>
          <p:cNvPr id="2050" name="Picture 2" descr="W:\JPG Praxis\Ernährung\Nahrungsmittel\Früchte\Tropical fruit1 Legian_1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51" y="2351147"/>
            <a:ext cx="5308848" cy="3540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3775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rm 11265"/>
          <p:cNvSpPr>
            <a:spLocks noGrp="1" noChangeArrowheads="1"/>
          </p:cNvSpPr>
          <p:nvPr>
            <p:ph type="ctrTitle"/>
          </p:nvPr>
        </p:nvSpPr>
        <p:spPr/>
        <p:txBody>
          <a:bodyPr wrap="square"/>
          <a:lstStyle/>
          <a:p>
            <a:pPr marL="0" indent="0" defTabSz="914400" eaLnBrk="1" hangingPunct="1"/>
            <a:r>
              <a:rPr lang="de-CH" dirty="0"/>
              <a:t>Besten Dank für Ihre Aufmerksamkeit</a:t>
            </a:r>
            <a:endParaRPr lang="de-CH" sz="2100" dirty="0"/>
          </a:p>
        </p:txBody>
      </p:sp>
      <p:sp>
        <p:nvSpPr>
          <p:cNvPr id="4" name="Form 2050">
            <a:extLst>
              <a:ext uri="{FF2B5EF4-FFF2-40B4-BE49-F238E27FC236}">
                <a16:creationId xmlns:a16="http://schemas.microsoft.com/office/drawing/2014/main" id="{C0DE7170-88FC-4F76-8CBD-0374E226C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5616" y="4509120"/>
            <a:ext cx="477219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defTabSz="-13873163" rtl="0" eaLnBrk="0" fontAlgn="base" hangingPunct="0"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Font typeface="Times New Roman" pitchFamily="18" charset="0"/>
              <a:buNone/>
              <a:defRPr sz="2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742950" indent="-28575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l" defTabSz="-13873163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6pPr>
            <a:lvl7pPr marL="29718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7pPr>
            <a:lvl8pPr marL="34290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8pPr>
            <a:lvl9pPr marL="3886200" indent="-228600" algn="l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4D4D4D">
                    <a:alpha val="100000"/>
                  </a:srgbClr>
                </a:solidFill>
                <a:latin typeface="+mn-lt"/>
              </a:defRPr>
            </a:lvl9pPr>
          </a:lstStyle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Dr. med. et Dr. scient. med. Jürg Eichhorn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de-CH" altLang="de-DE" sz="2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CH-9100 Herisau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drje49@gmail.com</a:t>
            </a:r>
          </a:p>
          <a:p>
            <a:pPr marL="0" marR="0" lvl="0" indent="0" algn="l" defTabSz="-13873163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r>
              <a:rPr kumimoji="0" lang="de-CH" altLang="de-DE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www.ever.ch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6699CC"/>
              </a:buClr>
              <a:buSzTx/>
              <a:buFont typeface="Times New Roman" pitchFamily="18" charset="0"/>
              <a:buNone/>
              <a:tabLst/>
              <a:defRPr/>
            </a:pPr>
            <a:endParaRPr kumimoji="0" lang="de-CH" altLang="de-DE" sz="2000" b="0" i="0" u="none" strike="noStrike" kern="0" cap="none" spc="0" normalizeH="0" baseline="0" noProof="0" dirty="0">
              <a:ln>
                <a:noFill/>
              </a:ln>
              <a:solidFill>
                <a:srgbClr val="808080"/>
              </a:solidFill>
              <a:effectLst/>
              <a:uLnTx/>
              <a:uFillTx/>
              <a:latin typeface="Arial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DE" dirty="0"/>
              <a:t>Autor</a:t>
            </a:r>
            <a:endParaRPr lang="de-CH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0EFC16F-09DF-0233-FE40-628E230106F0}"/>
              </a:ext>
            </a:extLst>
          </p:cNvPr>
          <p:cNvSpPr txBox="1"/>
          <p:nvPr/>
        </p:nvSpPr>
        <p:spPr>
          <a:xfrm>
            <a:off x="1187624" y="654158"/>
            <a:ext cx="684076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Dr. med. et Dr. scient. med Jürg Eichhorn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Allgemeine Innere Medizin FMH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Praxis für Allgemeine und Komplementärmedizin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"Im Lindenhof"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Bahnhofstr. 23, CH-9100 Herisau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drje49@gmail.com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www.ever.ch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CH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Traditionelle Chinesische Medizin ASA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Sportmedizin SGSM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Neuraltherapie SANTH &amp; SRN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Manuelle Medizin SAMM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Ernährungsheilkunde SSAAMP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Orthomolekularmedizin SSAAMP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FXM. Mayr-Arzt (Diplom)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applied kinesiology ICAK-D &amp; ICAK-A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CAS-Genomisch-klinische Medizin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Wissenschaftliches Doktoratsstudium, Dr. scient. med. (UFL)</a:t>
            </a:r>
          </a:p>
        </p:txBody>
      </p:sp>
    </p:spTree>
    <p:extLst>
      <p:ext uri="{BB962C8B-B14F-4D97-AF65-F5344CB8AC3E}">
        <p14:creationId xmlns:p14="http://schemas.microsoft.com/office/powerpoint/2010/main" val="1903100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Tomate, die auf Bäumen wächst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Tomarillo - die Baumtomate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Erinnert nur optisch und im Aroma an Tomaten.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Botanisch besteht keine Verwandtschaft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Tomarillo kann halbiert und ausgelöffelt werden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Mit ihrem herb-süssem Aroma gibt die Tomarillo Fruchtsalaten eine feine Note	     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305050" y="6224588"/>
            <a:ext cx="4514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Bali - Legian Villa - Tomarillo  - Bild: Dr. med. Jürg Eichhorn</a:t>
            </a:r>
          </a:p>
        </p:txBody>
      </p:sp>
      <p:pic>
        <p:nvPicPr>
          <p:cNvPr id="3074" name="Picture 2" descr="W:\Best Ernährung\Bali-Legian Villa-Baumtomate Tomarill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170" y="3133219"/>
            <a:ext cx="338577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899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 - Wildwuchs aus Mexiko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Tiefrot dank viel Lycopin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Die tiefrote Licorosso überrascht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mit ihrem süssen Geschmack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und setzt mit dem hohen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Lycopin Gehalt neue Massstäbe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	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Das Lycopin schenkt der Tomate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die rote Farbe: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Je röter, desto mehr Lycopin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Neben dem intensiven Rot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fällt bei der Licorosso vor allem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der ausgeprägt süsse und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aromatische Geschmack auf   </a:t>
            </a:r>
            <a:endParaRPr lang="de-DE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Font typeface="Times New Roman" pitchFamily="18" charset="0"/>
              <a:buNone/>
            </a:pP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 - Bötsch Gartenbau - Salmsach - Bild: Dr. med. Jürg Eichhorn</a:t>
            </a:r>
          </a:p>
        </p:txBody>
      </p:sp>
      <p:pic>
        <p:nvPicPr>
          <p:cNvPr id="4099" name="Picture 3" descr="W:\JPG Praxis\Ernährung\Nahrungsmittel\Gemüse Salate Gewürze\Tomaten\Lycotom\Licorosso_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46" y="1124744"/>
            <a:ext cx="4584634" cy="460851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937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Die wohl lycopinreichste 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Tomate der Welt!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Licorosso enthält auch dank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innovativer Saatveredlung einen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wesentlich höheren Lycopinanteil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als herkömmliche Tomaten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Eine herkömmliche Tomate hat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einen Lycopingehalt von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3 bis 6 mg pro 100 Gramm.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Licorosso weist mit 10 mg pro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100 Gramm einen doppelt so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hohen Lycopingehalt auf</a:t>
            </a: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Andere Quellen: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Mindestens 8 bis 16-mal höherer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Lycopingehalt, je nach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klimatischen Einflüssen 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979712" y="6224588"/>
            <a:ext cx="521927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Licorosso - Bötsch Gartenbau, 8599 Salmsach - Bild: Dr. med. Jürg Eichhorn</a:t>
            </a:r>
          </a:p>
        </p:txBody>
      </p:sp>
      <p:pic>
        <p:nvPicPr>
          <p:cNvPr id="5122" name="Picture 2" descr="W:\JPG Praxis\Ernährung\Nahrungsmittel\Gemüse Salate Gewürze\Tomaten\Lycotom\Lycotom Strauch 8m_26 Gruppen\Bötsch Lycotom Treibhaus1_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46743"/>
            <a:ext cx="4022880" cy="53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54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2" y="993775"/>
            <a:ext cx="8180833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(Lycopen)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Vorkommen: Tomaten, Wassermelonen, Hagenbutten, Guave, rote Grapefruit, Chilli u.a.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Ist ein hitzebeständiges Carotinoid: Wird durch Erhitzen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nicht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zerstört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Als Lebensmittel Farbstoff E 160d in der EU zugelassen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Zählt zu den Antioxidantien und gilt als Radikalfänger, d.h., es kann bestimmte 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reaktionsfreudige Moleküle, genannt </a:t>
            </a: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Freie Radikale</a:t>
            </a: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im menschlichen Körper unschädlich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machen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33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</a:t>
            </a:r>
          </a:p>
        </p:txBody>
      </p:sp>
      <p:sp>
        <p:nvSpPr>
          <p:cNvPr id="6147" name="Form 59394"/>
          <p:cNvSpPr>
            <a:spLocks noGrp="1" noChangeArrowheads="1"/>
          </p:cNvSpPr>
          <p:nvPr>
            <p:ph type="body" idx="1"/>
          </p:nvPr>
        </p:nvSpPr>
        <p:spPr>
          <a:xfrm>
            <a:off x="855663" y="993775"/>
            <a:ext cx="7859712" cy="5257800"/>
          </a:xfrm>
        </p:spPr>
        <p:txBody>
          <a:bodyPr/>
          <a:lstStyle/>
          <a:p>
            <a:pPr marL="0" indent="0">
              <a:buNone/>
            </a:pPr>
            <a: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(Lycopen)</a:t>
            </a:r>
            <a:br>
              <a:rPr lang="de-CH" sz="18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800" b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Verbessert Aufnahme im Darm: Zusatz von Fett (Butter) oder Öl (Rapsöl) 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Vitamin-E: Rapsöl (bestes: St.Galler Rapsöl)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Nicht Olivenöl: Enthält kaum Vitamin E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i="1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Hemmt Aufnahme im Darm: 		      Phytosterol haltige Brotaufstriche (Margarine!)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Ballaststoffe in Früchten (Pektine)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Hohe Dosen beta-Carotin (Karotten)</a:t>
            </a:r>
            <a:br>
              <a:rPr lang="de-CH" sz="1600" i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Lycopin in Tomaten:                     Ist infolge starker Zellwände in den Zellen fest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verankert: Mechanische Zerkleinerung und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Erhitzen zerstört die Zellwände und setzt          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             Lycopin frei</a:t>
            </a:r>
            <a:b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CH" sz="1600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/>
            <a:r>
              <a:rPr lang="de-CH" sz="160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Lycopin in Wassermelonen:         Schwache Zellwände. Erhitzen nicht notwendig</a:t>
            </a:r>
            <a:endParaRPr lang="de-CH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970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rm 59393"/>
          <p:cNvSpPr>
            <a:spLocks noGrp="1" noChangeArrowheads="1"/>
          </p:cNvSpPr>
          <p:nvPr>
            <p:ph type="title"/>
          </p:nvPr>
        </p:nvSpPr>
        <p:spPr>
          <a:xfrm>
            <a:off x="865188" y="44450"/>
            <a:ext cx="5867400" cy="457200"/>
          </a:xfrm>
        </p:spPr>
        <p:txBody>
          <a:bodyPr wrap="square"/>
          <a:lstStyle/>
          <a:p>
            <a:r>
              <a:rPr lang="de-CH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Lycopin Gehalt: Sehr schwankend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088377"/>
              </p:ext>
            </p:extLst>
          </p:nvPr>
        </p:nvGraphicFramePr>
        <p:xfrm>
          <a:off x="827584" y="836712"/>
          <a:ext cx="7429448" cy="54797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55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16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57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mg/100g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mg/100g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mg/100g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Tomaten, roh, reif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2.6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5.6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	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Tomatensauce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18.6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8.9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28.1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Tomatensaft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25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Tomatensuppe 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10.9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24.2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62</a:t>
                      </a:r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Tomatenmark, Konzentrat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13.8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28.8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Konserventomaten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2.7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Tomatenpulver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46.3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160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Ketchup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16.7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Bio-Ketchup	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183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Dosentomaten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10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Wassermelone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4.5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14.7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Guave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5.2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Rote Grapefruit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1.4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4.9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Chillisauce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200" dirty="0">
                          <a:solidFill>
                            <a:schemeClr val="bg2"/>
                          </a:solidFill>
                          <a:latin typeface="Arial" charset="0"/>
                        </a:rPr>
                        <a:t>6.7</a:t>
                      </a:r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966553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enutzerdefiniertes Design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Frutiger 45 Light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Frutiger 45 Light"/>
        <a:ea typeface=""/>
        <a:cs typeface=""/>
      </a:majorFont>
      <a:minorFont>
        <a:latin typeface="Frutiger 55 Roman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1894</Words>
  <Application>Microsoft Office PowerPoint</Application>
  <PresentationFormat>Bildschirmpräsentation (4:3)</PresentationFormat>
  <Paragraphs>244</Paragraphs>
  <Slides>31</Slides>
  <Notes>31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31</vt:i4>
      </vt:variant>
    </vt:vector>
  </HeadingPairs>
  <TitlesOfParts>
    <vt:vector size="39" baseType="lpstr">
      <vt:lpstr>Arial</vt:lpstr>
      <vt:lpstr>Calibri</vt:lpstr>
      <vt:lpstr>Frutiger 45 Light</vt:lpstr>
      <vt:lpstr>Frutiger 55 Roman</vt:lpstr>
      <vt:lpstr>Times New Roman</vt:lpstr>
      <vt:lpstr>Benutzerdefiniertes Design</vt:lpstr>
      <vt:lpstr>1_Benutzerdefiniertes Design</vt:lpstr>
      <vt:lpstr>2_Benutzerdefiniertes Design</vt:lpstr>
      <vt:lpstr>Licorosso, die besonders gesunde Tomate</vt:lpstr>
      <vt:lpstr>Die Tomate - Frucht oder Gemüse?</vt:lpstr>
      <vt:lpstr>Die Tomate – Frucht oder Gemüse?</vt:lpstr>
      <vt:lpstr>Die Tomate, die auf Bäumen wächst</vt:lpstr>
      <vt:lpstr>Licorosso - Wildwuchs aus Mexiko</vt:lpstr>
      <vt:lpstr>Licorosso</vt:lpstr>
      <vt:lpstr>Lycopin</vt:lpstr>
      <vt:lpstr>Lycopin</vt:lpstr>
      <vt:lpstr>Lycopin Gehalt: Sehr schwankend</vt:lpstr>
      <vt:lpstr>Lycopin Gehalt: Sehr schwankend</vt:lpstr>
      <vt:lpstr>Licorosso: Sugorezept</vt:lpstr>
      <vt:lpstr>Lycopin Bestimmung im Labor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Lycopin - Wirkung im menschlichen Körper</vt:lpstr>
      <vt:lpstr>4 wichtige Krebskiller</vt:lpstr>
      <vt:lpstr>Tomaten sind Vielkönner</vt:lpstr>
      <vt:lpstr>Lycopin - Wirkung im menschlichen Körper</vt:lpstr>
      <vt:lpstr>Hausaufgabe</vt:lpstr>
      <vt:lpstr>Ausführliche Informationen zu vielen Themen</vt:lpstr>
      <vt:lpstr>Besten Dank für Ihre Aufmerksamkeit</vt:lpstr>
      <vt:lpstr>Autor</vt:lpstr>
    </vt:vector>
  </TitlesOfParts>
  <Company>Sevisana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Vortragstitel</dc:title>
  <dc:creator>Jürg Eichhorn</dc:creator>
  <cp:lastModifiedBy>Jürg Eichhorn</cp:lastModifiedBy>
  <cp:revision>389</cp:revision>
  <cp:lastPrinted>2013-06-20T15:20:54Z</cp:lastPrinted>
  <dcterms:created xsi:type="dcterms:W3CDTF">2005-10-13T09:21:53Z</dcterms:created>
  <dcterms:modified xsi:type="dcterms:W3CDTF">2023-04-18T14:12:20Z</dcterms:modified>
</cp:coreProperties>
</file>