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80"/>
  </p:notesMasterIdLst>
  <p:handoutMasterIdLst>
    <p:handoutMasterId r:id="rId81"/>
  </p:handoutMasterIdLst>
  <p:sldIdLst>
    <p:sldId id="256" r:id="rId3"/>
    <p:sldId id="309" r:id="rId4"/>
    <p:sldId id="387" r:id="rId5"/>
    <p:sldId id="321" r:id="rId6"/>
    <p:sldId id="332" r:id="rId7"/>
    <p:sldId id="343" r:id="rId8"/>
    <p:sldId id="344" r:id="rId9"/>
    <p:sldId id="345" r:id="rId10"/>
    <p:sldId id="346" r:id="rId11"/>
    <p:sldId id="347" r:id="rId12"/>
    <p:sldId id="336" r:id="rId13"/>
    <p:sldId id="320" r:id="rId14"/>
    <p:sldId id="325" r:id="rId15"/>
    <p:sldId id="326" r:id="rId16"/>
    <p:sldId id="327" r:id="rId17"/>
    <p:sldId id="328" r:id="rId18"/>
    <p:sldId id="335" r:id="rId19"/>
    <p:sldId id="322" r:id="rId20"/>
    <p:sldId id="323" r:id="rId21"/>
    <p:sldId id="324" r:id="rId22"/>
    <p:sldId id="333" r:id="rId23"/>
    <p:sldId id="334" r:id="rId24"/>
    <p:sldId id="310" r:id="rId25"/>
    <p:sldId id="318" r:id="rId26"/>
    <p:sldId id="363" r:id="rId27"/>
    <p:sldId id="362" r:id="rId28"/>
    <p:sldId id="358" r:id="rId29"/>
    <p:sldId id="359" r:id="rId30"/>
    <p:sldId id="360" r:id="rId31"/>
    <p:sldId id="378" r:id="rId32"/>
    <p:sldId id="319" r:id="rId33"/>
    <p:sldId id="331" r:id="rId34"/>
    <p:sldId id="312" r:id="rId35"/>
    <p:sldId id="329" r:id="rId36"/>
    <p:sldId id="313" r:id="rId37"/>
    <p:sldId id="380" r:id="rId38"/>
    <p:sldId id="314" r:id="rId39"/>
    <p:sldId id="361" r:id="rId40"/>
    <p:sldId id="364" r:id="rId41"/>
    <p:sldId id="371" r:id="rId42"/>
    <p:sldId id="379" r:id="rId43"/>
    <p:sldId id="372" r:id="rId44"/>
    <p:sldId id="388" r:id="rId45"/>
    <p:sldId id="401" r:id="rId46"/>
    <p:sldId id="382" r:id="rId47"/>
    <p:sldId id="315" r:id="rId48"/>
    <p:sldId id="340" r:id="rId49"/>
    <p:sldId id="338" r:id="rId50"/>
    <p:sldId id="341" r:id="rId51"/>
    <p:sldId id="342" r:id="rId52"/>
    <p:sldId id="383" r:id="rId53"/>
    <p:sldId id="384" r:id="rId54"/>
    <p:sldId id="385" r:id="rId55"/>
    <p:sldId id="386" r:id="rId56"/>
    <p:sldId id="352" r:id="rId57"/>
    <p:sldId id="351" r:id="rId58"/>
    <p:sldId id="374" r:id="rId59"/>
    <p:sldId id="353" r:id="rId60"/>
    <p:sldId id="354" r:id="rId61"/>
    <p:sldId id="355" r:id="rId62"/>
    <p:sldId id="356" r:id="rId63"/>
    <p:sldId id="357" r:id="rId64"/>
    <p:sldId id="389" r:id="rId65"/>
    <p:sldId id="365" r:id="rId66"/>
    <p:sldId id="375" r:id="rId67"/>
    <p:sldId id="390" r:id="rId68"/>
    <p:sldId id="391" r:id="rId69"/>
    <p:sldId id="392" r:id="rId70"/>
    <p:sldId id="393" r:id="rId71"/>
    <p:sldId id="394" r:id="rId72"/>
    <p:sldId id="395" r:id="rId73"/>
    <p:sldId id="396" r:id="rId74"/>
    <p:sldId id="397" r:id="rId75"/>
    <p:sldId id="398" r:id="rId76"/>
    <p:sldId id="399" r:id="rId77"/>
    <p:sldId id="400" r:id="rId78"/>
    <p:sldId id="260" r:id="rId79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336699"/>
    <a:srgbClr val="4D4D4D"/>
    <a:srgbClr val="3333FF"/>
    <a:srgbClr val="3366CC"/>
    <a:srgbClr val="CCFFCC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47" autoAdjust="0"/>
  </p:normalViewPr>
  <p:slideViewPr>
    <p:cSldViewPr showGuides="1">
      <p:cViewPr varScale="1">
        <p:scale>
          <a:sx n="106" d="100"/>
          <a:sy n="106" d="100"/>
        </p:scale>
        <p:origin x="5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15C0ABD-63E0-4401-B114-4EB8565181E8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1006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860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de-CH" altLang="de-DE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30" tIns="46565" rIns="93130" bIns="46565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261314D8-33EF-4542-8985-1064CF3EC122}" type="slidenum">
              <a:rPr lang="de-CH" altLang="de-DE"/>
              <a:pPr/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54681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7043" name="Rechteck 14337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87044" name="Form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7D3356-15E5-492A-8023-530AEC56A56B}" type="slidenum">
              <a:rPr lang="de-CH" altLang="de-DE" sz="1200"/>
              <a:pPr eaLnBrk="1" hangingPunct="1"/>
              <a:t>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625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626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60CB44-E0B4-4352-9C93-3298C159904A}" type="slidenum">
              <a:rPr lang="de-CH" altLang="de-DE" sz="1200"/>
              <a:pPr algn="r" eaLnBrk="1" hangingPunct="1"/>
              <a:t>10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728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728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C03E988-3107-4438-84D9-E886EE18469C}" type="slidenum">
              <a:rPr lang="de-CH" altLang="de-DE" sz="1200"/>
              <a:pPr algn="r" eaLnBrk="1" hangingPunct="1"/>
              <a:t>11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830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830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7B2D878-90B6-4FED-826E-EEBA9EAB5C88}" type="slidenum">
              <a:rPr lang="de-CH" altLang="de-DE" sz="1200"/>
              <a:pPr algn="r" eaLnBrk="1" hangingPunct="1"/>
              <a:t>12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933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933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618D88D-43AB-4F50-B86B-BD52480EBDDA}" type="slidenum">
              <a:rPr lang="de-CH" altLang="de-DE" sz="1200"/>
              <a:pPr algn="r" eaLnBrk="1" hangingPunct="1"/>
              <a:t>13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035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035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62E10FC-B08D-4A9F-8286-02D9122C9A45}" type="slidenum">
              <a:rPr lang="de-CH" altLang="de-DE" sz="1200"/>
              <a:pPr algn="r" eaLnBrk="1" hangingPunct="1"/>
              <a:t>14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137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138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A57239C-DE86-4368-B6CF-43EFF9E595EF}" type="slidenum">
              <a:rPr lang="de-CH" altLang="de-DE" sz="1200"/>
              <a:pPr algn="r" eaLnBrk="1" hangingPunct="1"/>
              <a:t>15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0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240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EC83615-8D0B-44B7-8EEE-9BCC42000176}" type="slidenum">
              <a:rPr lang="de-CH" altLang="de-DE" sz="1200"/>
              <a:pPr algn="r" eaLnBrk="1" hangingPunct="1"/>
              <a:t>16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342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342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220384F-4C8B-448E-99EC-13528E473C5D}" type="slidenum">
              <a:rPr lang="de-CH" altLang="de-DE" sz="1200"/>
              <a:pPr algn="r" eaLnBrk="1" hangingPunct="1"/>
              <a:t>17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445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445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E16E0F-D349-4A44-92F1-EB9F5405E2B4}" type="slidenum">
              <a:rPr lang="de-CH" altLang="de-DE" sz="1200"/>
              <a:pPr algn="r" eaLnBrk="1" hangingPunct="1"/>
              <a:t>18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547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547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0064B2-3652-4E99-9182-DB8D560A72A4}" type="slidenum">
              <a:rPr lang="de-CH" altLang="de-DE" sz="1200"/>
              <a:pPr algn="r" eaLnBrk="1" hangingPunct="1"/>
              <a:t>19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hteck 15360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8067" name="Rechteck 1536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88068" name="Form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FEDAF9-6271-453D-8736-72607470C2E1}" type="slidenum">
              <a:rPr lang="de-CH" altLang="de-DE" sz="1200"/>
              <a:pPr eaLnBrk="1" hangingPunct="1"/>
              <a:t>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649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650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94D3ED-B9DA-434A-B6FB-5D0F53BE414F}" type="slidenum">
              <a:rPr lang="de-CH" altLang="de-DE" sz="1200"/>
              <a:pPr algn="r" eaLnBrk="1" hangingPunct="1"/>
              <a:t>20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752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752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F711EA8-7A70-468C-A3B2-E0F6CAFDC7B4}" type="slidenum">
              <a:rPr lang="de-CH" altLang="de-DE" sz="1200"/>
              <a:pPr algn="r" eaLnBrk="1" hangingPunct="1"/>
              <a:t>21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854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854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FB169A5-2143-4A6C-B399-615C31542E43}" type="slidenum">
              <a:rPr lang="de-CH" altLang="de-DE" sz="1200"/>
              <a:pPr algn="r" eaLnBrk="1" hangingPunct="1"/>
              <a:t>22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957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09572" name="Form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61B96F-71A6-4266-80A1-A5FD4DD864B0}" type="slidenum">
              <a:rPr lang="de-CH" altLang="de-DE" sz="1200"/>
              <a:pPr eaLnBrk="1" hangingPunct="1"/>
              <a:t>23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059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059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E90BA13-3D50-4D56-A5F2-3EEAA41C5959}" type="slidenum">
              <a:rPr lang="de-CH" altLang="de-DE" sz="1200"/>
              <a:pPr algn="r" eaLnBrk="1" hangingPunct="1"/>
              <a:t>24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161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162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C4EDC47-639A-4B90-94EB-A9EF5E88CA68}" type="slidenum">
              <a:rPr lang="de-CH" altLang="de-DE" sz="1200"/>
              <a:pPr algn="r" eaLnBrk="1" hangingPunct="1"/>
              <a:t>25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264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264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6D3E7BD-AFC2-4A38-A218-198026CCB451}" type="slidenum">
              <a:rPr lang="de-CH" altLang="de-DE" sz="1200"/>
              <a:pPr algn="r" eaLnBrk="1" hangingPunct="1"/>
              <a:t>26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366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366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E6B4CC9-B274-403F-B9DF-9A461B20F010}" type="slidenum">
              <a:rPr lang="de-CH" altLang="de-DE" sz="1200"/>
              <a:pPr algn="r" eaLnBrk="1" hangingPunct="1"/>
              <a:t>27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469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469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33CB082-E6E7-4ECD-9DF5-9A32633B3B8D}" type="slidenum">
              <a:rPr lang="de-CH" altLang="de-DE" sz="1200"/>
              <a:pPr algn="r" eaLnBrk="1" hangingPunct="1"/>
              <a:t>28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571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571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9D8B9A-8832-46E2-B9B9-2FF0ABFC2A69}" type="slidenum">
              <a:rPr lang="de-CH" altLang="de-DE" sz="1200"/>
              <a:pPr algn="r" eaLnBrk="1" hangingPunct="1"/>
              <a:t>29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hteck 15360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9091" name="Rechteck 1536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8909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73294F4-C7A8-4F97-8EAE-B5AB91C7BB0A}" type="slidenum">
              <a:rPr lang="de-CH" altLang="de-DE" sz="1200"/>
              <a:pPr algn="r" eaLnBrk="1" hangingPunct="1"/>
              <a:t>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673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674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8F6ABEB-1FF2-43FB-B979-B85EE123D458}" type="slidenum">
              <a:rPr lang="de-CH" altLang="de-DE" sz="1200"/>
              <a:pPr algn="r" eaLnBrk="1" hangingPunct="1"/>
              <a:t>30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776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776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4D4CF86-8F08-40FF-B289-1257E173F806}" type="slidenum">
              <a:rPr lang="de-CH" altLang="de-DE" sz="1200"/>
              <a:pPr algn="r" eaLnBrk="1" hangingPunct="1"/>
              <a:t>31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878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878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EB9F6C5-32F1-49D4-BE78-7194AD696F35}" type="slidenum">
              <a:rPr lang="de-CH" altLang="de-DE" sz="1200"/>
              <a:pPr algn="r" eaLnBrk="1" hangingPunct="1"/>
              <a:t>32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981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1981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2364C5A-B22A-4B01-8B65-AA4A5288696A}" type="slidenum">
              <a:rPr lang="de-CH" altLang="de-DE" sz="1200"/>
              <a:pPr algn="r" eaLnBrk="1" hangingPunct="1"/>
              <a:t>33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083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083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29AB562-D3D9-4664-9A61-0F8762A75238}" type="slidenum">
              <a:rPr lang="de-CH" altLang="de-DE" sz="1200"/>
              <a:pPr algn="r" eaLnBrk="1" hangingPunct="1"/>
              <a:t>34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185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186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D7EE721-303D-4E0C-8C1E-8D7B8FB14082}" type="slidenum">
              <a:rPr lang="de-CH" altLang="de-DE" sz="1200"/>
              <a:pPr algn="r" eaLnBrk="1" hangingPunct="1"/>
              <a:t>35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88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288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629C33-FAA7-44BC-99C1-927EC6D58930}" type="slidenum">
              <a:rPr lang="de-CH" altLang="de-DE" sz="1200"/>
              <a:pPr algn="r" eaLnBrk="1" hangingPunct="1"/>
              <a:t>36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390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390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E2719AD-0051-4D3E-BC62-700B83000E8A}" type="slidenum">
              <a:rPr lang="de-CH" altLang="de-DE" sz="1200"/>
              <a:pPr algn="r" eaLnBrk="1" hangingPunct="1"/>
              <a:t>37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493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493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0AE087-C7D8-45AB-95FA-23015172509A}" type="slidenum">
              <a:rPr lang="de-CH" altLang="de-DE" sz="1200"/>
              <a:pPr algn="r" eaLnBrk="1" hangingPunct="1"/>
              <a:t>38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595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595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EA7CD5-2834-41F5-BDF4-F6BAB35F565A}" type="slidenum">
              <a:rPr lang="de-CH" altLang="de-DE" sz="1200"/>
              <a:pPr algn="r" eaLnBrk="1" hangingPunct="1"/>
              <a:t>39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011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011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A7F46DC-5F18-43F3-896C-7BFA253E5289}" type="slidenum">
              <a:rPr lang="de-CH" altLang="de-DE" sz="1200"/>
              <a:pPr algn="r" eaLnBrk="1" hangingPunct="1"/>
              <a:t>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697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698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C3B5F0-165E-4F71-A993-3579F3E5D47F}" type="slidenum">
              <a:rPr lang="de-CH" altLang="de-DE" sz="1200"/>
              <a:pPr algn="r" eaLnBrk="1" hangingPunct="1"/>
              <a:t>40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800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800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2E5BAD1-3A9F-41AB-BE6A-C88A29C4845C}" type="slidenum">
              <a:rPr lang="de-CH" altLang="de-DE" sz="1200"/>
              <a:pPr algn="r" eaLnBrk="1" hangingPunct="1"/>
              <a:t>41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902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2902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802C69C-517E-4B07-8D6F-39A9288EBA9E}" type="slidenum">
              <a:rPr lang="de-CH" altLang="de-DE" sz="1200"/>
              <a:pPr algn="r" eaLnBrk="1" hangingPunct="1"/>
              <a:t>42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005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005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3EDC8E-2674-4D52-8903-240DD28ED6C3}" type="slidenum">
              <a:rPr lang="de-CH" altLang="de-DE" sz="1200"/>
              <a:pPr algn="r" eaLnBrk="1" hangingPunct="1"/>
              <a:t>43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1075" name="Rechteck 14337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1076" name="Form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47E2C7-7D6E-45F5-8AA2-BFC7BE954A90}" type="slidenum">
              <a:rPr lang="de-CH" altLang="de-DE" sz="1200"/>
              <a:pPr eaLnBrk="1" hangingPunct="1"/>
              <a:t>44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hteck 15360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2099" name="Rechteck 15361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210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DD68C41-46FD-49AC-8D75-74A23441914C}" type="slidenum">
              <a:rPr lang="de-CH" altLang="de-DE" sz="1200"/>
              <a:pPr algn="r" eaLnBrk="1" hangingPunct="1"/>
              <a:t>45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2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312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A3CEF9A-AACF-46A7-B5F0-A94D2E2E5425}" type="slidenum">
              <a:rPr lang="de-CH" altLang="de-DE" sz="1200"/>
              <a:pPr algn="r" eaLnBrk="1" hangingPunct="1"/>
              <a:t>46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414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414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781E7F-99FF-4139-B307-DABE8AA09672}" type="slidenum">
              <a:rPr lang="de-CH" altLang="de-DE" sz="1200"/>
              <a:pPr algn="r" eaLnBrk="1" hangingPunct="1"/>
              <a:t>47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517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517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011F84E-F0EE-42A1-B25B-C10178FB0F4E}" type="slidenum">
              <a:rPr lang="de-CH" altLang="de-DE" sz="1200"/>
              <a:pPr algn="r" eaLnBrk="1" hangingPunct="1"/>
              <a:t>48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619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619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3816A25-722C-4198-95F9-9B8B043ADC13}" type="slidenum">
              <a:rPr lang="de-CH" altLang="de-DE" sz="1200"/>
              <a:pPr algn="r" eaLnBrk="1" hangingPunct="1"/>
              <a:t>49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113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114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3CCB63-4FBA-4646-B20C-47F20882C6DF}" type="slidenum">
              <a:rPr lang="de-CH" altLang="de-DE" sz="1200"/>
              <a:pPr algn="r" eaLnBrk="1" hangingPunct="1"/>
              <a:t>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721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722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F01633-E06A-4026-960B-8312ED230019}" type="slidenum">
              <a:rPr lang="de-CH" altLang="de-DE" sz="1200"/>
              <a:pPr algn="r" eaLnBrk="1" hangingPunct="1"/>
              <a:t>50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824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824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DAE6B14-CB8C-47B6-8798-2E5C13435FD7}" type="slidenum">
              <a:rPr lang="de-CH" altLang="de-DE" sz="1200"/>
              <a:pPr algn="r" eaLnBrk="1" hangingPunct="1"/>
              <a:t>51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926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3926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43670EC-F17F-43A2-8D02-FA51FF839DD7}" type="slidenum">
              <a:rPr lang="de-CH" altLang="de-DE" sz="1200"/>
              <a:pPr algn="r" eaLnBrk="1" hangingPunct="1"/>
              <a:t>52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029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029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E2D7B7F-923B-41DA-ABA3-0342BD154AEB}" type="slidenum">
              <a:rPr lang="de-CH" altLang="de-DE" sz="1200"/>
              <a:pPr algn="r" eaLnBrk="1" hangingPunct="1"/>
              <a:t>53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131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131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5F5200E-DC3F-45EA-9C2E-3F073A6771AD}" type="slidenum">
              <a:rPr lang="de-CH" altLang="de-DE" sz="1200"/>
              <a:pPr algn="r" eaLnBrk="1" hangingPunct="1"/>
              <a:t>54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234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4D80796-A95F-426D-8930-D0855DAB5F8B}" type="slidenum">
              <a:rPr lang="de-CH" altLang="de-DE" sz="1200"/>
              <a:pPr algn="r" eaLnBrk="1" hangingPunct="1"/>
              <a:t>55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336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336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346849A-3D7B-4B4B-B658-757F9A2A35A9}" type="slidenum">
              <a:rPr lang="de-CH" altLang="de-DE" sz="1200"/>
              <a:pPr algn="r" eaLnBrk="1" hangingPunct="1"/>
              <a:t>56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438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124" tIns="46561" rIns="93124" bIns="46561"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438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24" tIns="46561" rIns="93124" bIns="46561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8AFBCA8-203D-4ECA-ADA6-23D54F097B96}" type="slidenum">
              <a:rPr lang="de-CH" altLang="de-DE" sz="1200"/>
              <a:pPr algn="r" eaLnBrk="1" hangingPunct="1"/>
              <a:t>57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541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541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E92AFF6-AE86-4993-8157-F78062E85E8E}" type="slidenum">
              <a:rPr lang="de-CH" altLang="de-DE" sz="1200"/>
              <a:pPr algn="r" eaLnBrk="1" hangingPunct="1"/>
              <a:t>58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643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643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3C8A094-EB2B-44D0-BA48-412F6AAE2E05}" type="slidenum">
              <a:rPr lang="de-CH" altLang="de-DE" sz="1200"/>
              <a:pPr algn="r" eaLnBrk="1" hangingPunct="1"/>
              <a:t>59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216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216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5305444-F30D-4528-8B02-BA6A231134AF}" type="slidenum">
              <a:rPr lang="de-CH" altLang="de-DE" sz="1200"/>
              <a:pPr algn="r" eaLnBrk="1" hangingPunct="1"/>
              <a:t>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745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746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F21B2E-E054-40F3-8590-E07FCDB25E02}" type="slidenum">
              <a:rPr lang="de-CH" altLang="de-DE" sz="1200"/>
              <a:pPr algn="r" eaLnBrk="1" hangingPunct="1"/>
              <a:t>60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848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848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EA885C1-D574-45FF-963B-729B603DFD0E}" type="slidenum">
              <a:rPr lang="de-CH" altLang="de-DE" sz="1200"/>
              <a:pPr algn="r" eaLnBrk="1" hangingPunct="1"/>
              <a:t>61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950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4950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746405A-AE71-411A-A3F7-481BBF99456B}" type="slidenum">
              <a:rPr lang="de-CH" altLang="de-DE" sz="1200"/>
              <a:pPr algn="r" eaLnBrk="1" hangingPunct="1"/>
              <a:t>62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053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053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B91A4ED-3497-41AD-B3B4-BCE57651563D}" type="slidenum">
              <a:rPr lang="de-CH" altLang="de-DE" sz="1200"/>
              <a:pPr algn="r" eaLnBrk="1" hangingPunct="1"/>
              <a:t>63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155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155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9257807-572B-4B68-9DD9-D6D5C77026E1}" type="slidenum">
              <a:rPr lang="de-CH" altLang="de-DE" sz="1200"/>
              <a:pPr algn="r" eaLnBrk="1" hangingPunct="1"/>
              <a:t>64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2579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2580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2A1FCFF-0A69-42E9-B9E1-005B6902C97A}" type="slidenum">
              <a:rPr lang="de-CH" altLang="de-DE" sz="1200"/>
              <a:pPr algn="r" eaLnBrk="1" hangingPunct="1"/>
              <a:t>65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3603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3604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71BC04D-1E50-4FCD-B0C1-C2CC93555694}" type="slidenum">
              <a:rPr lang="de-CH" altLang="de-DE" sz="1200"/>
              <a:pPr algn="r" eaLnBrk="1" hangingPunct="1"/>
              <a:t>66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462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462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DF4A46-2070-4B7B-BA49-2E64FBD31BEA}" type="slidenum">
              <a:rPr lang="de-CH" altLang="de-DE" sz="1200"/>
              <a:pPr algn="r" eaLnBrk="1" hangingPunct="1"/>
              <a:t>67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5565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5565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923C046-FC32-49B8-8791-D37AD5AFDC8B}" type="slidenum">
              <a:rPr lang="de-CH" altLang="de-DE" sz="1200"/>
              <a:pPr algn="r" eaLnBrk="1" hangingPunct="1"/>
              <a:t>68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9E772091-C18C-4BC3-A23F-BAD24ADA8888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69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903288" y="749300"/>
            <a:ext cx="4991100" cy="3741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3187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3188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9750E9-E0BC-4207-BE48-FDA1A49D4D02}" type="slidenum">
              <a:rPr lang="de-CH" altLang="de-DE" sz="1200"/>
              <a:pPr algn="r" eaLnBrk="1" hangingPunct="1"/>
              <a:t>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BFFF8A4F-84BA-4AD2-9063-76D7A57634E1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70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950913" y="742950"/>
            <a:ext cx="4954587" cy="3714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99D19F91-ECF5-4A12-9954-E9D66E657462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71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0738A656-9CA1-4544-BAB2-AC2154B4DAB4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72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8E4F9D7E-48BB-4AC9-BAE0-F99408B27F8A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73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30F1C0AD-4A4F-4B94-885E-795694892ACE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74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903288" y="749300"/>
            <a:ext cx="4991100" cy="3741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821BE31A-F99A-4165-A026-350BC184ED8B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75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903288" y="749300"/>
            <a:ext cx="4991100" cy="37417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3830638" y="8685213"/>
            <a:ext cx="296703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466" tIns="42883" rIns="82466" bIns="42883" anchor="b"/>
          <a:lstStyle>
            <a:lvl1pPr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411163" eaLnBrk="0" hangingPunct="0"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411163" eaLnBrk="0" fontAlgn="base" hangingPunct="0">
              <a:spcBef>
                <a:spcPct val="0"/>
              </a:spcBef>
              <a:spcAft>
                <a:spcPct val="0"/>
              </a:spcAft>
              <a:tabLst>
                <a:tab pos="663575" algn="l"/>
                <a:tab pos="1325563" algn="l"/>
                <a:tab pos="1990725" algn="l"/>
                <a:tab pos="26527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fld id="{818A66FD-4362-4BDE-879F-7FC054B3A6E4}" type="slidenum">
              <a:rPr lang="en-GB" altLang="de-DE" sz="110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Arial" charset="0"/>
                <a:buNone/>
              </a:pPr>
              <a:t>76</a:t>
            </a:fld>
            <a:endParaRPr lang="en-GB" altLang="de-DE" sz="110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144588" y="685800"/>
            <a:ext cx="4572000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153" tIns="46077" rIns="92153" bIns="46077" anchor="ctr"/>
          <a:lstStyle>
            <a:lvl1pPr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2075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207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5600" cy="4465638"/>
          </a:xfrm>
        </p:spPr>
        <p:txBody>
          <a:bodyPr wrap="none" anchor="ctr"/>
          <a:lstStyle/>
          <a:p>
            <a:endParaRPr lang="de-CH" altLang="de-DE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67939" name="Rechteck 2252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167940" name="Form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61A46E-1FFE-48B4-B932-E1A1BEEFD37C}" type="slidenum">
              <a:rPr lang="de-CH" altLang="de-DE" sz="1200"/>
              <a:pPr eaLnBrk="1" hangingPunct="1"/>
              <a:t>77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4211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4212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CD0F3CC-06B7-442B-AFE9-000A1214CA8A}" type="slidenum">
              <a:rPr lang="de-CH" altLang="de-DE" sz="1200"/>
              <a:pPr algn="r" eaLnBrk="1" hangingPunct="1"/>
              <a:t>8</a:t>
            </a:fld>
            <a:endParaRPr lang="de-CH" altLang="de-DE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95235" name="Rechteck 17409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>
              <a:latin typeface="Calibri" pitchFamily="34" charset="0"/>
            </a:endParaRPr>
          </a:p>
        </p:txBody>
      </p:sp>
      <p:sp>
        <p:nvSpPr>
          <p:cNvPr id="95236" name="Form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30" tIns="46565" rIns="93130" bIns="46565" anchor="b"/>
          <a:lstStyle>
            <a:lvl1pPr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9300" indent="-28892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52525" indent="-231775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12900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73275" indent="-230188" defTabSz="9318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304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876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448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902075" indent="-230188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F007898-2D69-4892-A526-F5FCF8D66B11}" type="slidenum">
              <a:rPr lang="de-CH" altLang="de-DE" sz="1200"/>
              <a:pPr algn="r" eaLnBrk="1" hangingPunct="1"/>
              <a:t>9</a:t>
            </a:fld>
            <a:endParaRPr lang="de-CH" altLang="de-DE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Form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Form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95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rm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58657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654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drje49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Textmasterformate durch Klicken bearbeiten</a:t>
            </a:r>
          </a:p>
          <a:p>
            <a:pPr lvl="1"/>
            <a:r>
              <a:rPr lang="de-CH" altLang="de-DE"/>
              <a:t>Zweite Ebene</a:t>
            </a:r>
          </a:p>
          <a:p>
            <a:pPr lvl="2"/>
            <a:r>
              <a:rPr lang="de-CH" altLang="de-DE"/>
              <a:t>Dritte Ebene</a:t>
            </a:r>
          </a:p>
          <a:p>
            <a:pPr lvl="3"/>
            <a:r>
              <a:rPr lang="de-CH" altLang="de-DE"/>
              <a:t>Vierte Ebene</a:t>
            </a:r>
          </a:p>
          <a:p>
            <a:pPr lvl="4"/>
            <a:r>
              <a:rPr lang="de-CH" altLang="de-DE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CH" sz="800" b="1"/>
              <a:t>Folie </a:t>
            </a:r>
            <a:fld id="{DF0AF280-58E3-4B39-A048-DAA11509011B}" type="slidenum">
              <a:rPr lang="de-CH" sz="800" b="1"/>
              <a:pPr>
                <a:defRPr/>
              </a:pPr>
              <a:t>‹Nr.›</a:t>
            </a:fld>
            <a:endParaRPr lang="de-CH" sz="800" b="1"/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88107E70-F06E-4428-AE11-896296068A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7"/>
              </a:rPr>
              <a:t>drje49@gmail.com</a:t>
            </a:r>
            <a:r>
              <a:rPr lang="en-US" sz="800" dirty="0"/>
              <a:t> ¦ CH-9100 </a:t>
            </a:r>
            <a:r>
              <a:rPr lang="en-US" sz="800" dirty="0" err="1"/>
              <a:t>Herisau</a:t>
            </a:r>
            <a:endParaRPr lang="en-US" sz="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DE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diologie.unispital.ch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wmf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/>
              <a:t>AD(H)S</a:t>
            </a:r>
            <a:endParaRPr lang="de-DE" alt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4149080"/>
            <a:ext cx="8101012" cy="1752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Eine Eltern-Kind Bindungsstörung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gray">
          <a:xfrm>
            <a:off x="971550" y="1019175"/>
            <a:ext cx="77771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Die vermeintliche Krankheit „ADHS“ ist in Wirklichkeit das Sichtbarwerden von </a:t>
            </a:r>
            <a:r>
              <a:rPr lang="de-DE" altLang="de-DE" b="1">
                <a:solidFill>
                  <a:srgbClr val="4D4D4D"/>
                </a:solidFill>
              </a:rPr>
              <a:t>seelisch abgespaltenen Anteilen</a:t>
            </a:r>
            <a:r>
              <a:rPr lang="de-DE" altLang="de-DE">
                <a:solidFill>
                  <a:srgbClr val="4D4D4D"/>
                </a:solidFill>
              </a:rPr>
              <a:t> der Eltern im Verhalten ihrer Kinder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ADHS weist auf </a:t>
            </a:r>
            <a:r>
              <a:rPr lang="de-DE" altLang="de-DE" u="sng">
                <a:solidFill>
                  <a:srgbClr val="4D4D4D"/>
                </a:solidFill>
              </a:rPr>
              <a:t>schwere Bindungsstörungen zwischen Eltern und Kindern</a:t>
            </a:r>
            <a:r>
              <a:rPr lang="de-DE" altLang="de-DE">
                <a:solidFill>
                  <a:srgbClr val="4D4D4D"/>
                </a:solidFill>
              </a:rPr>
              <a:t> hin. Diese Bindungsstörungen sind die Folge ungelöster Traumata auf Seiten der Eltern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u="sng">
                <a:solidFill>
                  <a:srgbClr val="FF3300"/>
                </a:solidFill>
              </a:rPr>
              <a:t>Das Kind ist Symptomträger für die Eltern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Die Beschäftigung mit den AD(H)S-Symptomen des Kindes lenkt von den eigentlichen Ursache ab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Solange das Kind das Symptom trägt, müssen die Eltern ihre Angst, Wut und Hoffnungslosigkeit und ihren Schmerz nicht spüren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Wenn die Eltern auf ihre eigenen Traumata schauen, gibt es eine Heilungschance für das Kind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CH" altLang="de-DE">
              <a:solidFill>
                <a:schemeClr val="accent2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Veraltete Diagnosen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Minimale cerebrale Dysfunktion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Minimal brain damage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Frühkindliches psychoorganisches Syndrom (POS)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Neurogene Lernschwäche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DE" altLang="de-DE">
              <a:solidFill>
                <a:srgbClr val="4D4D4D"/>
              </a:solidFill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</a:t>
            </a:r>
          </a:p>
        </p:txBody>
      </p:sp>
      <p:sp>
        <p:nvSpPr>
          <p:cNvPr id="1536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93763" y="1000125"/>
            <a:ext cx="7859712" cy="79216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AD(H)S gehört zu den am häufigsten diagnostizierten Störungen bei Kindern</a:t>
            </a:r>
            <a:endParaRPr lang="de-CH" altLang="de-DE" sz="1800"/>
          </a:p>
        </p:txBody>
      </p:sp>
      <p:pic>
        <p:nvPicPr>
          <p:cNvPr id="15364" name="Picture 3" descr="kinder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3222625"/>
            <a:ext cx="46513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746250" y="2038350"/>
            <a:ext cx="56149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3 bis 10% aller Schulkinder gelten als von AD(H)S betroffen:</a:t>
            </a:r>
            <a:br>
              <a:rPr lang="de-DE" altLang="de-DE">
                <a:solidFill>
                  <a:schemeClr val="accent2"/>
                </a:solidFill>
              </a:rPr>
            </a:br>
            <a:br>
              <a:rPr lang="de-DE" altLang="de-DE">
                <a:solidFill>
                  <a:schemeClr val="accent2"/>
                </a:solidFill>
              </a:rPr>
            </a:br>
            <a:r>
              <a:rPr lang="de-DE" altLang="de-DE" b="1">
                <a:solidFill>
                  <a:srgbClr val="FF3300"/>
                </a:solidFill>
              </a:rPr>
              <a:t>Trias:</a:t>
            </a:r>
            <a:r>
              <a:rPr lang="de-DE" altLang="de-DE">
                <a:solidFill>
                  <a:srgbClr val="FF3300"/>
                </a:solidFill>
              </a:rPr>
              <a:t> </a:t>
            </a:r>
            <a:r>
              <a:rPr lang="de-DE" altLang="de-DE" b="1">
                <a:solidFill>
                  <a:srgbClr val="FF3300"/>
                </a:solidFill>
              </a:rPr>
              <a:t>Unaufmerksamkeit – Hyperaktivität - Impulsivität</a:t>
            </a:r>
            <a:endParaRPr lang="de-CH" altLang="de-DE" b="1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Unaufmerksamkeit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Organisationsschwierigkeiten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Abneigung gegen länger dauernde geistige Anstrengung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verliert oft Spielsachen und Arbeitsmittel</a:t>
            </a:r>
            <a:r>
              <a:rPr lang="de-DE" altLang="de-DE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leicht durch äussere Reize ablenkbar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vergesslich im Alltag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beobachtet häufig Einzelheiten nicht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macht häufig Flüchtigkeitsfehler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Schwierigkeiten, längere Zeit die Aufmerksamkeit aufrechtzuerhalten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führt Anweisungen nicht vollständig durch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bringt Pflichten nicht zu Ende</a:t>
            </a:r>
          </a:p>
        </p:txBody>
      </p:sp>
      <p:sp>
        <p:nvSpPr>
          <p:cNvPr id="16388" name="Rectangle 9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  <p:pic>
        <p:nvPicPr>
          <p:cNvPr id="16389" name="Picture 12" descr="inattention - trace - blue background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8763" y="3429000"/>
            <a:ext cx="2535237" cy="2535238"/>
          </a:xfr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Hyperaktivität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gray">
          <a:xfrm>
            <a:off x="971550" y="1000125"/>
            <a:ext cx="7777163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Zappelphilipp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Steht auf, soll jedoch sitzen bleiben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Läuft bei unpassender Gelegenheit exzessiv herum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Spielt und beschäftigt sich nicht ruhig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Ist immer auf Achse und wie getrieben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Redet übermässig viel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627313" y="5661025"/>
            <a:ext cx="66960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de-DE" altLang="de-DE" sz="2000" b="1">
              <a:solidFill>
                <a:srgbClr val="6699CC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078163" y="4044950"/>
            <a:ext cx="2951162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Beim Hyperaktivitätssyndrom </a:t>
            </a:r>
          </a:p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ist das Geschlechterverhältnis </a:t>
            </a:r>
          </a:p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von Jungen zu Mädchen</a:t>
            </a:r>
          </a:p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8:1</a:t>
            </a:r>
            <a:endParaRPr lang="de-CH" altLang="de-DE">
              <a:solidFill>
                <a:srgbClr val="4D4D4D"/>
              </a:solidFill>
            </a:endParaRPr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  <p:pic>
        <p:nvPicPr>
          <p:cNvPr id="17415" name="Picture 8" descr="Struwwelpeter, Die Geschichte vom Zappel-Philip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9050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hyperactivity - trace - coloure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2628900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Impulsivität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Platzt mit Antworten heraus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Kann nur schwer warten: </a:t>
            </a:r>
            <a:br>
              <a:rPr lang="de-DE" altLang="de-DE">
                <a:solidFill>
                  <a:srgbClr val="FF3300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Kann „Belohnung nicht abwarten</a:t>
            </a:r>
            <a:br>
              <a:rPr lang="de-DE" altLang="de-DE">
                <a:solidFill>
                  <a:srgbClr val="FF3300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= Dopaminmangel!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Unterbricht und stört andere</a:t>
            </a:r>
            <a:endParaRPr lang="de-CH" altLang="de-DE">
              <a:solidFill>
                <a:srgbClr val="4D4D4D"/>
              </a:solidFill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  <p:pic>
        <p:nvPicPr>
          <p:cNvPr id="18437" name="Picture 8" descr="Impulsivity - trace - coloured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29166F"/>
              </a:clrFrom>
              <a:clrTo>
                <a:srgbClr val="29166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8575"/>
            <a:ext cx="40068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Differentialdiagnose (Psyche)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gray">
          <a:xfrm>
            <a:off x="971550" y="1019175"/>
            <a:ext cx="777716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Altersgemässe Verhaltensweisen bei aktiven Kindern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Hyperkinetische Symptome bei schulischer Überforderung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Hyperkinetische Symptome bei schulischer Unterforderung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Hyperkinetische Symptome bei Intelligenzminderung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Hyperkinetische Symptome als Folgen chaotischer psychosozialer Bedingungen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Oppositionelle Verhaltensweisen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Psychomotorische Erregung und Konzentrationsstörung bei affektiven Störungen und Angststörungen</a:t>
            </a:r>
            <a:endParaRPr lang="de-CH" altLang="de-DE">
              <a:solidFill>
                <a:srgbClr val="4D4D4D"/>
              </a:solidFill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371725" y="3833813"/>
            <a:ext cx="502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Döpfner, Schürmann und Fröhlich (1998, S. 6 f.)</a:t>
            </a:r>
            <a:endParaRPr lang="de-CH" altLang="de-DE">
              <a:solidFill>
                <a:srgbClr val="4D4D4D"/>
              </a:solidFill>
            </a:endParaRPr>
          </a:p>
        </p:txBody>
      </p:sp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der „Hunter-Typ“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gray">
          <a:xfrm>
            <a:off x="971550" y="971550"/>
            <a:ext cx="7777163" cy="274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AD(H)S als Genotyp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Gesamtheit </a:t>
            </a:r>
            <a:r>
              <a:rPr lang="de-DE" altLang="de-DE" b="1">
                <a:solidFill>
                  <a:srgbClr val="4D4D4D"/>
                </a:solidFill>
              </a:rPr>
              <a:t>aller</a:t>
            </a:r>
            <a:r>
              <a:rPr lang="de-DE" altLang="de-DE">
                <a:solidFill>
                  <a:srgbClr val="4D4D4D"/>
                </a:solidFill>
              </a:rPr>
              <a:t> Erbanlagen relevant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AD(H)S als Abweichung von der </a:t>
            </a:r>
            <a:r>
              <a:rPr lang="de-DE" altLang="de-DE" i="1">
                <a:solidFill>
                  <a:srgbClr val="4D4D4D"/>
                </a:solidFill>
              </a:rPr>
              <a:t>heutigen</a:t>
            </a:r>
            <a:r>
              <a:rPr lang="de-DE" altLang="de-DE">
                <a:solidFill>
                  <a:srgbClr val="4D4D4D"/>
                </a:solidFill>
              </a:rPr>
              <a:t> Norm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Könnte AD(H)S irgendwann einmal im Sinne von Darwin einen Selektionsvorteil gehabt haben?</a:t>
            </a:r>
            <a:r>
              <a:rPr lang="de-DE" altLang="de-DE" sz="2000">
                <a:solidFill>
                  <a:schemeClr val="accent2"/>
                </a:solidFill>
              </a:rPr>
              <a:t> </a:t>
            </a:r>
            <a:endParaRPr lang="de-CH" altLang="de-DE" sz="2000">
              <a:solidFill>
                <a:schemeClr val="accent2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059113" y="4149725"/>
            <a:ext cx="21605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de-DE" sz="1000">
                <a:solidFill>
                  <a:srgbClr val="4D4D4D"/>
                </a:solidFill>
              </a:rPr>
              <a:t>Seminar: 	ADHS</a:t>
            </a:r>
          </a:p>
          <a:p>
            <a:pPr eaLnBrk="1" hangingPunct="1"/>
            <a:r>
              <a:rPr lang="en-US" altLang="de-DE" sz="1000">
                <a:solidFill>
                  <a:srgbClr val="4D4D4D"/>
                </a:solidFill>
              </a:rPr>
              <a:t>Dozent:	Prof. Dr. </a:t>
            </a:r>
            <a:br>
              <a:rPr lang="en-US" altLang="de-DE" sz="1000">
                <a:solidFill>
                  <a:srgbClr val="4D4D4D"/>
                </a:solidFill>
              </a:rPr>
            </a:br>
            <a:r>
              <a:rPr lang="en-US" altLang="de-DE" sz="1000">
                <a:solidFill>
                  <a:srgbClr val="4D4D4D"/>
                </a:solidFill>
              </a:rPr>
              <a:t>                          Kabat vel Job</a:t>
            </a:r>
          </a:p>
          <a:p>
            <a:pPr eaLnBrk="1" hangingPunct="1"/>
            <a:r>
              <a:rPr lang="en-US" altLang="de-DE" sz="1000">
                <a:solidFill>
                  <a:srgbClr val="4D4D4D"/>
                </a:solidFill>
              </a:rPr>
              <a:t>Referentinnen: 	Christiane Kämpfe </a:t>
            </a:r>
            <a:br>
              <a:rPr lang="en-US" altLang="de-DE" sz="1000">
                <a:solidFill>
                  <a:srgbClr val="4D4D4D"/>
                </a:solidFill>
              </a:rPr>
            </a:br>
            <a:r>
              <a:rPr lang="en-US" altLang="de-DE" sz="1000">
                <a:solidFill>
                  <a:srgbClr val="4D4D4D"/>
                </a:solidFill>
              </a:rPr>
              <a:t>                          Alin Georgie </a:t>
            </a:r>
          </a:p>
          <a:p>
            <a:pPr eaLnBrk="1" hangingPunct="1"/>
            <a:r>
              <a:rPr lang="en-US" altLang="de-DE" sz="1000">
                <a:solidFill>
                  <a:srgbClr val="4D4D4D"/>
                </a:solidFill>
              </a:rPr>
              <a:t>	Michaela              </a:t>
            </a:r>
            <a:br>
              <a:rPr lang="en-US" altLang="de-DE" sz="1000">
                <a:solidFill>
                  <a:srgbClr val="4D4D4D"/>
                </a:solidFill>
              </a:rPr>
            </a:br>
            <a:r>
              <a:rPr lang="en-US" altLang="de-DE" sz="1000">
                <a:solidFill>
                  <a:srgbClr val="4D4D4D"/>
                </a:solidFill>
              </a:rPr>
              <a:t>                          Zimmermann</a:t>
            </a:r>
          </a:p>
          <a:p>
            <a:pPr eaLnBrk="1" hangingPunct="1"/>
            <a:r>
              <a:rPr lang="en-US" altLang="de-DE" sz="1000">
                <a:solidFill>
                  <a:srgbClr val="4D4D4D"/>
                </a:solidFill>
              </a:rPr>
              <a:t>Datum: 	02.07.2008</a:t>
            </a:r>
            <a:endParaRPr lang="de-CH" altLang="de-DE" sz="2000">
              <a:solidFill>
                <a:srgbClr val="4D4D4D"/>
              </a:solidFill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BBBBB"/>
              </a:clrFrom>
              <a:clrTo>
                <a:srgbClr val="BBBB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429000"/>
            <a:ext cx="20716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Karl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429000"/>
            <a:ext cx="360045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Genetisches Erbe oder genetische Störung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gray">
          <a:xfrm>
            <a:off x="5073650" y="1647825"/>
            <a:ext cx="349726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Barkley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AD(H)S ist eine reelle Störung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AD(H)S ist eine Hirnent-wicklungsstörung oder Hirnfunktionsstörung mit genetischer Ursache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Aber auch direkte Schädigung des Gehirns oder Krankheit können die Ursache sein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890588"/>
            <a:ext cx="97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52488"/>
            <a:ext cx="1225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9"/>
          <p:cNvSpPr>
            <a:spLocks noChangeArrowheads="1"/>
          </p:cNvSpPr>
          <p:nvPr/>
        </p:nvSpPr>
        <p:spPr bwMode="gray">
          <a:xfrm>
            <a:off x="952500" y="1647825"/>
            <a:ext cx="3497263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Hartmann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AD(H)S‘ ler sind die genetischen Erben der Jäger und Sammler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Die Schätzungen über das Aufkommen von ADHS bewegen sich zwischen ca. 5-20%. Für eine Genmutation/ Krankheit scheint diese Zahl unverhältnismässig hoch</a:t>
            </a:r>
            <a:r>
              <a:rPr lang="de-DE" altLang="de-DE" sz="2000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Genetisches Erbe oder genetische Störung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890588"/>
            <a:ext cx="97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52488"/>
            <a:ext cx="1225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7"/>
          <p:cNvSpPr>
            <a:spLocks noChangeArrowheads="1"/>
          </p:cNvSpPr>
          <p:nvPr/>
        </p:nvSpPr>
        <p:spPr bwMode="gray">
          <a:xfrm>
            <a:off x="5062538" y="1649413"/>
            <a:ext cx="3497262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Barkley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AD(H)S ist aus evolutionstheoretischer Sicht eher ein Nachteil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Ausreifung von Executive Functions notwendig zur Entwicklung der Fähigkeit zur Selbstregulation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Selbstregulation notwendig zur Anpassung an soziale Umwelt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DE" altLang="de-DE">
              <a:solidFill>
                <a:srgbClr val="4D4D4D"/>
              </a:solidFill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gray">
          <a:xfrm>
            <a:off x="984250" y="1649413"/>
            <a:ext cx="3732213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Hartmann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Vergleich klassischer ADHS-Symptome mit Eigen-schaften eines guten Jägers </a:t>
            </a:r>
            <a:r>
              <a:rPr lang="de-DE" altLang="de-DE" b="1">
                <a:solidFill>
                  <a:srgbClr val="FF3300"/>
                </a:solidFill>
                <a:sym typeface="Wingdings" pitchFamily="2" charset="2"/>
              </a:rPr>
              <a:t> fast vollständig gute Übereinstimmung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  <a:sym typeface="Wingdings" pitchFamily="2" charset="2"/>
              </a:rPr>
              <a:t>können sich völlig in Jagd vertiefen</a:t>
            </a: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 (</a:t>
            </a:r>
            <a:r>
              <a:rPr lang="de-DE" altLang="de-DE">
                <a:solidFill>
                  <a:srgbClr val="FF3300"/>
                </a:solidFill>
                <a:sym typeface="Wingdings" pitchFamily="2" charset="2"/>
              </a:rPr>
              <a:t>Hyperfokus</a:t>
            </a: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  <a:sym typeface="Wingdings" pitchFamily="2" charset="2"/>
              </a:rPr>
              <a:t>Sind flexibel und können ihre Strategie blitzartig ändern</a:t>
            </a: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 (</a:t>
            </a:r>
            <a:r>
              <a:rPr lang="de-DE" altLang="de-DE">
                <a:solidFill>
                  <a:srgbClr val="FF3300"/>
                </a:solidFill>
                <a:sym typeface="Wingdings" pitchFamily="2" charset="2"/>
              </a:rPr>
              <a:t>Impulsivität</a:t>
            </a: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Können unglaublichen Energieschub in Jagd einbringen (</a:t>
            </a:r>
            <a:r>
              <a:rPr lang="de-DE" altLang="de-DE">
                <a:solidFill>
                  <a:srgbClr val="FF3300"/>
                </a:solidFill>
                <a:sym typeface="Wingdings" pitchFamily="2" charset="2"/>
              </a:rPr>
              <a:t>Hyperaktivität</a:t>
            </a:r>
            <a:r>
              <a:rPr lang="de-DE" altLang="de-DE">
                <a:solidFill>
                  <a:schemeClr val="accent2"/>
                </a:solidFill>
                <a:sym typeface="Wingdings" pitchFamily="2" charset="2"/>
              </a:rPr>
              <a:t>)</a:t>
            </a:r>
            <a:endParaRPr lang="de-DE" altLang="de-DE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>
                <a:solidFill>
                  <a:schemeClr val="accent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rm 61441"/>
          <p:cNvSpPr>
            <a:spLocks noGrp="1" noChangeArrowheads="1"/>
          </p:cNvSpPr>
          <p:nvPr>
            <p:ph type="title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altLang="de-DE"/>
              <a:t>AD(H)S</a:t>
            </a:r>
          </a:p>
        </p:txBody>
      </p:sp>
      <p:pic>
        <p:nvPicPr>
          <p:cNvPr id="5123" name="Picture 27" descr="Appen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268413"/>
            <a:ext cx="4838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Genetisches Erbe oder genetische Störung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890588"/>
            <a:ext cx="97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52488"/>
            <a:ext cx="1225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7"/>
          <p:cNvSpPr>
            <a:spLocks noChangeArrowheads="1"/>
          </p:cNvSpPr>
          <p:nvPr/>
        </p:nvSpPr>
        <p:spPr bwMode="gray">
          <a:xfrm>
            <a:off x="5067300" y="1651000"/>
            <a:ext cx="3681413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Barkley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AD(H)Sler sind leichter ablenkbar ??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Konnte in Experimenten nicht nachgewiesen werden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(Sie lenken sich selber ab!)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Unstillbarer Stimulationshunger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(Suchtpotenzial)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Langweilen sich schneller und suchen daher gezielt nach angenehmeren, interessanteren Aufgaben</a:t>
            </a: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gray">
          <a:xfrm>
            <a:off x="968375" y="1682750"/>
            <a:ext cx="36210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Hartmann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„Hunter“ überwachen ständig die Umgebung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Die Wahrnehmung könnte darüber entscheiden, ob der Tag tödlich, mit knurrendem Magen oder vollem Bauch endet (jedes Rascheln könnte das eines Tieres sein)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Lieben die Jagd, langweilen sich bei alltäglichen Aufgaben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>
                <a:solidFill>
                  <a:srgbClr val="4D4D4D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DE" altLang="de-DE">
              <a:solidFill>
                <a:srgbClr val="4D4D4D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DE" altLang="de-DE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Genetisches Erbe oder genetische Störung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3" y="890588"/>
            <a:ext cx="971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852488"/>
            <a:ext cx="12255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7"/>
          <p:cNvSpPr>
            <a:spLocks noChangeArrowheads="1"/>
          </p:cNvSpPr>
          <p:nvPr/>
        </p:nvSpPr>
        <p:spPr bwMode="gray">
          <a:xfrm>
            <a:off x="5076825" y="1624013"/>
            <a:ext cx="349726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Barkley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 b="1" i="1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Mangelnde Impulskontrolle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Führt zu vorschnellen Entscheidungen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(Arzt macht MPA verrückt!!)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Erhöht das Risiko für Verletzungen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endParaRPr lang="de-DE" altLang="de-DE">
              <a:solidFill>
                <a:srgbClr val="4D4D4D"/>
              </a:solidFill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gray">
          <a:xfrm>
            <a:off x="939800" y="1638300"/>
            <a:ext cx="3497263" cy="457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 b="1" i="1">
                <a:solidFill>
                  <a:schemeClr val="accent2"/>
                </a:solidFill>
              </a:rPr>
              <a:t>Hartmann</a:t>
            </a:r>
            <a:r>
              <a:rPr lang="de-DE" altLang="de-DE">
                <a:solidFill>
                  <a:schemeClr val="accent2"/>
                </a:solidFill>
              </a:rPr>
              <a:t>	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endParaRPr lang="de-DE" altLang="de-DE">
              <a:solidFill>
                <a:schemeClr val="accent2"/>
              </a:solidFill>
            </a:endParaRP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FF3300"/>
                </a:solidFill>
              </a:rPr>
              <a:t>Schnelle Entscheidungen sind für Jäger überlebenswichtig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Entscheidungsschwierigkeiten können Tod bedeuten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Sie müssen Risiken auf sich nehmen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de-DE" altLang="de-DE">
                <a:solidFill>
                  <a:srgbClr val="4D4D4D"/>
                </a:solidFill>
              </a:rPr>
              <a:t>Müssen hart gegen sich selbst und Mitmenschen sein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fehladaptiertes Erbe?</a:t>
            </a:r>
          </a:p>
        </p:txBody>
      </p:sp>
      <p:sp>
        <p:nvSpPr>
          <p:cNvPr id="2560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1647825" y="1135063"/>
            <a:ext cx="5905500" cy="50482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sz="1800"/>
              <a:t>Früher adaptiv  -  heute Fehlanpassungen(?)</a:t>
            </a:r>
            <a:endParaRPr lang="de-CH" altLang="de-DE" sz="18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gray">
          <a:xfrm>
            <a:off x="1365250" y="5024438"/>
            <a:ext cx="64087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>
                <a:solidFill>
                  <a:srgbClr val="4D4D4D"/>
                </a:solidFill>
              </a:rPr>
              <a:t>Ein Teil der in Kenia lebenden Ariaal leben immer noch nomadisch.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>
                <a:solidFill>
                  <a:srgbClr val="4D4D4D"/>
                </a:solidFill>
              </a:rPr>
              <a:t>Forscher fanden heraus, dass eine Genvariante, die auch für ADHS </a:t>
            </a:r>
          </a:p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</a:pPr>
            <a:r>
              <a:rPr lang="de-DE" altLang="de-DE">
                <a:solidFill>
                  <a:srgbClr val="4D4D4D"/>
                </a:solidFill>
              </a:rPr>
              <a:t>verantwortlich ist, ihnen als Jäger möglicherweise einen Vorteil bringt. </a:t>
            </a:r>
          </a:p>
        </p:txBody>
      </p:sp>
      <p:pic>
        <p:nvPicPr>
          <p:cNvPr id="25605" name="Picture 5" descr="HB9qJKKI_Pxgen_r_400x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89138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- Sonnenseiten</a:t>
            </a:r>
          </a:p>
        </p:txBody>
      </p:sp>
      <p:sp>
        <p:nvSpPr>
          <p:cNvPr id="2662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93763" y="993775"/>
            <a:ext cx="7859712" cy="5689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AD(H)S – Die positiven Aspekte</a:t>
            </a:r>
            <a:br>
              <a:rPr lang="de-CH" altLang="de-DE" sz="2000" b="1"/>
            </a:br>
            <a:endParaRPr lang="de-DE" altLang="de-DE" sz="2000" b="1"/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Energieüberfluss – Neugier – Neuem gegenüber aufgeschlossen</a:t>
            </a:r>
          </a:p>
          <a:p>
            <a:pPr marL="0" indent="0"/>
            <a:r>
              <a:rPr lang="de-DE" altLang="de-DE" sz="1600"/>
              <a:t> Beträchtliche Leistungsfähigkeit + Vitalität + Innovationsfähigkeit</a:t>
            </a:r>
          </a:p>
          <a:p>
            <a:pPr marL="0" indent="0"/>
            <a:r>
              <a:rPr lang="de-DE" altLang="de-DE" sz="1600"/>
              <a:t> Anlage für überdurchschnittliche Intelligenz und Kreativität</a:t>
            </a:r>
          </a:p>
          <a:p>
            <a:pPr marL="0" indent="0"/>
            <a:r>
              <a:rPr lang="de-DE" altLang="de-DE" sz="1600"/>
              <a:t> Fähigkeit, andere zu begeistern</a:t>
            </a:r>
          </a:p>
          <a:p>
            <a:pPr marL="0" indent="0"/>
            <a:r>
              <a:rPr lang="de-DE" altLang="de-DE" sz="1600"/>
              <a:t> Ungewöhnlich einfühlsam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sz="1600"/>
          </a:p>
        </p:txBody>
      </p:sp>
      <p:pic>
        <p:nvPicPr>
          <p:cNvPr id="26628" name="Picture 77" descr="Büromens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3573463"/>
            <a:ext cx="1933575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8" descr="Mensch Hirn leucht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573463"/>
            <a:ext cx="3455987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Altersverteilung</a:t>
            </a:r>
          </a:p>
        </p:txBody>
      </p:sp>
      <p:sp>
        <p:nvSpPr>
          <p:cNvPr id="27651" name="Rectangle 43"/>
          <p:cNvSpPr>
            <a:spLocks noChangeArrowheads="1"/>
          </p:cNvSpPr>
          <p:nvPr/>
        </p:nvSpPr>
        <p:spPr bwMode="auto">
          <a:xfrm>
            <a:off x="1717675" y="6021388"/>
            <a:ext cx="566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Schlack et al. 2007/Heike Hölling 2008 – Robert Koch Institut</a:t>
            </a:r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411413" y="1028700"/>
            <a:ext cx="432117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             </a:t>
            </a:r>
            <a:r>
              <a:rPr lang="de-DE" altLang="de-DE">
                <a:solidFill>
                  <a:srgbClr val="4D4D4D"/>
                </a:solidFill>
              </a:rPr>
              <a:t>insgesamt 	     4.8%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4D4D4D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    		</a:t>
            </a:r>
            <a:r>
              <a:rPr lang="de-DE" altLang="de-DE">
                <a:solidFill>
                  <a:srgbClr val="FF3300"/>
                </a:solidFill>
              </a:rPr>
              <a:t>Jungen: 	     7.9%</a:t>
            </a:r>
            <a:br>
              <a:rPr lang="de-DE" altLang="de-DE">
                <a:solidFill>
                  <a:srgbClr val="FF3300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	Mädchen:	     1.8%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rgbClr val="FF3300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Vorschule     (3-6 Jahre):     1.5%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Grundschule (7-10 Jahre):   5.3%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Altersgruppe (11-13 Jahre): 7.1%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Altersgruppe (14-17 Jahre): 5.6%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1716088" y="4556125"/>
            <a:ext cx="56880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Im Alter von 11-17 Jahren wurde bei jedem 10. Jungen 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aber nur bei jedem 43. Mädchen jemals ADHS diagnostiziert.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Schichtverteilung</a:t>
            </a:r>
          </a:p>
        </p:txBody>
      </p:sp>
      <p:sp>
        <p:nvSpPr>
          <p:cNvPr id="2867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1041400"/>
            <a:ext cx="7859712" cy="5191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DE" altLang="de-DE" sz="1800" b="1"/>
              <a:t>AD(H)S - Diagnose in Abhängigkeit von der sozialen Schicht:</a:t>
            </a:r>
            <a:r>
              <a:rPr lang="de-DE" altLang="de-DE" sz="1800"/>
              <a:t> </a:t>
            </a:r>
            <a:br>
              <a:rPr lang="de-DE" altLang="de-DE" sz="1800" b="1"/>
            </a:br>
            <a:br>
              <a:rPr lang="de-DE" altLang="de-DE" sz="1000"/>
            </a:br>
            <a:endParaRPr lang="de-CH" altLang="de-DE" sz="1000"/>
          </a:p>
        </p:txBody>
      </p:sp>
      <p:sp>
        <p:nvSpPr>
          <p:cNvPr id="28676" name="Rectangle 43"/>
          <p:cNvSpPr>
            <a:spLocks noChangeArrowheads="1"/>
          </p:cNvSpPr>
          <p:nvPr/>
        </p:nvSpPr>
        <p:spPr bwMode="auto">
          <a:xfrm>
            <a:off x="1717675" y="6021388"/>
            <a:ext cx="5667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Schlack et al. 2007/Heike Hölling 2008 – Robert Koch Institut</a:t>
            </a:r>
          </a:p>
        </p:txBody>
      </p:sp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895350" y="5016500"/>
            <a:ext cx="7345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Keine signifikanten Unterschiede zwischen Ost/West und Stadt/Land.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1782763" y="1727200"/>
            <a:ext cx="56689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Untere soziale Schicht:	6.4% (Sozio-Vulnerabilität) 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Mittlere soziale Schicht:	5.0%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FF3300"/>
                </a:solidFill>
              </a:rPr>
              <a:t>Obere soziale Schicht: 	3.2%</a:t>
            </a:r>
          </a:p>
          <a:p>
            <a:pPr>
              <a:spcBef>
                <a:spcPct val="50000"/>
              </a:spcBef>
            </a:pPr>
            <a:endParaRPr lang="de-DE" altLang="de-DE">
              <a:solidFill>
                <a:schemeClr val="accent2"/>
              </a:solidFill>
            </a:endParaRP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Migrant:		 3.1%</a:t>
            </a:r>
          </a:p>
          <a:p>
            <a:pPr>
              <a:spcBef>
                <a:spcPct val="50000"/>
              </a:spcBef>
            </a:pPr>
            <a:r>
              <a:rPr lang="de-DE" altLang="de-DE">
                <a:solidFill>
                  <a:srgbClr val="4D4D4D"/>
                </a:solidFill>
              </a:rPr>
              <a:t>Nicht-Migrant:	 5.2%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und Lebenslinie</a:t>
            </a:r>
          </a:p>
        </p:txBody>
      </p:sp>
      <p:sp>
        <p:nvSpPr>
          <p:cNvPr id="2969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74713" y="993775"/>
            <a:ext cx="7859712" cy="5689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Säuglinge und Kleinkinder (1-3 Jahre)</a:t>
            </a:r>
            <a:br>
              <a:rPr lang="de-DE" altLang="de-DE" sz="2000" b="1"/>
            </a:br>
            <a:br>
              <a:rPr lang="de-DE" altLang="de-DE" sz="1600"/>
            </a:br>
            <a:br>
              <a:rPr lang="de-DE" altLang="de-DE" sz="1600"/>
            </a:br>
            <a:r>
              <a:rPr lang="de-DE" altLang="de-DE" sz="1600"/>
              <a:t>   </a:t>
            </a:r>
            <a:r>
              <a:rPr lang="de-DE" altLang="de-DE" sz="1600" b="1"/>
              <a:t>Möglicher Vorläufer von ADHS</a:t>
            </a:r>
            <a:br>
              <a:rPr lang="de-DE" altLang="de-DE" sz="1600" b="1"/>
            </a:br>
            <a:endParaRPr lang="de-DE" altLang="de-DE" sz="1600" b="1"/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Schwieriges Temperament: </a:t>
            </a:r>
            <a:r>
              <a:rPr lang="de-DE" altLang="de-DE" sz="1600" u="sng"/>
              <a:t>Trotz!</a:t>
            </a:r>
          </a:p>
          <a:p>
            <a:pPr marL="0" indent="0"/>
            <a:r>
              <a:rPr lang="de-DE" altLang="de-DE" sz="1600"/>
              <a:t> Regulationsstörungen</a:t>
            </a:r>
          </a:p>
          <a:p>
            <a:pPr marL="0" indent="0"/>
            <a:r>
              <a:rPr lang="de-DE" altLang="de-DE" sz="1600"/>
              <a:t> eingeschränkte soziale Anpassung </a:t>
            </a:r>
            <a:br>
              <a:rPr lang="de-DE" altLang="de-DE" sz="1600"/>
            </a:br>
            <a:r>
              <a:rPr lang="de-DE" altLang="de-DE" sz="1600"/>
              <a:t>   im Rahmen der Eltern/Kind-Interaktion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sz="2000"/>
          </a:p>
        </p:txBody>
      </p:sp>
      <p:pic>
        <p:nvPicPr>
          <p:cNvPr id="29700" name="Picture 4" descr="young chi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1773238"/>
            <a:ext cx="2593975" cy="38877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Rectangle 43"/>
          <p:cNvSpPr>
            <a:spLocks noChangeArrowheads="1"/>
          </p:cNvSpPr>
          <p:nvPr/>
        </p:nvSpPr>
        <p:spPr bwMode="auto">
          <a:xfrm>
            <a:off x="2541588" y="6021388"/>
            <a:ext cx="404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accent2"/>
                </a:solidFill>
              </a:rPr>
              <a:t>Zentrum Psychosoziale Medizin, Göttingen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und Lebenslinie</a:t>
            </a:r>
          </a:p>
        </p:txBody>
      </p:sp>
      <p:sp>
        <p:nvSpPr>
          <p:cNvPr id="3072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965200"/>
            <a:ext cx="7859712" cy="5689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Vorschulkinder (3-6 Jahre)</a:t>
            </a:r>
            <a:r>
              <a:rPr lang="de-DE" altLang="de-DE" sz="2000" b="1"/>
              <a:t> </a:t>
            </a:r>
            <a:br>
              <a:rPr lang="de-DE" altLang="de-DE" sz="2000"/>
            </a:br>
            <a:endParaRPr lang="de-DE" altLang="de-DE" sz="2000" b="1"/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Verminderte Spielintensität und -dauer</a:t>
            </a:r>
          </a:p>
          <a:p>
            <a:pPr lvl="1">
              <a:spcAft>
                <a:spcPct val="20000"/>
              </a:spcAft>
            </a:pPr>
            <a:r>
              <a:rPr lang="de-DE" altLang="de-DE" sz="1600" u="sng"/>
              <a:t>Motorische Unruhe</a:t>
            </a:r>
          </a:p>
          <a:p>
            <a:pPr lvl="1">
              <a:spcAft>
                <a:spcPct val="20000"/>
              </a:spcAft>
            </a:pPr>
            <a:r>
              <a:rPr lang="de-DE" altLang="de-DE" sz="1600"/>
              <a:t>Assoziierte Probleme und Folgen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Entwicklungsdefizite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Oppositionelles Trotzverhalten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Probleme bei der sozialen Anpassung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sz="1600">
              <a:solidFill>
                <a:schemeClr val="accent2"/>
              </a:solidFill>
            </a:endParaRPr>
          </a:p>
        </p:txBody>
      </p:sp>
      <p:pic>
        <p:nvPicPr>
          <p:cNvPr id="30724" name="Picture 5" descr="tod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363663"/>
            <a:ext cx="2882900" cy="225742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43"/>
          <p:cNvSpPr>
            <a:spLocks noChangeArrowheads="1"/>
          </p:cNvSpPr>
          <p:nvPr/>
        </p:nvSpPr>
        <p:spPr bwMode="auto">
          <a:xfrm>
            <a:off x="2541588" y="6021388"/>
            <a:ext cx="404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Zentrum Psychosoziale Medizin, Göttingen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und Lebenslinie</a:t>
            </a:r>
          </a:p>
        </p:txBody>
      </p:sp>
      <p:sp>
        <p:nvSpPr>
          <p:cNvPr id="3174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965200"/>
            <a:ext cx="7859712" cy="5689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Jugendliche (13-17 Jahre)</a:t>
            </a:r>
            <a:r>
              <a:rPr lang="de-DE" altLang="de-DE" sz="2000" b="1">
                <a:solidFill>
                  <a:schemeClr val="accent2"/>
                </a:solidFill>
              </a:rPr>
              <a:t> </a:t>
            </a:r>
            <a:br>
              <a:rPr lang="de-DE" altLang="de-DE" sz="2000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Planungs- und Organisationsprobleme</a:t>
            </a:r>
          </a:p>
          <a:p>
            <a:pPr lvl="1">
              <a:spcAft>
                <a:spcPct val="20000"/>
              </a:spcAft>
            </a:pPr>
            <a:r>
              <a:rPr lang="de-DE" altLang="de-DE" sz="1600"/>
              <a:t>Fortdauernde Unaufmerksamkeit</a:t>
            </a:r>
          </a:p>
          <a:p>
            <a:pPr lvl="1">
              <a:spcAft>
                <a:spcPct val="20000"/>
              </a:spcAft>
            </a:pPr>
            <a:r>
              <a:rPr lang="de-DE" altLang="de-DE" sz="1600">
                <a:solidFill>
                  <a:srgbClr val="FF3300"/>
                </a:solidFill>
              </a:rPr>
              <a:t>Abnahme der motorischen Unruhe</a:t>
            </a:r>
          </a:p>
          <a:p>
            <a:pPr lvl="1">
              <a:spcAft>
                <a:spcPct val="20000"/>
              </a:spcAft>
            </a:pPr>
            <a:r>
              <a:rPr lang="de-DE" altLang="de-DE" sz="1600"/>
              <a:t>Assoziierte Probleme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Aggressives, antisoziales und delinquentes Verhalten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Alkohol- und Drogenmissbrauch </a:t>
            </a:r>
          </a:p>
          <a:p>
            <a:pPr lvl="2">
              <a:spcAft>
                <a:spcPct val="20000"/>
              </a:spcAft>
            </a:pPr>
            <a:r>
              <a:rPr lang="de-DE" altLang="de-DE" sz="1600"/>
              <a:t>Emotionale Probleme</a:t>
            </a:r>
          </a:p>
          <a:p>
            <a:pPr lvl="2">
              <a:spcAft>
                <a:spcPct val="20000"/>
              </a:spcAft>
            </a:pPr>
            <a:r>
              <a:rPr lang="de-DE" altLang="de-DE" sz="1600">
                <a:solidFill>
                  <a:srgbClr val="FF3300"/>
                </a:solidFill>
              </a:rPr>
              <a:t>Unfälle</a:t>
            </a:r>
          </a:p>
        </p:txBody>
      </p:sp>
      <p:pic>
        <p:nvPicPr>
          <p:cNvPr id="31748" name="Picture 6" descr="y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16338"/>
            <a:ext cx="2952750" cy="195103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Rectangle 43"/>
          <p:cNvSpPr>
            <a:spLocks noChangeArrowheads="1"/>
          </p:cNvSpPr>
          <p:nvPr/>
        </p:nvSpPr>
        <p:spPr bwMode="auto">
          <a:xfrm>
            <a:off x="2541588" y="6021388"/>
            <a:ext cx="404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Zentrum Psychosoziale Medizin, Göttingen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und Lebenslinie</a:t>
            </a:r>
          </a:p>
        </p:txBody>
      </p:sp>
      <p:sp>
        <p:nvSpPr>
          <p:cNvPr id="32771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965200"/>
            <a:ext cx="7859712" cy="56896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Erwachsene (18 Jahre und Älter)</a:t>
            </a:r>
            <a:r>
              <a:rPr lang="de-DE" altLang="de-DE" sz="2000" b="1"/>
              <a:t> </a:t>
            </a:r>
            <a:br>
              <a:rPr lang="de-DE" altLang="de-DE" sz="2000"/>
            </a:br>
            <a:endParaRPr lang="de-DE" altLang="de-DE" sz="2000" b="1"/>
          </a:p>
          <a:p>
            <a:pPr lvl="1"/>
            <a:r>
              <a:rPr lang="de-DE" altLang="de-DE" sz="1600"/>
              <a:t>Residualsymptome </a:t>
            </a:r>
          </a:p>
          <a:p>
            <a:pPr lvl="1"/>
            <a:r>
              <a:rPr lang="de-DE" altLang="de-DE" sz="1600"/>
              <a:t>Assoziierte Probleme</a:t>
            </a:r>
          </a:p>
          <a:p>
            <a:pPr lvl="2"/>
            <a:r>
              <a:rPr lang="de-DE" altLang="de-DE" sz="1600"/>
              <a:t>Andere seelische Erkrankungen</a:t>
            </a:r>
          </a:p>
          <a:p>
            <a:pPr lvl="2"/>
            <a:r>
              <a:rPr lang="de-DE" altLang="de-DE" sz="1600"/>
              <a:t>Antisoziales Verhalten/Delinquenz</a:t>
            </a:r>
          </a:p>
          <a:p>
            <a:pPr lvl="2"/>
            <a:r>
              <a:rPr lang="de-DE" altLang="de-DE" sz="1600">
                <a:solidFill>
                  <a:srgbClr val="FF3300"/>
                </a:solidFill>
              </a:rPr>
              <a:t>Mangelnder schulischer und beruflicher Erfolg</a:t>
            </a:r>
          </a:p>
        </p:txBody>
      </p:sp>
      <p:pic>
        <p:nvPicPr>
          <p:cNvPr id="32772" name="Picture 5" descr="IMG_082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3694113"/>
            <a:ext cx="304323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43"/>
          <p:cNvSpPr>
            <a:spLocks noChangeArrowheads="1"/>
          </p:cNvSpPr>
          <p:nvPr/>
        </p:nvSpPr>
        <p:spPr bwMode="auto">
          <a:xfrm>
            <a:off x="2541588" y="6021388"/>
            <a:ext cx="4041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Zentrum Psychosoziale Medizin, Göttingen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61441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altLang="de-DE"/>
              <a:t>AD(H)S</a:t>
            </a:r>
          </a:p>
        </p:txBody>
      </p:sp>
      <p:sp>
        <p:nvSpPr>
          <p:cNvPr id="6147" name="Form 61442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84250"/>
            <a:ext cx="7859712" cy="3697288"/>
          </a:xfrm>
        </p:spPr>
        <p:txBody>
          <a:bodyPr/>
          <a:lstStyle/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Definition</a:t>
            </a:r>
            <a:endParaRPr lang="de-DE" altLang="de-DE" sz="1800"/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Differentialdiagnose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AD(H)S als Genotyp: „Hunter“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Alters- und Schichtverteilung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AD(H)S in verschiedenen Altersstufen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Ursachen – genetisch – nicht genetisch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Neurotransmitter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Co-Faktoren der Dopaminsynthese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Therapie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bei Erwachsenen</a:t>
            </a:r>
          </a:p>
        </p:txBody>
      </p:sp>
      <p:sp>
        <p:nvSpPr>
          <p:cNvPr id="3379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673100"/>
            <a:ext cx="7859712" cy="534828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endParaRPr lang="de-DE" altLang="de-DE" sz="1600" b="1"/>
          </a:p>
          <a:p>
            <a:pPr marL="0" indent="0">
              <a:lnSpc>
                <a:spcPct val="80000"/>
              </a:lnSpc>
            </a:pPr>
            <a:r>
              <a:rPr lang="de-CH" altLang="de-DE" sz="1600"/>
              <a:t> </a:t>
            </a:r>
            <a:r>
              <a:rPr lang="de-DE" altLang="de-DE" sz="1600"/>
              <a:t>Männer zu Frauen 2:1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Prävalenz 3-4%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Vergesslichkeit, unzureichende Aufmerksamkeit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Mangelnde Konzentration, hohe Ablenkbarkeit, geringe Ausdauer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Aufgaben, die Sorgfalt und Ausdauer erfordern, werden </a:t>
            </a:r>
            <a:br>
              <a:rPr lang="de-DE" altLang="de-DE" sz="1600"/>
            </a:br>
            <a:r>
              <a:rPr lang="de-DE" altLang="de-DE" sz="1600"/>
              <a:t>   häufig wiederholte Male aufgeschoben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 u="sng"/>
              <a:t> Häufig risikoreiches Verhalten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 u="sng"/>
              <a:t> Hang zu raschen und unbedachten Entscheidungen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 u="sng"/>
              <a:t>Substanzmittelmissbrauch (besonders bei Männern)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Starke Stimmungsschwankungen, Ängste, Depressionen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Geringe Frustrationstoleranz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Geringes Selbstwertgefühl (besonders bei Frauen)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Anstelle Bewegungsunruhe (Kindheit), jetzt inneren Unruhe und </a:t>
            </a:r>
            <a:br>
              <a:rPr lang="de-DE" altLang="de-DE" sz="1600"/>
            </a:br>
            <a:r>
              <a:rPr lang="de-DE" altLang="de-DE" sz="1600"/>
              <a:t>   angespannten Nervosität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>
                <a:solidFill>
                  <a:srgbClr val="FF3300"/>
                </a:solidFill>
              </a:rPr>
              <a:t>Mischtyp: Unaufmerksamkeit – Hyperaktivität - Impulsivität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>
                <a:solidFill>
                  <a:srgbClr val="FF3300"/>
                </a:solidFill>
              </a:rPr>
              <a:t> Vorherrschend unaufmerksam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>
                <a:solidFill>
                  <a:srgbClr val="FF3300"/>
                </a:solidFill>
              </a:rPr>
              <a:t> Vorherrschend impulsiv-hyperaktiv</a:t>
            </a:r>
            <a:br>
              <a:rPr lang="de-DE" altLang="de-DE" sz="1600"/>
            </a:br>
            <a:endParaRPr lang="de-DE" altLang="de-DE" sz="1600"/>
          </a:p>
        </p:txBody>
      </p:sp>
      <p:sp>
        <p:nvSpPr>
          <p:cNvPr id="33796" name="Rectangle 43"/>
          <p:cNvSpPr>
            <a:spLocks noChangeArrowheads="1"/>
          </p:cNvSpPr>
          <p:nvPr/>
        </p:nvSpPr>
        <p:spPr bwMode="auto">
          <a:xfrm>
            <a:off x="3035300" y="6165850"/>
            <a:ext cx="3071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Barkley,Murphy &amp; Fischer, 2008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- Komorbiditäten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003550" y="5489575"/>
            <a:ext cx="46085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66700" indent="-2667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altLang="de-DE" b="1">
                <a:solidFill>
                  <a:srgbClr val="4D4D4D"/>
                </a:solidFill>
              </a:rPr>
              <a:t>N=579; The MTA Cooperative Group, 1999</a:t>
            </a:r>
            <a:endParaRPr lang="de-DE" altLang="de-DE" b="1">
              <a:solidFill>
                <a:srgbClr val="4D4D4D"/>
              </a:solidFill>
            </a:endParaRPr>
          </a:p>
        </p:txBody>
      </p:sp>
      <p:sp>
        <p:nvSpPr>
          <p:cNvPr id="34820" name="Oval 5"/>
          <p:cNvSpPr>
            <a:spLocks noChangeArrowheads="1"/>
          </p:cNvSpPr>
          <p:nvPr/>
        </p:nvSpPr>
        <p:spPr bwMode="auto">
          <a:xfrm>
            <a:off x="3011488" y="698500"/>
            <a:ext cx="4060825" cy="40655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684213" y="808038"/>
            <a:ext cx="1771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>
                <a:solidFill>
                  <a:srgbClr val="4D4D4D"/>
                </a:solidFill>
              </a:rPr>
              <a:t>Keine komorbiden</a:t>
            </a:r>
          </a:p>
          <a:p>
            <a:pPr algn="ctr"/>
            <a:r>
              <a:rPr lang="en-US" altLang="de-DE" b="1">
                <a:solidFill>
                  <a:srgbClr val="4D4D4D"/>
                </a:solidFill>
              </a:rPr>
              <a:t>Störungen </a:t>
            </a:r>
          </a:p>
        </p:txBody>
      </p:sp>
      <p:sp>
        <p:nvSpPr>
          <p:cNvPr id="34822" name="Oval 7"/>
          <p:cNvSpPr>
            <a:spLocks noChangeArrowheads="1"/>
          </p:cNvSpPr>
          <p:nvPr/>
        </p:nvSpPr>
        <p:spPr bwMode="auto">
          <a:xfrm>
            <a:off x="3060700" y="887413"/>
            <a:ext cx="4059238" cy="409098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794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34823" name="Oval 8"/>
          <p:cNvSpPr>
            <a:spLocks noChangeArrowheads="1"/>
          </p:cNvSpPr>
          <p:nvPr/>
        </p:nvSpPr>
        <p:spPr bwMode="auto">
          <a:xfrm>
            <a:off x="4543425" y="2938463"/>
            <a:ext cx="757238" cy="784225"/>
          </a:xfrm>
          <a:prstGeom prst="ellipse">
            <a:avLst/>
          </a:prstGeom>
          <a:solidFill>
            <a:srgbClr val="963E00"/>
          </a:solidFill>
          <a:ln w="38100">
            <a:solidFill>
              <a:srgbClr val="E6D00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34824" name="Oval 9"/>
          <p:cNvSpPr>
            <a:spLocks noChangeArrowheads="1"/>
          </p:cNvSpPr>
          <p:nvPr/>
        </p:nvSpPr>
        <p:spPr bwMode="auto">
          <a:xfrm>
            <a:off x="3076575" y="847725"/>
            <a:ext cx="4060825" cy="4065588"/>
          </a:xfrm>
          <a:prstGeom prst="ellipse">
            <a:avLst/>
          </a:prstGeom>
          <a:solidFill>
            <a:srgbClr val="C0C0C0"/>
          </a:solidFill>
          <a:ln w="38100">
            <a:solidFill>
              <a:schemeClr val="bg2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34825" name="Rectangle 10"/>
          <p:cNvSpPr>
            <a:spLocks noChangeArrowheads="1"/>
          </p:cNvSpPr>
          <p:nvPr/>
        </p:nvSpPr>
        <p:spPr bwMode="auto">
          <a:xfrm>
            <a:off x="7108825" y="881063"/>
            <a:ext cx="1727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Oppositionelle </a:t>
            </a:r>
          </a:p>
          <a:p>
            <a:r>
              <a:rPr lang="en-US" altLang="de-DE" b="1">
                <a:solidFill>
                  <a:srgbClr val="4D4D4D"/>
                </a:solidFill>
              </a:rPr>
              <a:t>Störung</a:t>
            </a:r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4284663" y="1027113"/>
            <a:ext cx="2484437" cy="2506662"/>
          </a:xfrm>
          <a:prstGeom prst="ellipse">
            <a:avLst/>
          </a:prstGeom>
          <a:solidFill>
            <a:srgbClr val="718DBB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7" name="Rectangle 12"/>
          <p:cNvSpPr>
            <a:spLocks noChangeArrowheads="1"/>
          </p:cNvSpPr>
          <p:nvPr/>
        </p:nvSpPr>
        <p:spPr bwMode="auto">
          <a:xfrm>
            <a:off x="5468938" y="14351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40%</a:t>
            </a:r>
          </a:p>
        </p:txBody>
      </p:sp>
      <p:sp>
        <p:nvSpPr>
          <p:cNvPr id="34828" name="Line 13"/>
          <p:cNvSpPr>
            <a:spLocks noChangeShapeType="1"/>
          </p:cNvSpPr>
          <p:nvPr/>
        </p:nvSpPr>
        <p:spPr bwMode="auto">
          <a:xfrm flipH="1">
            <a:off x="6186488" y="1239838"/>
            <a:ext cx="850900" cy="414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6867525" y="4276725"/>
            <a:ext cx="1566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de-DE" b="1">
                <a:solidFill>
                  <a:srgbClr val="4D4D4D"/>
                </a:solidFill>
              </a:rPr>
              <a:t>Affektive- und </a:t>
            </a:r>
          </a:p>
          <a:p>
            <a:pPr algn="ctr"/>
            <a:r>
              <a:rPr lang="en-US" altLang="de-DE" b="1">
                <a:solidFill>
                  <a:srgbClr val="4D4D4D"/>
                </a:solidFill>
              </a:rPr>
              <a:t>Angststörungen</a:t>
            </a:r>
          </a:p>
        </p:txBody>
      </p:sp>
      <p:sp>
        <p:nvSpPr>
          <p:cNvPr id="80911" name="Oval 15"/>
          <p:cNvSpPr>
            <a:spLocks noChangeArrowheads="1"/>
          </p:cNvSpPr>
          <p:nvPr/>
        </p:nvSpPr>
        <p:spPr bwMode="auto">
          <a:xfrm>
            <a:off x="4284663" y="2311400"/>
            <a:ext cx="2000250" cy="2032000"/>
          </a:xfrm>
          <a:prstGeom prst="ellipse">
            <a:avLst/>
          </a:prstGeom>
          <a:solidFill>
            <a:srgbClr val="008000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31" name="Rectangle 16"/>
          <p:cNvSpPr>
            <a:spLocks noChangeArrowheads="1"/>
          </p:cNvSpPr>
          <p:nvPr/>
        </p:nvSpPr>
        <p:spPr bwMode="auto">
          <a:xfrm>
            <a:off x="5292725" y="36242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38%</a:t>
            </a:r>
          </a:p>
        </p:txBody>
      </p:sp>
      <p:sp>
        <p:nvSpPr>
          <p:cNvPr id="34832" name="Line 17"/>
          <p:cNvSpPr>
            <a:spLocks noChangeShapeType="1"/>
          </p:cNvSpPr>
          <p:nvPr/>
        </p:nvSpPr>
        <p:spPr bwMode="auto">
          <a:xfrm flipH="1" flipV="1">
            <a:off x="6027738" y="3819525"/>
            <a:ext cx="849312" cy="449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4833" name="Rectangle 18"/>
          <p:cNvSpPr>
            <a:spLocks noChangeArrowheads="1"/>
          </p:cNvSpPr>
          <p:nvPr/>
        </p:nvSpPr>
        <p:spPr bwMode="auto">
          <a:xfrm>
            <a:off x="771525" y="4265613"/>
            <a:ext cx="20097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Störungen</a:t>
            </a:r>
          </a:p>
          <a:p>
            <a:r>
              <a:rPr lang="en-US" altLang="de-DE" b="1">
                <a:solidFill>
                  <a:srgbClr val="4D4D4D"/>
                </a:solidFill>
              </a:rPr>
              <a:t>des Sozialverhaltens</a:t>
            </a:r>
          </a:p>
        </p:txBody>
      </p:sp>
      <p:sp>
        <p:nvSpPr>
          <p:cNvPr id="80915" name="Oval 19"/>
          <p:cNvSpPr>
            <a:spLocks noChangeArrowheads="1"/>
          </p:cNvSpPr>
          <p:nvPr/>
        </p:nvSpPr>
        <p:spPr bwMode="auto">
          <a:xfrm>
            <a:off x="3360738" y="2711450"/>
            <a:ext cx="1463675" cy="1498600"/>
          </a:xfrm>
          <a:prstGeom prst="ellipse">
            <a:avLst/>
          </a:prstGeom>
          <a:solidFill>
            <a:srgbClr val="C64D00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35" name="Rectangle 20"/>
          <p:cNvSpPr>
            <a:spLocks noChangeArrowheads="1"/>
          </p:cNvSpPr>
          <p:nvPr/>
        </p:nvSpPr>
        <p:spPr bwMode="auto">
          <a:xfrm>
            <a:off x="3708400" y="3624263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14%</a:t>
            </a:r>
          </a:p>
        </p:txBody>
      </p:sp>
      <p:sp>
        <p:nvSpPr>
          <p:cNvPr id="34836" name="Line 21"/>
          <p:cNvSpPr>
            <a:spLocks noChangeShapeType="1"/>
          </p:cNvSpPr>
          <p:nvPr/>
        </p:nvSpPr>
        <p:spPr bwMode="auto">
          <a:xfrm flipV="1">
            <a:off x="2413000" y="3911600"/>
            <a:ext cx="129540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4837" name="Rectangle 22"/>
          <p:cNvSpPr>
            <a:spLocks noChangeArrowheads="1"/>
          </p:cNvSpPr>
          <p:nvPr/>
        </p:nvSpPr>
        <p:spPr bwMode="auto">
          <a:xfrm>
            <a:off x="1282700" y="1854200"/>
            <a:ext cx="17287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Tic-Störungen</a:t>
            </a:r>
          </a:p>
        </p:txBody>
      </p:sp>
      <p:sp>
        <p:nvSpPr>
          <p:cNvPr id="80919" name="Oval 23"/>
          <p:cNvSpPr>
            <a:spLocks noChangeArrowheads="1"/>
          </p:cNvSpPr>
          <p:nvPr/>
        </p:nvSpPr>
        <p:spPr bwMode="auto">
          <a:xfrm>
            <a:off x="3852863" y="1895475"/>
            <a:ext cx="1117600" cy="1135063"/>
          </a:xfrm>
          <a:prstGeom prst="ellipse">
            <a:avLst/>
          </a:prstGeom>
          <a:solidFill>
            <a:srgbClr val="808080"/>
          </a:solidFill>
          <a:ln w="38100">
            <a:noFill/>
            <a:round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39" name="Rectangle 24"/>
          <p:cNvSpPr>
            <a:spLocks noChangeArrowheads="1"/>
          </p:cNvSpPr>
          <p:nvPr/>
        </p:nvSpPr>
        <p:spPr bwMode="auto">
          <a:xfrm>
            <a:off x="3957638" y="22098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11%</a:t>
            </a:r>
          </a:p>
        </p:txBody>
      </p:sp>
      <p:sp>
        <p:nvSpPr>
          <p:cNvPr id="34840" name="Line 25"/>
          <p:cNvSpPr>
            <a:spLocks noChangeShapeType="1"/>
          </p:cNvSpPr>
          <p:nvPr/>
        </p:nvSpPr>
        <p:spPr bwMode="auto">
          <a:xfrm>
            <a:off x="2489200" y="2293938"/>
            <a:ext cx="1508125" cy="17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4735513" y="2754313"/>
            <a:ext cx="76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b="1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ADHD</a:t>
            </a:r>
          </a:p>
        </p:txBody>
      </p:sp>
      <p:sp>
        <p:nvSpPr>
          <p:cNvPr id="34842" name="Line 27"/>
          <p:cNvSpPr>
            <a:spLocks noChangeShapeType="1"/>
          </p:cNvSpPr>
          <p:nvPr/>
        </p:nvSpPr>
        <p:spPr bwMode="auto">
          <a:xfrm>
            <a:off x="2782888" y="1155700"/>
            <a:ext cx="998537" cy="307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34843" name="Rectangle 28"/>
          <p:cNvSpPr>
            <a:spLocks noChangeArrowheads="1"/>
          </p:cNvSpPr>
          <p:nvPr/>
        </p:nvSpPr>
        <p:spPr bwMode="auto">
          <a:xfrm>
            <a:off x="3697288" y="1308100"/>
            <a:ext cx="5873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de-DE" b="1">
                <a:solidFill>
                  <a:srgbClr val="4D4D4D"/>
                </a:solidFill>
              </a:rPr>
              <a:t>31%</a:t>
            </a:r>
          </a:p>
        </p:txBody>
      </p:sp>
      <p:sp>
        <p:nvSpPr>
          <p:cNvPr id="34844" name="Rectangle 43"/>
          <p:cNvSpPr>
            <a:spLocks noChangeArrowheads="1"/>
          </p:cNvSpPr>
          <p:nvPr/>
        </p:nvSpPr>
        <p:spPr bwMode="auto">
          <a:xfrm>
            <a:off x="1827213" y="6021388"/>
            <a:ext cx="5768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Klinik für Kinder- und Jugendpsychiatrie, Universität Würzbürg</a:t>
            </a:r>
          </a:p>
        </p:txBody>
      </p:sp>
      <p:pic>
        <p:nvPicPr>
          <p:cNvPr id="34845" name="Picture 30" descr="Aerg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1412875"/>
            <a:ext cx="12827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Ursachen mehrschichtig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84263" y="989013"/>
            <a:ext cx="1222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Ursachen</a:t>
            </a:r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429125" y="1000125"/>
            <a:ext cx="1184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Prozesse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7605713" y="1000125"/>
            <a:ext cx="100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Ebenen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425450" y="1701800"/>
            <a:ext cx="2519363" cy="360363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Genetische Disposition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425450" y="2133600"/>
            <a:ext cx="2519363" cy="360363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Nahrungsmittelzusätze?</a:t>
            </a:r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425450" y="2565400"/>
            <a:ext cx="2519363" cy="360363"/>
          </a:xfrm>
          <a:prstGeom prst="rect">
            <a:avLst/>
          </a:prstGeom>
          <a:solidFill>
            <a:srgbClr val="FFCC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Hirnschädigung?</a:t>
            </a:r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3449638" y="1844675"/>
            <a:ext cx="3240087" cy="865188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Störungen des Neurotransmitter-</a:t>
            </a: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Stoffwechsels (v.a. Dopamin) und</a:t>
            </a: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andere zerebrale Störungen</a:t>
            </a:r>
          </a:p>
        </p:txBody>
      </p:sp>
      <p:sp>
        <p:nvSpPr>
          <p:cNvPr id="35850" name="Line 11"/>
          <p:cNvSpPr>
            <a:spLocks noChangeShapeType="1"/>
          </p:cNvSpPr>
          <p:nvPr/>
        </p:nvSpPr>
        <p:spPr bwMode="auto">
          <a:xfrm>
            <a:off x="2944813" y="1917700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51" name="Line 12"/>
          <p:cNvSpPr>
            <a:spLocks noChangeShapeType="1"/>
          </p:cNvSpPr>
          <p:nvPr/>
        </p:nvSpPr>
        <p:spPr bwMode="auto">
          <a:xfrm>
            <a:off x="2944813" y="2276475"/>
            <a:ext cx="504825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52" name="Line 15"/>
          <p:cNvSpPr>
            <a:spLocks noChangeShapeType="1"/>
          </p:cNvSpPr>
          <p:nvPr/>
        </p:nvSpPr>
        <p:spPr bwMode="auto">
          <a:xfrm>
            <a:off x="2944813" y="2709863"/>
            <a:ext cx="3603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53" name="Line 16"/>
          <p:cNvSpPr>
            <a:spLocks noChangeShapeType="1"/>
          </p:cNvSpPr>
          <p:nvPr/>
        </p:nvSpPr>
        <p:spPr bwMode="auto">
          <a:xfrm flipV="1">
            <a:off x="3305175" y="2492375"/>
            <a:ext cx="0" cy="2174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54" name="Line 17"/>
          <p:cNvSpPr>
            <a:spLocks noChangeShapeType="1"/>
          </p:cNvSpPr>
          <p:nvPr/>
        </p:nvSpPr>
        <p:spPr bwMode="auto">
          <a:xfrm>
            <a:off x="3305175" y="2492375"/>
            <a:ext cx="1444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55" name="Text Box 18"/>
          <p:cNvSpPr txBox="1">
            <a:spLocks noChangeArrowheads="1"/>
          </p:cNvSpPr>
          <p:nvPr/>
        </p:nvSpPr>
        <p:spPr bwMode="auto">
          <a:xfrm>
            <a:off x="7150100" y="1911350"/>
            <a:ext cx="19589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1">
                <a:solidFill>
                  <a:schemeClr val="accent2"/>
                </a:solidFill>
              </a:rPr>
              <a:t>Biologie + </a:t>
            </a:r>
          </a:p>
          <a:p>
            <a:pPr algn="ctr" eaLnBrk="1" hangingPunct="1"/>
            <a:r>
              <a:rPr lang="de-DE" altLang="de-DE" sz="1400" b="1">
                <a:solidFill>
                  <a:schemeClr val="accent2"/>
                </a:solidFill>
              </a:rPr>
              <a:t>Neurophysiologie</a:t>
            </a:r>
          </a:p>
        </p:txBody>
      </p:sp>
      <p:sp>
        <p:nvSpPr>
          <p:cNvPr id="35856" name="Rectangle 19"/>
          <p:cNvSpPr>
            <a:spLocks noChangeArrowheads="1"/>
          </p:cNvSpPr>
          <p:nvPr/>
        </p:nvSpPr>
        <p:spPr bwMode="auto">
          <a:xfrm>
            <a:off x="3305175" y="2852738"/>
            <a:ext cx="3600450" cy="57626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Störungen der Selbstregulation </a:t>
            </a: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(mangelnde Hemmung von Impulsen)</a:t>
            </a:r>
          </a:p>
        </p:txBody>
      </p:sp>
      <p:sp>
        <p:nvSpPr>
          <p:cNvPr id="35857" name="Rectangle 20"/>
          <p:cNvSpPr>
            <a:spLocks noChangeArrowheads="1"/>
          </p:cNvSpPr>
          <p:nvPr/>
        </p:nvSpPr>
        <p:spPr bwMode="auto">
          <a:xfrm>
            <a:off x="3305175" y="3573463"/>
            <a:ext cx="3600450" cy="576262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Hyperkinetische Symptome</a:t>
            </a:r>
          </a:p>
        </p:txBody>
      </p:sp>
      <p:sp>
        <p:nvSpPr>
          <p:cNvPr id="35858" name="Rectangle 21"/>
          <p:cNvSpPr>
            <a:spLocks noChangeArrowheads="1"/>
          </p:cNvSpPr>
          <p:nvPr/>
        </p:nvSpPr>
        <p:spPr bwMode="auto">
          <a:xfrm>
            <a:off x="3305175" y="4292600"/>
            <a:ext cx="3600450" cy="5762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Zunahme an negativen Interaktionen </a:t>
            </a: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mit Bezugspersonen</a:t>
            </a:r>
          </a:p>
        </p:txBody>
      </p:sp>
      <p:sp>
        <p:nvSpPr>
          <p:cNvPr id="35859" name="Rectangle 22"/>
          <p:cNvSpPr>
            <a:spLocks noChangeArrowheads="1"/>
          </p:cNvSpPr>
          <p:nvPr/>
        </p:nvSpPr>
        <p:spPr bwMode="auto">
          <a:xfrm>
            <a:off x="3305175" y="5013325"/>
            <a:ext cx="3600450" cy="576263"/>
          </a:xfrm>
          <a:prstGeom prst="rect">
            <a:avLst/>
          </a:prstGeom>
          <a:solidFill>
            <a:srgbClr val="FF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komorbide Symptome</a:t>
            </a:r>
          </a:p>
        </p:txBody>
      </p:sp>
      <p:sp>
        <p:nvSpPr>
          <p:cNvPr id="35860" name="Rectangle 23"/>
          <p:cNvSpPr>
            <a:spLocks noChangeArrowheads="1"/>
          </p:cNvSpPr>
          <p:nvPr/>
        </p:nvSpPr>
        <p:spPr bwMode="auto">
          <a:xfrm>
            <a:off x="425450" y="4221163"/>
            <a:ext cx="2447925" cy="6477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Ungünstige Bedingungen</a:t>
            </a: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in Familie und Schule</a:t>
            </a:r>
          </a:p>
        </p:txBody>
      </p:sp>
      <p:sp>
        <p:nvSpPr>
          <p:cNvPr id="35861" name="Line 24"/>
          <p:cNvSpPr>
            <a:spLocks noChangeShapeType="1"/>
          </p:cNvSpPr>
          <p:nvPr/>
        </p:nvSpPr>
        <p:spPr bwMode="auto">
          <a:xfrm>
            <a:off x="2873375" y="451008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2" name="Line 25"/>
          <p:cNvSpPr>
            <a:spLocks noChangeShapeType="1"/>
          </p:cNvSpPr>
          <p:nvPr/>
        </p:nvSpPr>
        <p:spPr bwMode="auto">
          <a:xfrm>
            <a:off x="5033963" y="2709863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3" name="Line 26"/>
          <p:cNvSpPr>
            <a:spLocks noChangeShapeType="1"/>
          </p:cNvSpPr>
          <p:nvPr/>
        </p:nvSpPr>
        <p:spPr bwMode="auto">
          <a:xfrm>
            <a:off x="5033963" y="3429000"/>
            <a:ext cx="0" cy="144463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4" name="Line 27"/>
          <p:cNvSpPr>
            <a:spLocks noChangeShapeType="1"/>
          </p:cNvSpPr>
          <p:nvPr/>
        </p:nvSpPr>
        <p:spPr bwMode="auto">
          <a:xfrm>
            <a:off x="5033963" y="4149725"/>
            <a:ext cx="0" cy="14287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5" name="Line 28"/>
          <p:cNvSpPr>
            <a:spLocks noChangeShapeType="1"/>
          </p:cNvSpPr>
          <p:nvPr/>
        </p:nvSpPr>
        <p:spPr bwMode="auto">
          <a:xfrm>
            <a:off x="5033963" y="4868863"/>
            <a:ext cx="0" cy="144462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6" name="Line 29"/>
          <p:cNvSpPr>
            <a:spLocks noChangeShapeType="1"/>
          </p:cNvSpPr>
          <p:nvPr/>
        </p:nvSpPr>
        <p:spPr bwMode="auto">
          <a:xfrm>
            <a:off x="6905625" y="537368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7" name="Line 30"/>
          <p:cNvSpPr>
            <a:spLocks noChangeShapeType="1"/>
          </p:cNvSpPr>
          <p:nvPr/>
        </p:nvSpPr>
        <p:spPr bwMode="auto">
          <a:xfrm flipV="1">
            <a:off x="7337425" y="4652963"/>
            <a:ext cx="0" cy="720725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8" name="Line 31"/>
          <p:cNvSpPr>
            <a:spLocks noChangeShapeType="1"/>
          </p:cNvSpPr>
          <p:nvPr/>
        </p:nvSpPr>
        <p:spPr bwMode="auto">
          <a:xfrm flipH="1">
            <a:off x="6905625" y="46529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69" name="Line 32"/>
          <p:cNvSpPr>
            <a:spLocks noChangeShapeType="1"/>
          </p:cNvSpPr>
          <p:nvPr/>
        </p:nvSpPr>
        <p:spPr bwMode="auto">
          <a:xfrm>
            <a:off x="6905625" y="4510088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70" name="Line 33"/>
          <p:cNvSpPr>
            <a:spLocks noChangeShapeType="1"/>
          </p:cNvSpPr>
          <p:nvPr/>
        </p:nvSpPr>
        <p:spPr bwMode="auto">
          <a:xfrm flipV="1">
            <a:off x="7337425" y="3860800"/>
            <a:ext cx="0" cy="649288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71" name="Line 34"/>
          <p:cNvSpPr>
            <a:spLocks noChangeShapeType="1"/>
          </p:cNvSpPr>
          <p:nvPr/>
        </p:nvSpPr>
        <p:spPr bwMode="auto">
          <a:xfrm flipH="1">
            <a:off x="6905625" y="3860800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72" name="Line 35"/>
          <p:cNvSpPr>
            <a:spLocks noChangeShapeType="1"/>
          </p:cNvSpPr>
          <p:nvPr/>
        </p:nvSpPr>
        <p:spPr bwMode="auto">
          <a:xfrm flipV="1">
            <a:off x="7337425" y="3141663"/>
            <a:ext cx="0" cy="719137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73" name="Line 36"/>
          <p:cNvSpPr>
            <a:spLocks noChangeShapeType="1"/>
          </p:cNvSpPr>
          <p:nvPr/>
        </p:nvSpPr>
        <p:spPr bwMode="auto">
          <a:xfrm flipH="1">
            <a:off x="6905625" y="3141663"/>
            <a:ext cx="431800" cy="0"/>
          </a:xfrm>
          <a:prstGeom prst="line">
            <a:avLst/>
          </a:prstGeom>
          <a:noFill/>
          <a:ln w="254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de-CH"/>
          </a:p>
        </p:txBody>
      </p:sp>
      <p:sp>
        <p:nvSpPr>
          <p:cNvPr id="35874" name="Text Box 37"/>
          <p:cNvSpPr txBox="1">
            <a:spLocks noChangeArrowheads="1"/>
          </p:cNvSpPr>
          <p:nvPr/>
        </p:nvSpPr>
        <p:spPr bwMode="auto">
          <a:xfrm>
            <a:off x="7077075" y="2486025"/>
            <a:ext cx="212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1">
                <a:solidFill>
                  <a:schemeClr val="accent2"/>
                </a:solidFill>
              </a:rPr>
              <a:t>Neuropsychologie</a:t>
            </a:r>
          </a:p>
        </p:txBody>
      </p:sp>
      <p:sp>
        <p:nvSpPr>
          <p:cNvPr id="35875" name="Text Box 39"/>
          <p:cNvSpPr txBox="1">
            <a:spLocks noChangeArrowheads="1"/>
          </p:cNvSpPr>
          <p:nvPr/>
        </p:nvSpPr>
        <p:spPr bwMode="auto">
          <a:xfrm>
            <a:off x="7553325" y="3717925"/>
            <a:ext cx="1441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rgbClr val="4D4D4D"/>
                </a:solidFill>
              </a:rPr>
              <a:t>Symptome</a:t>
            </a:r>
          </a:p>
        </p:txBody>
      </p:sp>
      <p:sp>
        <p:nvSpPr>
          <p:cNvPr id="35876" name="Text Box 40"/>
          <p:cNvSpPr txBox="1">
            <a:spLocks noChangeArrowheads="1"/>
          </p:cNvSpPr>
          <p:nvPr/>
        </p:nvSpPr>
        <p:spPr bwMode="auto">
          <a:xfrm>
            <a:off x="7481888" y="4437063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chemeClr val="accent2"/>
                </a:solidFill>
              </a:rPr>
              <a:t>Interaktionen</a:t>
            </a:r>
          </a:p>
        </p:txBody>
      </p:sp>
      <p:sp>
        <p:nvSpPr>
          <p:cNvPr id="35877" name="Text Box 41"/>
          <p:cNvSpPr txBox="1">
            <a:spLocks noChangeArrowheads="1"/>
          </p:cNvSpPr>
          <p:nvPr/>
        </p:nvSpPr>
        <p:spPr bwMode="auto">
          <a:xfrm>
            <a:off x="7481888" y="5140325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400" b="1">
                <a:solidFill>
                  <a:schemeClr val="accent2"/>
                </a:solidFill>
              </a:rPr>
              <a:t>Komorbidität</a:t>
            </a:r>
          </a:p>
        </p:txBody>
      </p:sp>
      <p:sp>
        <p:nvSpPr>
          <p:cNvPr id="35878" name="Rectangle 43"/>
          <p:cNvSpPr>
            <a:spLocks noChangeArrowheads="1"/>
          </p:cNvSpPr>
          <p:nvPr/>
        </p:nvSpPr>
        <p:spPr bwMode="auto">
          <a:xfrm>
            <a:off x="3300413" y="6021388"/>
            <a:ext cx="364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Integratives Modell von Barkley (1989)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altLang="de-DE"/>
              <a:t>AD(H)S – nicht genetische Faktoren</a:t>
            </a:r>
            <a:r>
              <a:rPr lang="de-CH" altLang="de-DE"/>
              <a:t> </a:t>
            </a:r>
          </a:p>
        </p:txBody>
      </p:sp>
      <p:sp>
        <p:nvSpPr>
          <p:cNvPr id="3686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993775"/>
            <a:ext cx="7859712" cy="460851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Nicht genetische Faktoren</a:t>
            </a:r>
            <a:br>
              <a:rPr lang="de-CH" altLang="de-DE" sz="2000" b="1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Schwangerschafts- und Geburtskomplikationen: Chronische hypoxische Zustände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/>
              <a:t>Niedriges Geburtsgewicht</a:t>
            </a:r>
          </a:p>
          <a:p>
            <a:pPr marL="0" indent="0"/>
            <a:r>
              <a:rPr lang="de-DE" altLang="de-DE" sz="1600"/>
              <a:t> Infektionen und Toxine</a:t>
            </a:r>
          </a:p>
          <a:p>
            <a:pPr marL="0" indent="0"/>
            <a:r>
              <a:rPr lang="de-DE" altLang="de-DE" sz="1600"/>
              <a:t> Chronische Bleibelastung (4%)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Alkohol und Rauchen in der Schwangerschaft (bedeutsam)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/>
              <a:t>Psychosoziale Belastungen, familiäre Konflikte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Mikronährstoffdefizite (schon in der SS): EPA, DHA, Zink, Mangan, Eisen</a:t>
            </a:r>
          </a:p>
          <a:p>
            <a:pPr marL="0" indent="0"/>
            <a:r>
              <a:rPr lang="de-DE" altLang="de-DE" sz="1600"/>
              <a:t> Hypothyreose/periphere T3-Resistenz (gehäuft beobachtet)</a:t>
            </a:r>
          </a:p>
          <a:p>
            <a:pPr marL="0" indent="0"/>
            <a:r>
              <a:rPr lang="de-DE" altLang="de-DE" sz="1600"/>
              <a:t> Vitamin B6 Mangel (Ovulationshemmer)</a:t>
            </a:r>
            <a:r>
              <a:rPr lang="de-DE" altLang="de-DE" sz="2000">
                <a:solidFill>
                  <a:schemeClr val="accent2"/>
                </a:solidFill>
              </a:rPr>
              <a:t> </a:t>
            </a:r>
            <a:endParaRPr lang="de-CH" altLang="de-DE" sz="2000">
              <a:solidFill>
                <a:schemeClr val="accent2"/>
              </a:solidFill>
            </a:endParaRPr>
          </a:p>
        </p:txBody>
      </p:sp>
      <p:sp>
        <p:nvSpPr>
          <p:cNvPr id="36868" name="Rectangle 43"/>
          <p:cNvSpPr>
            <a:spLocks noChangeArrowheads="1"/>
          </p:cNvSpPr>
          <p:nvPr/>
        </p:nvSpPr>
        <p:spPr bwMode="auto">
          <a:xfrm>
            <a:off x="2503488" y="6021388"/>
            <a:ext cx="411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Uwe Gröwer, GSAAM, München. 5/09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Faktoren mit wenig/ohne Evidenz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Erworbene Gehirnschädigungen(?)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Theorie der Übererregung/Reizüberflutung: Nicht bestätigt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Störungen im Glucosestoffwechsel(?): </a:t>
            </a:r>
            <a:r>
              <a:rPr lang="de-DE" altLang="de-DE">
                <a:solidFill>
                  <a:srgbClr val="FF3300"/>
                </a:solidFill>
              </a:rPr>
              <a:t>Hyperinsulinämie-Hypoglykämie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Nahrungsmittelintoleranz/Allergie: Empirisch selten, aber 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Kuhmilch- und Weizeneiweiss - Gluten: Auslassversuch gerechtfertigt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Klauszeit: Mandarinen+Erdnüsse!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Progesteronmangel(?):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Niedrige Progesteronspiegel führen zu Hyperinsulinämie und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damit zu Hypoglykämie (Dr. med. Michael E. Platt)</a:t>
            </a:r>
            <a:endParaRPr lang="de-CH" altLang="de-DE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</a:t>
            </a:r>
            <a:r>
              <a:rPr lang="de-DE" altLang="de-DE"/>
              <a:t>genetische Faktoren</a:t>
            </a:r>
            <a:r>
              <a:rPr lang="de-CH" altLang="de-DE"/>
              <a:t> </a:t>
            </a:r>
          </a:p>
        </p:txBody>
      </p:sp>
      <p:sp>
        <p:nvSpPr>
          <p:cNvPr id="3891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74713" y="993775"/>
            <a:ext cx="7859712" cy="54737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accent2"/>
                </a:solidFill>
              </a:rPr>
              <a:t>Genetische Faktoren (mehrere betroffene Gene)</a:t>
            </a:r>
            <a:br>
              <a:rPr lang="de-CH" altLang="de-DE" sz="1800" b="1">
                <a:solidFill>
                  <a:schemeClr val="accent2"/>
                </a:solidFill>
              </a:rPr>
            </a:br>
            <a:endParaRPr lang="de-DE" altLang="de-DE" sz="18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 b="1">
                <a:solidFill>
                  <a:srgbClr val="FF3300"/>
                </a:solidFill>
              </a:rPr>
              <a:t>Dopamin-Transporter Gen (DAT1-Gen):</a:t>
            </a:r>
            <a:r>
              <a:rPr lang="de-DE" altLang="de-DE" sz="1600">
                <a:solidFill>
                  <a:srgbClr val="FF3300"/>
                </a:solidFill>
              </a:rPr>
              <a:t> 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Hier häufigster Gendefekt (=Erklärung, dass MP bei diesen Kindern so schnell w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wirkt). MP ist ein Dopamin-Transporter Antagonist, verbessert die 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Transmissionsrate von der Prä- zur Postsynapse</a:t>
            </a:r>
          </a:p>
          <a:p>
            <a:pPr marL="0" indent="0"/>
            <a:r>
              <a:rPr lang="de-DE" altLang="de-DE" sz="1600"/>
              <a:t> Dopamin-Rezeptor Gen (DRD4.5.1)</a:t>
            </a:r>
          </a:p>
          <a:p>
            <a:pPr marL="0" indent="0"/>
            <a:r>
              <a:rPr lang="de-DE" altLang="de-DE" sz="1600"/>
              <a:t> Dopamin-Beta-Hydrolase Gen</a:t>
            </a:r>
          </a:p>
          <a:p>
            <a:pPr marL="0" indent="0"/>
            <a:r>
              <a:rPr lang="de-DE" altLang="de-DE" sz="1600"/>
              <a:t> Dopamin-Decarboxylase</a:t>
            </a:r>
          </a:p>
          <a:p>
            <a:pPr marL="0" indent="0"/>
            <a:r>
              <a:rPr lang="de-DE" altLang="de-DE" sz="1600"/>
              <a:t> Serotonin-Rezeptor Gen (5-HAT)</a:t>
            </a:r>
          </a:p>
          <a:p>
            <a:pPr marL="0" indent="0">
              <a:buFont typeface="Times New Roman" pitchFamily="18" charset="0"/>
              <a:buNone/>
            </a:pPr>
            <a:br>
              <a:rPr lang="de-CH" altLang="de-DE" sz="1600"/>
            </a:br>
            <a:r>
              <a:rPr lang="de-DE" altLang="de-DE" sz="1600"/>
              <a:t>60-80% werden auf genetische Ursachen zurückgeführt. Kinder mit ADHS haben 5x häufiger Geschwister, Eltern oder Verwandte mit ADHS.</a:t>
            </a:r>
            <a:br>
              <a:rPr lang="de-CH" altLang="de-DE" sz="1600">
                <a:solidFill>
                  <a:schemeClr val="accent2"/>
                </a:solidFill>
              </a:rPr>
            </a:br>
            <a:endParaRPr lang="de-CH" altLang="de-DE" sz="1600">
              <a:solidFill>
                <a:schemeClr val="accent2"/>
              </a:solidFill>
            </a:endParaRPr>
          </a:p>
        </p:txBody>
      </p:sp>
      <p:sp>
        <p:nvSpPr>
          <p:cNvPr id="38916" name="Rectangle 43"/>
          <p:cNvSpPr>
            <a:spLocks noChangeArrowheads="1"/>
          </p:cNvSpPr>
          <p:nvPr/>
        </p:nvSpPr>
        <p:spPr bwMode="auto">
          <a:xfrm>
            <a:off x="2508250" y="6021388"/>
            <a:ext cx="41132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Uwe Gröwer, GSAAM, München. 5/09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</a:t>
            </a:r>
            <a:r>
              <a:rPr lang="de-DE" altLang="de-DE"/>
              <a:t>genetische Faktoren</a:t>
            </a:r>
            <a:r>
              <a:rPr lang="de-CH" altLang="de-DE"/>
              <a:t> </a:t>
            </a:r>
          </a:p>
        </p:txBody>
      </p:sp>
      <p:sp>
        <p:nvSpPr>
          <p:cNvPr id="3993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692150"/>
            <a:ext cx="8151812" cy="5113338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endParaRPr lang="de-DE" altLang="de-DE" sz="18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2000"/>
              <a:t> </a:t>
            </a:r>
            <a:r>
              <a:rPr lang="de-CH" altLang="de-DE" sz="1600"/>
              <a:t>ADHS hat eine genetische Komponente (familiäre Häufung)</a:t>
            </a:r>
          </a:p>
          <a:p>
            <a:pPr marL="0" indent="0"/>
            <a:r>
              <a:rPr lang="de-CH" altLang="de-DE" sz="1600"/>
              <a:t>  Eltern und Geschwister von Kindern mit ADHS haben etwa fünfmal </a:t>
            </a:r>
            <a:br>
              <a:rPr lang="de-CH" altLang="de-DE" sz="1600"/>
            </a:br>
            <a:r>
              <a:rPr lang="de-CH" altLang="de-DE" sz="1600"/>
              <a:t>    ADHS als vergleichbare Verwandte in einer Kontrollpopulation ohne </a:t>
            </a:r>
            <a:br>
              <a:rPr lang="de-CH" altLang="de-DE" sz="1600"/>
            </a:br>
            <a:r>
              <a:rPr lang="de-CH" altLang="de-DE" sz="1600"/>
              <a:t>    ADHS (Oord, Boomsma &amp; Verhulst, 1994</a:t>
            </a:r>
            <a:r>
              <a:rPr lang="de-CH" altLang="de-DE" sz="1600">
                <a:solidFill>
                  <a:schemeClr val="accent2"/>
                </a:solidFill>
              </a:rPr>
              <a:t>)</a:t>
            </a:r>
          </a:p>
          <a:p>
            <a:pPr marL="0" indent="0"/>
            <a:r>
              <a:rPr lang="de-CH" altLang="de-DE" sz="1600"/>
              <a:t>  Bei gemeinsam aufwachsenden eineiigen Zwillingen beträgt die Konkordanzrate </a:t>
            </a:r>
            <a:br>
              <a:rPr lang="de-CH" altLang="de-DE" sz="1600"/>
            </a:br>
            <a:r>
              <a:rPr lang="de-CH" altLang="de-DE" sz="1600"/>
              <a:t>    55 bis 100% bzw. 50 bis 70% (Eltern- bzw. Lehrerurteil</a:t>
            </a:r>
          </a:p>
          <a:p>
            <a:pPr marL="0" indent="0"/>
            <a:r>
              <a:rPr lang="de-CH" altLang="de-DE" sz="1600">
                <a:solidFill>
                  <a:schemeClr val="accent2"/>
                </a:solidFill>
              </a:rPr>
              <a:t>  </a:t>
            </a:r>
            <a:r>
              <a:rPr lang="de-CH" altLang="de-DE" sz="1600">
                <a:solidFill>
                  <a:srgbClr val="FF3300"/>
                </a:solidFill>
              </a:rPr>
              <a:t>Die genetischen Störungen allein können AD(H)S  auch nicht </a:t>
            </a:r>
            <a:br>
              <a:rPr lang="de-CH" altLang="de-DE" sz="1600">
                <a:solidFill>
                  <a:srgbClr val="FF3300"/>
                </a:solidFill>
              </a:rPr>
            </a:br>
            <a:r>
              <a:rPr lang="de-CH" altLang="de-DE" sz="1600">
                <a:solidFill>
                  <a:srgbClr val="FF3300"/>
                </a:solidFill>
              </a:rPr>
              <a:t>    näherungsweise erklären!</a:t>
            </a:r>
          </a:p>
          <a:p>
            <a:pPr marL="0" indent="0"/>
            <a:r>
              <a:rPr lang="de-CH" altLang="de-DE" sz="1600">
                <a:solidFill>
                  <a:srgbClr val="FF3300"/>
                </a:solidFill>
              </a:rPr>
              <a:t>  Interaktion mit sozialen Umständen!</a:t>
            </a:r>
          </a:p>
          <a:p>
            <a:pPr marL="0" indent="0"/>
            <a:r>
              <a:rPr lang="de-CH" altLang="de-DE" sz="1600"/>
              <a:t>  Erst in Verbindung mit widrigen sozialen Umständen in der Familie </a:t>
            </a:r>
            <a:br>
              <a:rPr lang="de-CH" altLang="de-DE" sz="1600"/>
            </a:br>
            <a:r>
              <a:rPr lang="de-CH" altLang="de-DE" sz="1600"/>
              <a:t>    werden etwa 40% der Impulsivität und etwa 30% der Hyperaktivität </a:t>
            </a:r>
            <a:br>
              <a:rPr lang="de-CH" altLang="de-DE" sz="1600"/>
            </a:br>
            <a:r>
              <a:rPr lang="de-CH" altLang="de-DE" sz="1600"/>
              <a:t>    bei den Jugendlichen durch die genetische Störung erklärt</a:t>
            </a:r>
            <a:endParaRPr lang="de-CH" altLang="de-DE" sz="1600">
              <a:solidFill>
                <a:schemeClr val="accent2"/>
              </a:solidFill>
            </a:endParaRPr>
          </a:p>
          <a:p>
            <a:pPr marL="0" indent="0"/>
            <a:r>
              <a:rPr lang="de-CH" altLang="de-DE" sz="1600">
                <a:solidFill>
                  <a:schemeClr val="accent2"/>
                </a:solidFill>
              </a:rPr>
              <a:t>  </a:t>
            </a:r>
            <a:r>
              <a:rPr lang="de-CH" altLang="de-DE" sz="1600">
                <a:solidFill>
                  <a:srgbClr val="FF3300"/>
                </a:solidFill>
              </a:rPr>
              <a:t>Offensichtlich wird durch die genetische Ausstattung besonders des </a:t>
            </a:r>
            <a:br>
              <a:rPr lang="de-CH" altLang="de-DE" sz="1600">
                <a:solidFill>
                  <a:srgbClr val="FF3300"/>
                </a:solidFill>
              </a:rPr>
            </a:br>
            <a:r>
              <a:rPr lang="de-CH" altLang="de-DE" sz="1600">
                <a:solidFill>
                  <a:srgbClr val="FF3300"/>
                </a:solidFill>
              </a:rPr>
              <a:t>    DAT1  eine Vulnerabilität definiert, die erst im Zusammenspiel mit </a:t>
            </a:r>
            <a:br>
              <a:rPr lang="de-CH" altLang="de-DE" sz="1600">
                <a:solidFill>
                  <a:srgbClr val="FF3300"/>
                </a:solidFill>
              </a:rPr>
            </a:br>
            <a:r>
              <a:rPr lang="de-CH" altLang="de-DE" sz="1600">
                <a:solidFill>
                  <a:srgbClr val="FF3300"/>
                </a:solidFill>
              </a:rPr>
              <a:t>    ungünstigen sozialen Umständen zur Störung wird</a:t>
            </a:r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2071688" y="5838825"/>
            <a:ext cx="49672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4D4D4D"/>
                </a:solidFill>
              </a:rPr>
              <a:t>Psychotherapeutenjournal 1/2009</a:t>
            </a:r>
            <a:br>
              <a:rPr lang="de-CH" altLang="de-DE">
                <a:solidFill>
                  <a:srgbClr val="4D4D4D"/>
                </a:solidFill>
              </a:rPr>
            </a:br>
            <a:r>
              <a:rPr lang="de-CH" altLang="de-DE">
                <a:solidFill>
                  <a:srgbClr val="4D4D4D"/>
                </a:solidFill>
              </a:rPr>
              <a:t>Gerhard W. Lauth, Hanna Raven, Universität zu Köln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eine Neurotransmitterstörung</a:t>
            </a:r>
          </a:p>
        </p:txBody>
      </p:sp>
      <p:sp>
        <p:nvSpPr>
          <p:cNvPr id="4096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993775"/>
            <a:ext cx="7859712" cy="388937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AD(H)S ist eine Neurotransmitterstörung</a:t>
            </a:r>
            <a:br>
              <a:rPr lang="de-CH" altLang="de-DE" sz="1800" b="1"/>
            </a:br>
            <a:endParaRPr lang="de-DE" altLang="de-DE" sz="1800" b="1"/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Am häufigsten: 			       						     Mangel an Dopamin:</a:t>
            </a:r>
            <a:r>
              <a:rPr lang="de-DE" altLang="de-DE" sz="1600">
                <a:solidFill>
                  <a:schemeClr val="accent2"/>
                </a:solidFill>
              </a:rPr>
              <a:t>   </a:t>
            </a:r>
            <a:r>
              <a:rPr lang="de-DE" altLang="de-DE" sz="1600">
                <a:solidFill>
                  <a:srgbClr val="FF3300"/>
                </a:solidFill>
              </a:rPr>
              <a:t>Antrieb</a:t>
            </a:r>
          </a:p>
          <a:p>
            <a:pPr marL="0" indent="0"/>
            <a:r>
              <a:rPr lang="de-DE" altLang="de-DE" sz="1600"/>
              <a:t> Am zweithäufigsten:		     Mangel an Serotonin:</a:t>
            </a:r>
            <a:r>
              <a:rPr lang="de-DE" altLang="de-DE" sz="1600">
                <a:solidFill>
                  <a:schemeClr val="accent2"/>
                </a:solidFill>
              </a:rPr>
              <a:t>  </a:t>
            </a:r>
            <a:r>
              <a:rPr lang="de-DE" altLang="de-DE" sz="1600">
                <a:solidFill>
                  <a:srgbClr val="FF3300"/>
                </a:solidFill>
              </a:rPr>
              <a:t>Impuls</a:t>
            </a:r>
          </a:p>
          <a:p>
            <a:pPr marL="0" indent="0"/>
            <a:r>
              <a:rPr lang="de-DE" altLang="de-DE" sz="1600"/>
              <a:t> Am dritthäufigsten: 		      Mangel an Adrenalin:</a:t>
            </a:r>
            <a:r>
              <a:rPr lang="de-DE" altLang="de-DE" sz="1600">
                <a:solidFill>
                  <a:schemeClr val="accent2"/>
                </a:solidFill>
              </a:rPr>
              <a:t>  </a:t>
            </a:r>
            <a:r>
              <a:rPr lang="de-DE" altLang="de-DE" sz="1600">
                <a:solidFill>
                  <a:srgbClr val="FF3300"/>
                </a:solidFill>
              </a:rPr>
              <a:t>Aufmerksamkeit</a:t>
            </a:r>
          </a:p>
          <a:p>
            <a:pPr marL="0" indent="0">
              <a:buFont typeface="Times New Roman" pitchFamily="18" charset="0"/>
              <a:buNone/>
            </a:pPr>
            <a:endParaRPr lang="de-CH" altLang="de-DE" sz="2000">
              <a:solidFill>
                <a:schemeClr val="accent2"/>
              </a:solidFill>
            </a:endParaRPr>
          </a:p>
        </p:txBody>
      </p:sp>
      <p:sp>
        <p:nvSpPr>
          <p:cNvPr id="40964" name="Rectangle 43"/>
          <p:cNvSpPr>
            <a:spLocks noChangeArrowheads="1"/>
          </p:cNvSpPr>
          <p:nvPr/>
        </p:nvSpPr>
        <p:spPr bwMode="auto">
          <a:xfrm>
            <a:off x="2503488" y="6021388"/>
            <a:ext cx="411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Uwe Gröwer, GSAAM, München. 5/09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Dopamin-Transporter Gen</a:t>
            </a:r>
          </a:p>
        </p:txBody>
      </p:sp>
      <p:sp>
        <p:nvSpPr>
          <p:cNvPr id="4198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84238" y="965200"/>
            <a:ext cx="7791450" cy="2463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Hier häufigster Gendefekt</a:t>
            </a:r>
            <a:br>
              <a:rPr lang="de-CH" altLang="de-DE" sz="1800" b="1"/>
            </a:br>
            <a:endParaRPr lang="de-DE" altLang="de-DE" sz="1800" b="1"/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Methylphenidat (und Zink) ist ein Dopamin-Transporter Antagonist, </a:t>
            </a:r>
            <a:br>
              <a:rPr lang="de-DE" altLang="de-DE" sz="1600"/>
            </a:br>
            <a:r>
              <a:rPr lang="de-DE" altLang="de-DE" sz="1600"/>
              <a:t>   verbessert die Transmissionsrate von der Prä- zur Postsynapse </a:t>
            </a:r>
            <a:br>
              <a:rPr lang="de-DE" altLang="de-DE" sz="1600"/>
            </a:br>
            <a:r>
              <a:rPr lang="de-DE" altLang="de-DE" sz="1600"/>
              <a:t>   =Erklärung, warum Methylphenidat so schnell wirkt</a:t>
            </a:r>
            <a:r>
              <a:rPr lang="de-DE" altLang="de-DE" sz="2000">
                <a:solidFill>
                  <a:schemeClr val="accent2"/>
                </a:solidFill>
              </a:rPr>
              <a:t> </a:t>
            </a:r>
            <a:endParaRPr lang="de-CH" altLang="de-DE" sz="2000">
              <a:solidFill>
                <a:schemeClr val="accent2"/>
              </a:solidFill>
            </a:endParaRPr>
          </a:p>
        </p:txBody>
      </p:sp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09875"/>
            <a:ext cx="324961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6156325" y="5229225"/>
            <a:ext cx="244792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sz="800" b="1">
                <a:solidFill>
                  <a:srgbClr val="4D4D4D"/>
                </a:solidFill>
              </a:rPr>
              <a:t>Bild</a:t>
            </a:r>
            <a:r>
              <a:rPr lang="en-GB" altLang="de-DE" sz="800">
                <a:solidFill>
                  <a:srgbClr val="4D4D4D"/>
                </a:solidFill>
              </a:rPr>
              <a:t>:</a:t>
            </a:r>
          </a:p>
          <a:p>
            <a:pPr eaLnBrk="1" hangingPunct="1"/>
            <a:r>
              <a:rPr lang="en-GB" altLang="de-DE" sz="800">
                <a:solidFill>
                  <a:srgbClr val="4D4D4D"/>
                </a:solidFill>
              </a:rPr>
              <a:t>Friedrich-Schiller-Universität Jena</a:t>
            </a:r>
          </a:p>
          <a:p>
            <a:pPr eaLnBrk="1" hangingPunct="1"/>
            <a:r>
              <a:rPr lang="en-GB" altLang="de-DE" sz="800">
                <a:solidFill>
                  <a:srgbClr val="4D4D4D"/>
                </a:solidFill>
              </a:rPr>
              <a:t>Abteilung Didaktik der Mathematik und Informatik</a:t>
            </a:r>
          </a:p>
          <a:p>
            <a:pPr eaLnBrk="1" hangingPunct="1"/>
            <a:r>
              <a:rPr lang="en-GB" altLang="de-DE" sz="800">
                <a:solidFill>
                  <a:srgbClr val="4D4D4D"/>
                </a:solidFill>
              </a:rPr>
              <a:t>„Didaktik der Mathematik“ - Modul A</a:t>
            </a:r>
          </a:p>
          <a:p>
            <a:pPr eaLnBrk="1" hangingPunct="1"/>
            <a:r>
              <a:rPr lang="en-GB" altLang="de-DE" sz="800">
                <a:solidFill>
                  <a:srgbClr val="4D4D4D"/>
                </a:solidFill>
              </a:rPr>
              <a:t>Prof. Zimmermann</a:t>
            </a:r>
            <a:br>
              <a:rPr lang="en-GB" altLang="de-DE" sz="800">
                <a:solidFill>
                  <a:srgbClr val="4D4D4D"/>
                </a:solidFill>
              </a:rPr>
            </a:br>
            <a:r>
              <a:rPr lang="en-GB" altLang="de-DE" sz="800">
                <a:solidFill>
                  <a:srgbClr val="4D4D4D"/>
                </a:solidFill>
              </a:rPr>
              <a:t>Aus Präsentation von Daniela Hinz,  Mandy Weigel  und Jonas Gratz</a:t>
            </a:r>
          </a:p>
          <a:p>
            <a:pPr eaLnBrk="1" hangingPunct="1"/>
            <a:r>
              <a:rPr lang="en-GB" altLang="de-DE" sz="800">
                <a:solidFill>
                  <a:srgbClr val="4D4D4D"/>
                </a:solidFill>
              </a:rPr>
              <a:t>gehalten am 20. Mai 2008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Dopamin-Transporter Gen</a:t>
            </a:r>
          </a:p>
        </p:txBody>
      </p:sp>
      <p:pic>
        <p:nvPicPr>
          <p:cNvPr id="43011" name="Picture 6" descr="Dsc_0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765175"/>
            <a:ext cx="6592887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43"/>
          <p:cNvSpPr>
            <a:spLocks noChangeArrowheads="1"/>
          </p:cNvSpPr>
          <p:nvPr/>
        </p:nvSpPr>
        <p:spPr bwMode="auto">
          <a:xfrm>
            <a:off x="2043113" y="5878513"/>
            <a:ext cx="50593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b="1">
                <a:solidFill>
                  <a:srgbClr val="4D4D4D"/>
                </a:solidFill>
              </a:rPr>
              <a:t>Sozialpädiatrisches Zentrum Landshut</a:t>
            </a:r>
            <a:br>
              <a:rPr lang="de-DE" altLang="de-DE" b="1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am Kinderkrankenhaus St. Marien, Dr. Christian Blank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Was ist das?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gray">
          <a:xfrm>
            <a:off x="971550" y="1268413"/>
            <a:ext cx="28797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A</a:t>
            </a:r>
            <a:r>
              <a:rPr lang="de-DE" altLang="de-DE">
                <a:solidFill>
                  <a:srgbClr val="4D4D4D"/>
                </a:solidFill>
              </a:rPr>
              <a:t>ufmerksamkeit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D</a:t>
            </a:r>
            <a:r>
              <a:rPr lang="de-DE" altLang="de-DE">
                <a:solidFill>
                  <a:srgbClr val="4D4D4D"/>
                </a:solidFill>
              </a:rPr>
              <a:t>efizit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H</a:t>
            </a:r>
            <a:r>
              <a:rPr lang="de-DE" altLang="de-DE">
                <a:solidFill>
                  <a:srgbClr val="4D4D4D"/>
                </a:solidFill>
              </a:rPr>
              <a:t>yperaktivität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S</a:t>
            </a:r>
            <a:r>
              <a:rPr lang="de-DE" altLang="de-DE">
                <a:solidFill>
                  <a:srgbClr val="4D4D4D"/>
                </a:solidFill>
              </a:rPr>
              <a:t>törung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gray">
          <a:xfrm>
            <a:off x="5940425" y="1268413"/>
            <a:ext cx="25923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A</a:t>
            </a:r>
            <a:r>
              <a:rPr lang="de-DE" altLang="de-DE">
                <a:solidFill>
                  <a:srgbClr val="4D4D4D"/>
                </a:solidFill>
              </a:rPr>
              <a:t>nders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D</a:t>
            </a:r>
            <a:r>
              <a:rPr lang="de-DE" altLang="de-DE">
                <a:solidFill>
                  <a:srgbClr val="4D4D4D"/>
                </a:solidFill>
              </a:rPr>
              <a:t>enken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H</a:t>
            </a:r>
            <a:r>
              <a:rPr lang="de-DE" altLang="de-DE">
                <a:solidFill>
                  <a:srgbClr val="4D4D4D"/>
                </a:solidFill>
              </a:rPr>
              <a:t>ören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b="1">
                <a:solidFill>
                  <a:srgbClr val="4D4D4D"/>
                </a:solidFill>
              </a:rPr>
              <a:t>S</a:t>
            </a:r>
            <a:r>
              <a:rPr lang="de-DE" altLang="de-DE">
                <a:solidFill>
                  <a:srgbClr val="4D4D4D"/>
                </a:solidFill>
              </a:rPr>
              <a:t>ehen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gray">
          <a:xfrm>
            <a:off x="2484438" y="3760788"/>
            <a:ext cx="46085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Sind wir nicht alle ein bisschen so?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Irgendwie erkenne ich mich da auch wieder…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Heisst das, wir sind alle ein wenig gestört?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Ist es eine „Andersartigkeit“?</a:t>
            </a:r>
          </a:p>
        </p:txBody>
      </p:sp>
      <p:pic>
        <p:nvPicPr>
          <p:cNvPr id="7174" name="Picture 11" descr="Ludwig van Beethov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125538"/>
            <a:ext cx="16764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Dopamin</a:t>
            </a:r>
          </a:p>
        </p:txBody>
      </p:sp>
      <p:sp>
        <p:nvSpPr>
          <p:cNvPr id="4403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993775"/>
            <a:ext cx="7859712" cy="5487988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accent2"/>
                </a:solidFill>
              </a:rPr>
              <a:t>L-Tyrosin - Dopamin - Noradrenalin – Adrenalin</a:t>
            </a:r>
            <a:br>
              <a:rPr lang="de-CH" altLang="de-DE" sz="1800" b="1">
                <a:solidFill>
                  <a:schemeClr val="accent2"/>
                </a:solidFill>
              </a:rPr>
            </a:br>
            <a:endParaRPr lang="de-DE" altLang="de-DE" sz="18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2000"/>
              <a:t> </a:t>
            </a:r>
            <a:r>
              <a:rPr lang="de-CH" altLang="de-DE" sz="1600"/>
              <a:t>Dopamin ist ein Zwischenprodukt in der Biosynthese von </a:t>
            </a:r>
            <a:br>
              <a:rPr lang="de-CH" altLang="de-DE" sz="1600"/>
            </a:br>
            <a:r>
              <a:rPr lang="de-CH" altLang="de-DE" sz="1600"/>
              <a:t>   Adrenalin ausgehend von der Aminosäure Tyrosin. Tyrosin </a:t>
            </a:r>
            <a:br>
              <a:rPr lang="de-CH" altLang="de-DE" sz="1600"/>
            </a:br>
            <a:r>
              <a:rPr lang="de-CH" altLang="de-DE" sz="1600"/>
              <a:t>   wird durch Tyrosinhydroxylase in Levodopa umgewandelt </a:t>
            </a:r>
            <a:br>
              <a:rPr lang="de-CH" altLang="de-DE" sz="1600"/>
            </a:br>
            <a:r>
              <a:rPr lang="de-CH" altLang="de-DE" sz="1600"/>
              <a:t>   und dieses wiederum durch Aromatische –L-Aminosäure-</a:t>
            </a:r>
            <a:br>
              <a:rPr lang="de-CH" altLang="de-DE" sz="1600"/>
            </a:br>
            <a:r>
              <a:rPr lang="de-CH" altLang="de-DE" sz="1600"/>
              <a:t>   Decarboxylase in Dopamin</a:t>
            </a:r>
          </a:p>
          <a:p>
            <a:pPr marL="0" indent="0"/>
            <a:r>
              <a:rPr lang="de-CH" altLang="de-DE" sz="1600">
                <a:sym typeface="Wingdings" pitchFamily="2" charset="2"/>
              </a:rPr>
              <a:t> </a:t>
            </a:r>
            <a:r>
              <a:rPr lang="de-CH" altLang="de-DE" sz="1600">
                <a:solidFill>
                  <a:srgbClr val="FF3300"/>
                </a:solidFill>
                <a:sym typeface="Wingdings" pitchFamily="2" charset="2"/>
              </a:rPr>
              <a:t>Zucker:</a:t>
            </a:r>
            <a:r>
              <a:rPr lang="de-CH" altLang="de-DE" sz="16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de-CH" altLang="de-DE" sz="1600">
                <a:solidFill>
                  <a:srgbClr val="FF3300"/>
                </a:solidFill>
                <a:sym typeface="Wingdings" pitchFamily="2" charset="2"/>
              </a:rPr>
              <a:t>Neurophysiologische Veränderungen</a:t>
            </a:r>
            <a:br>
              <a:rPr lang="de-CH" altLang="de-DE" sz="1600">
                <a:sym typeface="Wingdings" pitchFamily="2" charset="2"/>
              </a:rPr>
            </a:br>
            <a:r>
              <a:rPr lang="de-CH" altLang="de-DE" sz="1600">
                <a:sym typeface="Wingdings" pitchFamily="2" charset="2"/>
              </a:rPr>
              <a:t>   2008 Rattenversuch:</a:t>
            </a:r>
            <a:br>
              <a:rPr lang="de-CH" altLang="de-DE" sz="1600">
                <a:sym typeface="Wingdings" pitchFamily="2" charset="2"/>
              </a:rPr>
            </a:br>
            <a:r>
              <a:rPr lang="de-CH" altLang="de-DE" sz="1600">
                <a:sym typeface="Wingdings" pitchFamily="2" charset="2"/>
              </a:rPr>
              <a:t>   Zuckergenuss fördert im Gehirn der Tiere die Freisetzung von </a:t>
            </a:r>
            <a:br>
              <a:rPr lang="de-CH" altLang="de-DE" sz="1600">
                <a:sym typeface="Wingdings" pitchFamily="2" charset="2"/>
              </a:rPr>
            </a:br>
            <a:r>
              <a:rPr lang="de-CH" altLang="de-DE" sz="1600">
                <a:sym typeface="Wingdings" pitchFamily="2" charset="2"/>
              </a:rPr>
              <a:t>   Dopamin (Quelle: B. Hoebel et al.)</a:t>
            </a:r>
          </a:p>
          <a:p>
            <a:pPr marL="0" indent="0"/>
            <a:r>
              <a:rPr lang="de-CH" altLang="de-DE" sz="160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de-CH" altLang="de-DE" sz="1600">
                <a:solidFill>
                  <a:srgbClr val="FF3300"/>
                </a:solidFill>
                <a:sym typeface="Wingdings" pitchFamily="2" charset="2"/>
              </a:rPr>
              <a:t>Schokolade: Wirkung auf Botenstoffe (Serotonin, Dopamin, </a:t>
            </a:r>
            <a:br>
              <a:rPr lang="de-CH" altLang="de-DE" sz="1600">
                <a:solidFill>
                  <a:srgbClr val="FF3300"/>
                </a:solidFill>
                <a:sym typeface="Wingdings" pitchFamily="2" charset="2"/>
              </a:rPr>
            </a:br>
            <a:r>
              <a:rPr lang="de-CH" altLang="de-DE" sz="1600">
                <a:solidFill>
                  <a:srgbClr val="FF3300"/>
                </a:solidFill>
                <a:sym typeface="Wingdings" pitchFamily="2" charset="2"/>
              </a:rPr>
              <a:t>   Endorphine). Kakaoprodukte stimulieren das Dopaminsystem. </a:t>
            </a:r>
            <a:br>
              <a:rPr lang="de-CH" altLang="de-DE" sz="1600">
                <a:solidFill>
                  <a:srgbClr val="FF3300"/>
                </a:solidFill>
                <a:sym typeface="Wingdings" pitchFamily="2" charset="2"/>
              </a:rPr>
            </a:br>
            <a:r>
              <a:rPr lang="de-CH" altLang="de-DE" sz="1600">
                <a:solidFill>
                  <a:srgbClr val="FF3300"/>
                </a:solidFill>
                <a:sym typeface="Wingdings" pitchFamily="2" charset="2"/>
              </a:rPr>
              <a:t>   B-Phenylethylenamin setzt Dopamin frei!</a:t>
            </a:r>
            <a:r>
              <a:rPr lang="de-CH" altLang="de-DE" sz="1600">
                <a:solidFill>
                  <a:schemeClr val="accent2"/>
                </a:solidFill>
                <a:sym typeface="Wingdings" pitchFamily="2" charset="2"/>
              </a:rPr>
              <a:t> </a:t>
            </a:r>
            <a:br>
              <a:rPr lang="de-CH" altLang="de-DE" sz="1600">
                <a:solidFill>
                  <a:schemeClr val="accent2"/>
                </a:solidFill>
                <a:sym typeface="Wingdings" pitchFamily="2" charset="2"/>
              </a:rPr>
            </a:br>
            <a:br>
              <a:rPr lang="de-CH" altLang="de-DE" sz="1600">
                <a:sym typeface="Wingdings" pitchFamily="2" charset="2"/>
              </a:rPr>
            </a:br>
            <a:r>
              <a:rPr lang="de-CH" altLang="de-DE" sz="1600">
                <a:sym typeface="Wingdings" pitchFamily="2" charset="2"/>
              </a:rPr>
              <a:t>   </a:t>
            </a:r>
            <a:r>
              <a:rPr lang="de-CH" altLang="de-DE" sz="1600"/>
              <a:t>(Quellen: 1: </a:t>
            </a:r>
            <a:r>
              <a:rPr lang="de-CH" altLang="de-DE" sz="1600">
                <a:hlinkClick r:id="rId3"/>
              </a:rPr>
              <a:t>http://www.kardiologie.unispital.ch</a:t>
            </a:r>
            <a:r>
              <a:rPr lang="de-CH" altLang="de-DE" sz="1600"/>
              <a:t> und pressetext Deutschland vom </a:t>
            </a:r>
            <a:br>
              <a:rPr lang="de-CH" altLang="de-DE" sz="1600"/>
            </a:br>
            <a:r>
              <a:rPr lang="de-CH" altLang="de-DE" sz="1600"/>
              <a:t>    13.11.2007). 2:Akt Neurol 2007; 34, DOI: 10.1055/s-2007-987650)</a:t>
            </a:r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Dopaminsynthese unterstützt durch: Vitamin B6, Magnesium, Zink</a:t>
            </a:r>
          </a:p>
          <a:p>
            <a:pPr marL="0" indent="0"/>
            <a:r>
              <a:rPr lang="de-CH" altLang="de-DE" sz="1600"/>
              <a:t> Vitamin B6, Zink und Magnesium senken den Ritalinbedarf</a:t>
            </a:r>
            <a:endParaRPr lang="de-CH" altLang="de-DE" sz="160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Dopaminmangel</a:t>
            </a:r>
          </a:p>
        </p:txBody>
      </p:sp>
      <p:sp>
        <p:nvSpPr>
          <p:cNvPr id="4505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1012825"/>
            <a:ext cx="8118475" cy="3255963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Dopaminmangel: 2 wesentliche Wege</a:t>
            </a:r>
            <a:br>
              <a:rPr lang="de-CH" altLang="de-DE" sz="1500" b="1"/>
            </a:br>
            <a:endParaRPr lang="de-DE" altLang="de-DE" sz="1500" b="1"/>
          </a:p>
          <a:p>
            <a:pPr marL="0" indent="0"/>
            <a:r>
              <a:rPr lang="de-CH" altLang="de-DE" sz="1600"/>
              <a:t> Einerseits sinkt die Bereitschaft, auf langfristige Belohnungen zu   </a:t>
            </a:r>
            <a:br>
              <a:rPr lang="de-CH" altLang="de-DE" sz="1600"/>
            </a:br>
            <a:r>
              <a:rPr lang="de-CH" altLang="de-DE" sz="1600"/>
              <a:t>   warten und einen Belohnungsaufschub hinzunehmen.</a:t>
            </a:r>
            <a:br>
              <a:rPr lang="de-CH" altLang="de-DE" sz="1600"/>
            </a:br>
            <a:r>
              <a:rPr lang="de-CH" altLang="de-DE" sz="1600"/>
              <a:t>   </a:t>
            </a:r>
            <a:r>
              <a:rPr lang="de-CH" altLang="de-DE" sz="1600" u="sng"/>
              <a:t>Stattdessen drängt es die Betroffenen zur sofortigen, unmittelbaren</a:t>
            </a:r>
            <a:r>
              <a:rPr lang="de-CH" altLang="de-DE" sz="1600"/>
              <a:t> </a:t>
            </a:r>
            <a:br>
              <a:rPr lang="de-CH" altLang="de-DE" sz="1600"/>
            </a:br>
            <a:r>
              <a:rPr lang="de-CH" altLang="de-DE" sz="1600"/>
              <a:t>   </a:t>
            </a:r>
            <a:r>
              <a:rPr lang="de-CH" altLang="de-DE" sz="1600" u="sng"/>
              <a:t>Bedürfnisbefriedigung (Ungeduld)</a:t>
            </a:r>
            <a:r>
              <a:rPr lang="de-CH" altLang="de-DE" sz="1600"/>
              <a:t> </a:t>
            </a:r>
          </a:p>
          <a:p>
            <a:pPr marL="0" indent="0"/>
            <a:r>
              <a:rPr lang="de-CH" altLang="de-DE" sz="1600"/>
              <a:t> Andererseits werden die exekutiven </a:t>
            </a:r>
            <a:r>
              <a:rPr lang="de-CH" altLang="de-DE" sz="1600" u="sng"/>
              <a:t>Funktionen in Mitleidenschaft</a:t>
            </a:r>
            <a:r>
              <a:rPr lang="de-CH" altLang="de-DE" sz="1600"/>
              <a:t> </a:t>
            </a:r>
            <a:br>
              <a:rPr lang="de-CH" altLang="de-DE" sz="1600"/>
            </a:br>
            <a:r>
              <a:rPr lang="de-CH" altLang="de-DE" sz="1600"/>
              <a:t>   </a:t>
            </a:r>
            <a:r>
              <a:rPr lang="de-CH" altLang="de-DE" sz="1600" u="sng"/>
              <a:t>gezogen</a:t>
            </a:r>
            <a:r>
              <a:rPr lang="de-CH" altLang="de-DE" sz="1600"/>
              <a:t>, die Handlungspläne entwerfen, überwachen und prüfen</a:t>
            </a:r>
          </a:p>
          <a:p>
            <a:pPr marL="0" indent="0"/>
            <a:r>
              <a:rPr lang="de-CH" altLang="de-DE" sz="1600"/>
              <a:t> Weil es jetzt an der zuständigen Vorausplanung und Kontrolle fehlt, </a:t>
            </a:r>
            <a:br>
              <a:rPr lang="de-CH" altLang="de-DE" sz="1600"/>
            </a:br>
            <a:r>
              <a:rPr lang="de-CH" altLang="de-DE" sz="1600"/>
              <a:t>   kommt es nun weit öfter zu einem </a:t>
            </a:r>
            <a:r>
              <a:rPr lang="de-CH" altLang="de-DE" sz="1600" u="sng"/>
              <a:t>unbedachten und risikoreichen</a:t>
            </a:r>
            <a:r>
              <a:rPr lang="de-CH" altLang="de-DE" sz="1600"/>
              <a:t> </a:t>
            </a:r>
            <a:br>
              <a:rPr lang="de-CH" altLang="de-DE" sz="1600"/>
            </a:br>
            <a:r>
              <a:rPr lang="de-CH" altLang="de-DE" sz="1600"/>
              <a:t>   </a:t>
            </a:r>
            <a:r>
              <a:rPr lang="de-CH" altLang="de-DE" sz="1600" u="sng"/>
              <a:t>Vorgehen</a:t>
            </a:r>
            <a:endParaRPr lang="de-CH" altLang="de-DE" sz="1600" u="sng">
              <a:sym typeface="Wingdings" pitchFamily="2" charset="2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998663" y="5800725"/>
            <a:ext cx="5111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>
                <a:solidFill>
                  <a:srgbClr val="4D4D4D"/>
                </a:solidFill>
              </a:rPr>
              <a:t>Psychotherapeutenjournal 1/2009</a:t>
            </a:r>
            <a:br>
              <a:rPr lang="de-CH" altLang="de-DE">
                <a:solidFill>
                  <a:srgbClr val="4D4D4D"/>
                </a:solidFill>
              </a:rPr>
            </a:br>
            <a:r>
              <a:rPr lang="de-CH" altLang="de-DE">
                <a:solidFill>
                  <a:srgbClr val="4D4D4D"/>
                </a:solidFill>
              </a:rPr>
              <a:t>Gerhard W. Lauth, Hanna Raven, Universität zu Köln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Dopamin in Bananen</a:t>
            </a:r>
          </a:p>
        </p:txBody>
      </p:sp>
      <p:sp>
        <p:nvSpPr>
          <p:cNvPr id="4608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711200"/>
            <a:ext cx="4086225" cy="4335463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endParaRPr lang="de-DE" altLang="de-DE" sz="1500" b="1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de-CH" altLang="de-DE" sz="2000">
                <a:solidFill>
                  <a:schemeClr val="accent2"/>
                </a:solidFill>
              </a:rPr>
              <a:t> </a:t>
            </a:r>
            <a:r>
              <a:rPr lang="de-CH" altLang="de-DE" sz="1600" b="1"/>
              <a:t>Biogene Amine in Bananen:</a:t>
            </a:r>
            <a:br>
              <a:rPr lang="de-CH" altLang="de-DE" sz="1600"/>
            </a:br>
            <a:br>
              <a:rPr lang="de-CH" altLang="de-DE" sz="1600">
                <a:solidFill>
                  <a:schemeClr val="accent2"/>
                </a:solidFill>
              </a:rPr>
            </a:br>
            <a:r>
              <a:rPr lang="de-CH" altLang="de-DE" sz="1600">
                <a:solidFill>
                  <a:schemeClr val="accent2"/>
                </a:solidFill>
              </a:rPr>
              <a:t>    </a:t>
            </a:r>
            <a:br>
              <a:rPr lang="de-CH" altLang="de-DE" sz="1600"/>
            </a:br>
            <a:r>
              <a:rPr lang="de-CH" altLang="de-DE" sz="1600"/>
              <a:t>   Dopamin:              650,5 µg/g</a:t>
            </a:r>
            <a:br>
              <a:rPr lang="de-CH" altLang="de-DE" sz="1600"/>
            </a:br>
            <a:br>
              <a:rPr lang="de-CH" altLang="de-DE" sz="1600"/>
            </a:br>
            <a:r>
              <a:rPr lang="de-CH" altLang="de-DE" sz="1600"/>
              <a:t>   Noradrenaline:      105,5 µg/g</a:t>
            </a:r>
            <a:br>
              <a:rPr lang="de-CH" altLang="de-DE" sz="1600"/>
            </a:br>
            <a:br>
              <a:rPr lang="de-CH" altLang="de-DE" sz="1600"/>
            </a:br>
            <a:r>
              <a:rPr lang="de-CH" altLang="de-DE" sz="1600"/>
              <a:t>   Serotonin:               77,5 µg/g </a:t>
            </a:r>
            <a:br>
              <a:rPr lang="de-CH" altLang="de-DE" sz="1600"/>
            </a:br>
            <a:r>
              <a:rPr lang="de-CH" altLang="de-DE" sz="1600"/>
              <a:t>    </a:t>
            </a:r>
            <a:br>
              <a:rPr lang="de-CH" altLang="de-DE" sz="1600"/>
            </a:br>
            <a:r>
              <a:rPr lang="de-CH" altLang="de-DE" sz="1600"/>
              <a:t>    </a:t>
            </a:r>
            <a:br>
              <a:rPr lang="de-CH" altLang="de-DE" sz="1600"/>
            </a:br>
            <a:r>
              <a:rPr lang="de-CH" altLang="de-DE" sz="1600"/>
              <a:t> </a:t>
            </a:r>
            <a:br>
              <a:rPr lang="de-CH" altLang="de-DE" sz="1600"/>
            </a:br>
            <a:r>
              <a:rPr lang="de-CH" altLang="de-DE" sz="1600"/>
              <a:t>   Datteln: Serotonin:   8,5 µg/g</a:t>
            </a:r>
            <a:br>
              <a:rPr lang="de-CH" altLang="de-DE" sz="1600"/>
            </a:br>
            <a:r>
              <a:rPr lang="de-CH" altLang="de-DE" sz="1600"/>
              <a:t> </a:t>
            </a:r>
            <a:br>
              <a:rPr lang="de-CH" altLang="de-DE" sz="1600"/>
            </a:br>
            <a:r>
              <a:rPr lang="de-CH" altLang="de-DE" sz="1600"/>
              <a:t>   Feigen:		 Serotonin:		  12,2 µg/g</a:t>
            </a:r>
            <a:r>
              <a:rPr lang="de-CH" altLang="de-DE" sz="1500"/>
              <a:t> </a:t>
            </a:r>
            <a:br>
              <a:rPr lang="de-CH" altLang="de-DE" sz="1500"/>
            </a:br>
            <a:br>
              <a:rPr lang="de-CH" altLang="de-DE" sz="1500"/>
            </a:br>
            <a:endParaRPr lang="de-CH" altLang="de-DE" sz="1500"/>
          </a:p>
        </p:txBody>
      </p:sp>
      <p:pic>
        <p:nvPicPr>
          <p:cNvPr id="46084" name="Picture 4" descr="Impfbanan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1268413"/>
            <a:ext cx="26225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611188" y="5842000"/>
            <a:ext cx="792162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>
                <a:solidFill>
                  <a:srgbClr val="4D4D4D"/>
                </a:solidFill>
              </a:rPr>
              <a:t>Inst. f. Botanik, Tech.Mikrokopie u. Organische Rohstofflehre, Wien</a:t>
            </a:r>
          </a:p>
          <a:p>
            <a:pPr algn="ctr" eaLnBrk="1" hangingPunct="1"/>
            <a:r>
              <a:rPr lang="de-CH" altLang="de-DE">
                <a:solidFill>
                  <a:srgbClr val="4D4D4D"/>
                </a:solidFill>
              </a:rPr>
              <a:t>H. Stachelberger, E. Bancher, J. Washuttl, P. Riederer  Angelika Gold</a:t>
            </a:r>
            <a:r>
              <a:rPr lang="de-CH" altLang="de-DE" sz="1800"/>
              <a:t> </a:t>
            </a:r>
            <a:endParaRPr lang="de-DE" altLang="de-DE" sz="18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Neurotransmitterstörungen</a:t>
            </a:r>
          </a:p>
        </p:txBody>
      </p:sp>
      <p:pic>
        <p:nvPicPr>
          <p:cNvPr id="47107" name="Picture 6" descr="fibromyalgi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1484313"/>
            <a:ext cx="33131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7" descr="fibromyalgi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860800"/>
            <a:ext cx="33131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909638"/>
            <a:ext cx="3438525" cy="5399087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endParaRPr lang="de-DE" altLang="de-DE" sz="1500" b="1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de-CH" altLang="de-DE" sz="2000"/>
              <a:t> </a:t>
            </a:r>
            <a:r>
              <a:rPr lang="de-CH" altLang="de-DE" sz="1800"/>
              <a:t>Stress – akut/chronisch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Prämenstruelles 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Perimenopausales 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Chronisches  </a:t>
            </a:r>
            <a:br>
              <a:rPr lang="de-CH" altLang="de-DE" sz="1800"/>
            </a:br>
            <a:r>
              <a:rPr lang="de-CH" altLang="de-DE" sz="1800"/>
              <a:t>   Erschöpfungssyndrom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Fatigue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Burnout-Syndrom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ADHS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Reizdarmsyndrom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Migräne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Fibromyalgie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Übertrainingssyndrom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Depression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Posttraumatische Stress-</a:t>
            </a:r>
            <a:br>
              <a:rPr lang="de-CH" altLang="de-DE" sz="1800"/>
            </a:br>
            <a:r>
              <a:rPr lang="de-CH" altLang="de-DE" sz="1800"/>
              <a:t>   Störungen</a:t>
            </a:r>
          </a:p>
          <a:p>
            <a:pPr marL="0" indent="0">
              <a:lnSpc>
                <a:spcPct val="80000"/>
              </a:lnSpc>
            </a:pPr>
            <a:r>
              <a:rPr lang="de-CH" altLang="de-DE" sz="1800"/>
              <a:t> Adipositas</a:t>
            </a:r>
          </a:p>
          <a:p>
            <a:pPr marL="0" indent="0">
              <a:lnSpc>
                <a:spcPct val="80000"/>
              </a:lnSpc>
            </a:pPr>
            <a:endParaRPr lang="de-CH" altLang="de-DE" sz="1800">
              <a:sym typeface="Wingdings" pitchFamily="2" charset="2"/>
            </a:endParaRPr>
          </a:p>
        </p:txBody>
      </p:sp>
      <p:sp>
        <p:nvSpPr>
          <p:cNvPr id="47110" name="Rectangle 43"/>
          <p:cNvSpPr>
            <a:spLocks noChangeArrowheads="1"/>
          </p:cNvSpPr>
          <p:nvPr/>
        </p:nvSpPr>
        <p:spPr bwMode="auto">
          <a:xfrm>
            <a:off x="5186363" y="765175"/>
            <a:ext cx="2981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b="1">
                <a:solidFill>
                  <a:srgbClr val="4D4D4D"/>
                </a:solidFill>
              </a:rPr>
              <a:t>Fibromyalgie (PFS)</a:t>
            </a:r>
          </a:p>
          <a:p>
            <a:pPr algn="ctr" eaLnBrk="1" hangingPunct="1"/>
            <a:r>
              <a:rPr lang="de-DE" altLang="de-DE" b="1">
                <a:solidFill>
                  <a:srgbClr val="4D4D4D"/>
                </a:solidFill>
              </a:rPr>
              <a:t>Sichtbar gemachter Schmerz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 dirty="0"/>
              <a:t>AD(H)S – Therapeutische Möglichkeiten</a:t>
            </a:r>
            <a:endParaRPr lang="de-DE" altLang="de-DE" dirty="0"/>
          </a:p>
        </p:txBody>
      </p:sp>
      <p:sp>
        <p:nvSpPr>
          <p:cNvPr id="48131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8101012" cy="1752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accent2"/>
                </a:solidFill>
              </a:rPr>
              <a:t>Mittwoch, 24. Juni 2009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accent2"/>
              </a:solidFill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accent2"/>
                </a:solidFill>
              </a:rPr>
              <a:t>Hepart AG, Hotel Marriott ZH ¦ Dr. med. Jürg Eichhorn ¦ 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rm 61441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-26988"/>
            <a:ext cx="5867400" cy="601663"/>
          </a:xfrm>
        </p:spPr>
        <p:txBody>
          <a:bodyPr wrap="square"/>
          <a:lstStyle/>
          <a:p>
            <a:r>
              <a:rPr lang="de-CH" altLang="de-DE"/>
              <a:t>AD(H)S – Therapeutische Möglichkeiten</a:t>
            </a:r>
          </a:p>
        </p:txBody>
      </p:sp>
      <p:sp>
        <p:nvSpPr>
          <p:cNvPr id="49155" name="Form 61442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55675"/>
            <a:ext cx="7859712" cy="5689600"/>
          </a:xfrm>
        </p:spPr>
        <p:txBody>
          <a:bodyPr/>
          <a:lstStyle/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Ritalin</a:t>
            </a:r>
            <a:endParaRPr lang="de-DE" altLang="de-DE" sz="1800"/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Aminosäuren – Balancierung der Neurotransmitter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Fischöl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Mikronährstoffe: Zink, Magnesium, Eisen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Aminosäure L-Theanin</a:t>
            </a:r>
          </a:p>
          <a:p>
            <a:pPr marL="419100" indent="-419100">
              <a:buFont typeface="Times New Roman" pitchFamily="18" charset="0"/>
              <a:buAutoNum type="arabicPlain"/>
            </a:pPr>
            <a:r>
              <a:rPr lang="de-CH" altLang="de-DE" sz="1800"/>
              <a:t>EPD - Oligoantigene Diät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Ritalin – Eine Modedroge</a:t>
            </a:r>
          </a:p>
        </p:txBody>
      </p:sp>
      <p:sp>
        <p:nvSpPr>
          <p:cNvPr id="5017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46138" y="984250"/>
            <a:ext cx="7859712" cy="2463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Ritalin – Methylphenidat</a:t>
            </a:r>
            <a:br>
              <a:rPr lang="de-CH" altLang="de-DE" sz="1800" b="1"/>
            </a:br>
            <a:endParaRPr lang="de-DE" altLang="de-DE" sz="1800" b="1"/>
          </a:p>
          <a:p>
            <a:pPr marL="0" indent="0"/>
            <a:r>
              <a:rPr lang="de-DE" altLang="de-DE" sz="2000"/>
              <a:t> </a:t>
            </a:r>
            <a:r>
              <a:rPr lang="de-DE" altLang="de-DE" sz="1600"/>
              <a:t>Methylphenidat ist ein </a:t>
            </a:r>
            <a:r>
              <a:rPr lang="de-DE" altLang="de-DE" sz="1600" u="sng"/>
              <a:t>Psychostimulans</a:t>
            </a:r>
            <a:r>
              <a:rPr lang="de-DE" altLang="de-DE" sz="1600"/>
              <a:t>, früher auch als Doping eingesetzt. </a:t>
            </a:r>
            <a:br>
              <a:rPr lang="de-DE" altLang="de-DE" sz="1600"/>
            </a:br>
            <a:r>
              <a:rPr lang="de-DE" altLang="de-DE" sz="1600"/>
              <a:t>    Dopingliste!</a:t>
            </a:r>
          </a:p>
          <a:p>
            <a:pPr marL="0" indent="0"/>
            <a:r>
              <a:rPr lang="de-DE" altLang="de-DE" sz="1600"/>
              <a:t>  Greift regulierend in den Neurotransmitterhaushalt ein, in dem es die </a:t>
            </a:r>
            <a:r>
              <a:rPr lang="de-DE" altLang="de-DE" sz="1600" u="sng"/>
              <a:t>Rückführung</a:t>
            </a:r>
            <a:r>
              <a:rPr lang="de-DE" altLang="de-DE" sz="1600"/>
              <a:t>   </a:t>
            </a:r>
            <a:br>
              <a:rPr lang="de-DE" altLang="de-DE" sz="1600"/>
            </a:br>
            <a:r>
              <a:rPr lang="de-DE" altLang="de-DE" sz="1600"/>
              <a:t>    </a:t>
            </a:r>
            <a:r>
              <a:rPr lang="de-DE" altLang="de-DE" sz="1600" u="sng"/>
              <a:t>des Dopamins in die Präsynapse hemmt</a:t>
            </a:r>
            <a:r>
              <a:rPr lang="de-DE" altLang="de-DE" sz="1600"/>
              <a:t>, so dass an der Postsynapse, der </a:t>
            </a:r>
            <a:br>
              <a:rPr lang="de-DE" altLang="de-DE" sz="1600"/>
            </a:br>
            <a:r>
              <a:rPr lang="de-DE" altLang="de-DE" sz="1600"/>
              <a:t>    Empfangsstation, mehr Dopamin ankommt. MP steigert </a:t>
            </a:r>
            <a:r>
              <a:rPr lang="de-DE" altLang="de-DE" sz="1600" u="sng"/>
              <a:t>nicht</a:t>
            </a:r>
            <a:r>
              <a:rPr lang="de-DE" altLang="de-DE" sz="1600"/>
              <a:t> die Synthese!</a:t>
            </a:r>
            <a:r>
              <a:rPr lang="de-DE" altLang="de-DE" sz="2000"/>
              <a:t> </a:t>
            </a:r>
            <a:endParaRPr lang="de-CH" altLang="de-DE" sz="2000"/>
          </a:p>
        </p:txBody>
      </p:sp>
      <p:sp>
        <p:nvSpPr>
          <p:cNvPr id="50180" name="Rectangle 43"/>
          <p:cNvSpPr>
            <a:spLocks noChangeArrowheads="1"/>
          </p:cNvSpPr>
          <p:nvPr/>
        </p:nvSpPr>
        <p:spPr bwMode="auto">
          <a:xfrm>
            <a:off x="2503488" y="6021388"/>
            <a:ext cx="4113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Uwe Gröwer, GSAAM, München. 5/09</a:t>
            </a:r>
          </a:p>
        </p:txBody>
      </p:sp>
      <p:pic>
        <p:nvPicPr>
          <p:cNvPr id="50181" name="Picture 7" descr="Gehirn flu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500438"/>
            <a:ext cx="2052638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Ritalin – Eine Modedroge</a:t>
            </a:r>
          </a:p>
        </p:txBody>
      </p:sp>
      <p:sp>
        <p:nvSpPr>
          <p:cNvPr id="5120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49847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Ritalin – Methylphenidat</a:t>
            </a:r>
            <a:br>
              <a:rPr lang="de-CH" altLang="de-DE" sz="2000" b="1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  <a:p>
            <a:pPr marL="0" indent="0"/>
            <a:r>
              <a:rPr lang="de-CH" altLang="de-DE" sz="1600"/>
              <a:t> </a:t>
            </a:r>
            <a:r>
              <a:rPr lang="de-DE" altLang="de-DE" sz="1600"/>
              <a:t>Weltweit nehmen 10 Mio. Kinder Ritalin</a:t>
            </a:r>
          </a:p>
          <a:p>
            <a:pPr marL="0" indent="0"/>
            <a:r>
              <a:rPr lang="de-DE" altLang="de-DE" sz="1600"/>
              <a:t> </a:t>
            </a:r>
            <a:r>
              <a:rPr lang="de-DE" altLang="de-DE" sz="1600" u="sng"/>
              <a:t>In Deutschland hat sich der Absatz von Ritalin in den letzten 5</a:t>
            </a:r>
            <a:r>
              <a:rPr lang="de-DE" altLang="de-DE" sz="1600"/>
              <a:t>  </a:t>
            </a:r>
            <a:br>
              <a:rPr lang="de-DE" altLang="de-DE" sz="1600"/>
            </a:br>
            <a:r>
              <a:rPr lang="de-DE" altLang="de-DE" sz="1600"/>
              <a:t>   </a:t>
            </a:r>
            <a:r>
              <a:rPr lang="de-DE" altLang="de-DE" sz="1600" u="sng"/>
              <a:t>Jahren um das 40‘fache gesteigert</a:t>
            </a:r>
          </a:p>
          <a:p>
            <a:pPr marL="0" indent="0"/>
            <a:r>
              <a:rPr lang="de-DE" altLang="de-DE" sz="1600"/>
              <a:t> In den USA ist Ritalin zur Modedroge unter Teenagern geworden </a:t>
            </a:r>
            <a:br>
              <a:rPr lang="de-DE" altLang="de-DE" sz="1600"/>
            </a:br>
            <a:r>
              <a:rPr lang="de-DE" altLang="de-DE" sz="1600"/>
              <a:t>   und wird auf den Schulhöfen gehandelt. Geschluckt oder </a:t>
            </a:r>
            <a:br>
              <a:rPr lang="de-DE" altLang="de-DE" sz="1600"/>
            </a:br>
            <a:r>
              <a:rPr lang="de-DE" altLang="de-DE" sz="1600"/>
              <a:t>   geschnupft wirkt sie euphorisierend</a:t>
            </a:r>
          </a:p>
          <a:p>
            <a:pPr marL="0" indent="0"/>
            <a:r>
              <a:rPr lang="de-DE" altLang="de-DE" sz="1600"/>
              <a:t> Ritalin wirkt im Gehirn erregungssteigernd</a:t>
            </a:r>
          </a:p>
          <a:p>
            <a:pPr marL="0" indent="0"/>
            <a:r>
              <a:rPr lang="de-DE" altLang="de-DE" sz="1600"/>
              <a:t> In Wasser aufgelöst und intravenös injiziert hat Ritalin die Wirkung </a:t>
            </a:r>
            <a:br>
              <a:rPr lang="de-DE" altLang="de-DE" sz="1600"/>
            </a:br>
            <a:r>
              <a:rPr lang="de-DE" altLang="de-DE" sz="1600"/>
              <a:t>   von Kokain</a:t>
            </a:r>
          </a:p>
          <a:p>
            <a:pPr marL="0" indent="0"/>
            <a:r>
              <a:rPr lang="de-DE" altLang="de-DE" sz="1600">
                <a:sym typeface="Wingdings" pitchFamily="2" charset="2"/>
              </a:rPr>
              <a:t> </a:t>
            </a:r>
            <a:r>
              <a:rPr lang="de-DE" altLang="de-DE" sz="1600" u="sng">
                <a:sym typeface="Wingdings" pitchFamily="2" charset="2"/>
              </a:rPr>
              <a:t>Effekt bereits nach 20 Minuten</a:t>
            </a:r>
          </a:p>
          <a:p>
            <a:pPr marL="0" indent="0"/>
            <a:r>
              <a:rPr lang="de-DE" altLang="de-DE" sz="1600">
                <a:sym typeface="Wingdings" pitchFamily="2" charset="2"/>
              </a:rPr>
              <a:t> USA: Lifestyle-Droge, soll Hunger zügeln, müdigkeitsvertreibend </a:t>
            </a:r>
            <a:br>
              <a:rPr lang="de-DE" altLang="de-DE" sz="1600">
                <a:sym typeface="Wingdings" pitchFamily="2" charset="2"/>
              </a:rPr>
            </a:br>
            <a:r>
              <a:rPr lang="de-DE" altLang="de-DE" sz="1600">
                <a:sym typeface="Wingdings" pitchFamily="2" charset="2"/>
              </a:rPr>
              <a:t>   wirken</a:t>
            </a:r>
          </a:p>
          <a:p>
            <a:pPr marL="0" indent="0"/>
            <a:endParaRPr lang="de-CH" altLang="de-DE" sz="16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Ritalin – Wirkung</a:t>
            </a:r>
          </a:p>
        </p:txBody>
      </p:sp>
      <p:sp>
        <p:nvSpPr>
          <p:cNvPr id="5222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22350"/>
            <a:ext cx="7859712" cy="440848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CH" altLang="de-DE" sz="1800" b="1"/>
              <a:t>Ritalin</a:t>
            </a:r>
            <a:r>
              <a:rPr lang="de-CH" altLang="de-DE" sz="2000">
                <a:solidFill>
                  <a:schemeClr val="accent2"/>
                </a:solidFill>
              </a:rPr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de-CH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Wie Ritalin im Gehirn wirkt ist unklar. Es gibt unterschiedliche Meinungen. 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Vor allem ist unklar, warum ein Amphetamin, das normalerweise 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erregungssteigernd wirkt, eine beruhigende Wirkung hat.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 u="sng"/>
              <a:t>Durch die Gabe von Ritalin wird langfristig die normale Entwicklung des Gehirns</a:t>
            </a:r>
            <a:r>
              <a:rPr lang="de-DE" altLang="de-DE" sz="1600"/>
              <a:t>  </a:t>
            </a:r>
            <a:br>
              <a:rPr lang="de-DE" altLang="de-DE" sz="1600"/>
            </a:br>
            <a:r>
              <a:rPr lang="de-DE" altLang="de-DE" sz="1600"/>
              <a:t>   </a:t>
            </a:r>
            <a:r>
              <a:rPr lang="de-DE" altLang="de-DE" sz="1600" u="sng"/>
              <a:t>beeinflusst. Es werden weniger Nervenfortsätze ausgebildet, an deren Ende</a:t>
            </a:r>
            <a:r>
              <a:rPr lang="de-DE" altLang="de-DE" sz="1600"/>
              <a:t> </a:t>
            </a:r>
            <a:br>
              <a:rPr lang="de-DE" altLang="de-DE" sz="1600"/>
            </a:br>
            <a:r>
              <a:rPr lang="de-DE" altLang="de-DE" sz="1600"/>
              <a:t>   </a:t>
            </a:r>
            <a:r>
              <a:rPr lang="de-DE" altLang="de-DE" sz="1600" u="sng"/>
              <a:t>Dopamin ausgeschüttet wird.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Zu wenig Dopamin ist Ursache für die Störung der Weiterleitung </a:t>
            </a:r>
            <a:br>
              <a:rPr lang="de-DE" altLang="de-DE" sz="1600"/>
            </a:br>
            <a:r>
              <a:rPr lang="de-DE" altLang="de-DE" sz="1600"/>
              <a:t>   von Signalen im Gehirn und führt dazu, dass die Bewegungssteuerung gestört </a:t>
            </a:r>
            <a:br>
              <a:rPr lang="de-DE" altLang="de-DE" sz="1600"/>
            </a:br>
            <a:r>
              <a:rPr lang="de-DE" altLang="de-DE" sz="1600"/>
              <a:t>   wird.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Eine Dopamin-Unterversorgung ist Auslöser der Parkinson-Krankheit.</a:t>
            </a:r>
            <a:r>
              <a:rPr lang="de-DE" altLang="de-DE" sz="1600">
                <a:solidFill>
                  <a:schemeClr val="accent2"/>
                </a:solidFill>
              </a:rPr>
              <a:t> </a:t>
            </a:r>
            <a:br>
              <a:rPr lang="de-DE" altLang="de-DE" sz="1600">
                <a:solidFill>
                  <a:schemeClr val="accent2"/>
                </a:solidFill>
              </a:rPr>
            </a:br>
            <a:endParaRPr lang="de-CH" altLang="de-DE" sz="1600">
              <a:solidFill>
                <a:schemeClr val="accent2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Ritalin – Folgen und Nebenwirkungen</a:t>
            </a:r>
          </a:p>
        </p:txBody>
      </p:sp>
      <p:sp>
        <p:nvSpPr>
          <p:cNvPr id="53251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12825"/>
            <a:ext cx="7859712" cy="33528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CH" altLang="de-DE" sz="1800" b="1"/>
              <a:t>Ritalin - Vorteile</a:t>
            </a:r>
            <a:r>
              <a:rPr lang="de-CH" altLang="de-DE" sz="2000">
                <a:solidFill>
                  <a:schemeClr val="accent2"/>
                </a:solidFill>
              </a:rPr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de-DE" altLang="de-DE" sz="2000"/>
              <a:t> </a:t>
            </a:r>
            <a:r>
              <a:rPr lang="de-DE" altLang="de-DE" sz="1600"/>
              <a:t>Rasche Wirkung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Kurzfristige Gabe in der Regel unproblematisch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70% sprechen an (im Durchschnitt)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Motorische Beruhigung für 3-4 Stunden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Verbesserung der Aufmerksamkeit und der Impulskontrolle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500188" y="6034088"/>
            <a:ext cx="612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Prof. Franz Ruppert, München, Vorlesung im SoSe 2008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Entstehung - Cofaktoren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Bei AD(H)S handelt es sich nach dem aktuellen medizinischen Forschungsstand um eine nachweisbare </a:t>
            </a:r>
            <a:r>
              <a:rPr lang="de-DE" altLang="de-DE" u="sng">
                <a:solidFill>
                  <a:srgbClr val="4D4D4D"/>
                </a:solidFill>
              </a:rPr>
              <a:t>Funktionsstörung im Gehirn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Ein </a:t>
            </a:r>
            <a:r>
              <a:rPr lang="de-DE" altLang="de-DE" u="sng">
                <a:solidFill>
                  <a:srgbClr val="4D4D4D"/>
                </a:solidFill>
              </a:rPr>
              <a:t>mangelndes Gleichgewicht an Botenstoffen im Frontalhirn</a:t>
            </a:r>
            <a:r>
              <a:rPr lang="de-DE" altLang="de-DE">
                <a:solidFill>
                  <a:srgbClr val="4D4D4D"/>
                </a:solidFill>
              </a:rPr>
              <a:t> führt zu einer permanenten Reizüberflutung, die sich in den Verhaltensauffälligkeiten niederschlägt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u="sng">
                <a:solidFill>
                  <a:srgbClr val="4D4D4D"/>
                </a:solidFill>
              </a:rPr>
              <a:t>Genetische Faktoren</a:t>
            </a:r>
            <a:r>
              <a:rPr lang="de-DE" altLang="de-DE">
                <a:solidFill>
                  <a:srgbClr val="4D4D4D"/>
                </a:solidFill>
              </a:rPr>
              <a:t> spielen dabei eine grosse Rolle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Auch </a:t>
            </a:r>
            <a:r>
              <a:rPr lang="de-DE" altLang="de-DE" u="sng">
                <a:solidFill>
                  <a:srgbClr val="4D4D4D"/>
                </a:solidFill>
              </a:rPr>
              <a:t>Komplikationen bei der Geburt</a:t>
            </a:r>
            <a:r>
              <a:rPr lang="de-DE" altLang="de-DE">
                <a:solidFill>
                  <a:srgbClr val="4D4D4D"/>
                </a:solidFill>
              </a:rPr>
              <a:t> begünstigen nach Untersuchungen die Entstehung von AD(H)S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755900" y="6051550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Süddeutsche Zeitung vom 12.10.2006</a:t>
            </a:r>
            <a:endParaRPr lang="de-CH" altLang="de-DE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Ritalin – Folgen und Nebenwirkungen</a:t>
            </a:r>
          </a:p>
        </p:txBody>
      </p:sp>
      <p:sp>
        <p:nvSpPr>
          <p:cNvPr id="5427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12825"/>
            <a:ext cx="4508500" cy="493712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Ritalin – 30% negative Reaktionen:</a:t>
            </a:r>
            <a:r>
              <a:rPr lang="de-CH" altLang="de-DE" sz="2000">
                <a:solidFill>
                  <a:schemeClr val="accent2"/>
                </a:solidFill>
              </a:rPr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/>
            <a:r>
              <a:rPr lang="de-DE" altLang="de-DE" sz="1600"/>
              <a:t> Depression</a:t>
            </a:r>
          </a:p>
          <a:p>
            <a:pPr marL="0" indent="0"/>
            <a:r>
              <a:rPr lang="de-DE" altLang="de-DE" sz="1600"/>
              <a:t> On-Off-Problematik</a:t>
            </a:r>
          </a:p>
          <a:p>
            <a:pPr marL="0" indent="0"/>
            <a:r>
              <a:rPr lang="de-DE" altLang="de-DE" sz="1600"/>
              <a:t> Toleranzentwicklung</a:t>
            </a:r>
          </a:p>
          <a:p>
            <a:pPr marL="0" indent="0"/>
            <a:r>
              <a:rPr lang="de-DE" altLang="de-DE" sz="1600"/>
              <a:t> Wachstumsverzögerung</a:t>
            </a:r>
          </a:p>
          <a:p>
            <a:pPr marL="0" indent="0"/>
            <a:r>
              <a:rPr lang="de-DE" altLang="de-DE" sz="1600"/>
              <a:t> Mundtrockenheit</a:t>
            </a:r>
          </a:p>
          <a:p>
            <a:pPr marL="0" indent="0"/>
            <a:r>
              <a:rPr lang="de-DE" altLang="de-DE" sz="1600"/>
              <a:t> Tachykardien</a:t>
            </a:r>
          </a:p>
          <a:p>
            <a:pPr marL="0" indent="0"/>
            <a:r>
              <a:rPr lang="de-DE" altLang="de-DE" sz="1600"/>
              <a:t> Blutdruckanstieg</a:t>
            </a:r>
          </a:p>
          <a:p>
            <a:pPr marL="0" indent="0"/>
            <a:r>
              <a:rPr lang="de-DE" altLang="de-DE" sz="1600"/>
              <a:t> Abhängigkeit bei nicht AD(H)S </a:t>
            </a:r>
            <a:br>
              <a:rPr lang="de-DE" altLang="de-DE" sz="1600"/>
            </a:br>
            <a:r>
              <a:rPr lang="de-DE" altLang="de-DE" sz="1600"/>
              <a:t>   Patienten: Banker!!</a:t>
            </a:r>
          </a:p>
          <a:p>
            <a:pPr marL="0" indent="0"/>
            <a:r>
              <a:rPr lang="de-DE" altLang="de-DE" sz="1600"/>
              <a:t> Gehirnveränderungen (im </a:t>
            </a:r>
            <a:br>
              <a:rPr lang="de-DE" altLang="de-DE" sz="1600"/>
            </a:br>
            <a:r>
              <a:rPr lang="de-DE" altLang="de-DE" sz="1600"/>
              <a:t>   Tierversuch nachgewiesen)</a:t>
            </a:r>
          </a:p>
          <a:p>
            <a:pPr marL="0" indent="0"/>
            <a:r>
              <a:rPr lang="de-DE" altLang="de-DE" sz="1600"/>
              <a:t> Abhängigkeitsentwicklung</a:t>
            </a:r>
            <a:endParaRPr lang="de-CH" altLang="de-DE" sz="160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4643438" y="6005513"/>
            <a:ext cx="3359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nach Prof. Franz Ruppert</a:t>
            </a:r>
          </a:p>
        </p:txBody>
      </p:sp>
      <p:sp>
        <p:nvSpPr>
          <p:cNvPr id="5427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4838700" y="1390650"/>
            <a:ext cx="3932238" cy="412591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endParaRPr lang="de-DE" altLang="de-DE" sz="2000">
              <a:solidFill>
                <a:schemeClr val="accent2"/>
              </a:solidFill>
            </a:endParaRPr>
          </a:p>
          <a:p>
            <a:pPr marL="0" indent="0"/>
            <a:r>
              <a:rPr lang="de-DE" altLang="de-DE" sz="1600"/>
              <a:t> Schlafstörungen</a:t>
            </a:r>
          </a:p>
          <a:p>
            <a:pPr marL="0" indent="0"/>
            <a:r>
              <a:rPr lang="de-DE" altLang="de-DE" sz="1600"/>
              <a:t> Magenbeschwerden</a:t>
            </a:r>
          </a:p>
          <a:p>
            <a:pPr marL="0" indent="0"/>
            <a:r>
              <a:rPr lang="de-DE" altLang="de-DE" sz="1600"/>
              <a:t> Ernährungsstörungen</a:t>
            </a:r>
          </a:p>
          <a:p>
            <a:pPr marL="0" indent="0"/>
            <a:r>
              <a:rPr lang="de-DE" altLang="de-DE" sz="1600"/>
              <a:t> Wachstumsstörungen</a:t>
            </a:r>
          </a:p>
          <a:p>
            <a:pPr marL="0" indent="0"/>
            <a:r>
              <a:rPr lang="de-DE" altLang="de-DE" sz="1600"/>
              <a:t> Tics</a:t>
            </a:r>
          </a:p>
          <a:p>
            <a:pPr marL="0" indent="0"/>
            <a:r>
              <a:rPr lang="de-DE" altLang="de-DE" sz="1600"/>
              <a:t> Persönlichkeitsveränderungen</a:t>
            </a:r>
          </a:p>
          <a:p>
            <a:pPr marL="0" indent="0"/>
            <a:r>
              <a:rPr lang="de-DE" altLang="de-DE" sz="1600"/>
              <a:t> Vorbelastung für   </a:t>
            </a:r>
            <a:br>
              <a:rPr lang="de-DE" altLang="de-DE" sz="1600"/>
            </a:br>
            <a:r>
              <a:rPr lang="de-DE" altLang="de-DE" sz="1600"/>
              <a:t>   Parkinsonsyndrom</a:t>
            </a:r>
            <a:endParaRPr lang="de-CH" altLang="de-DE" sz="1600"/>
          </a:p>
        </p:txBody>
      </p:sp>
      <p:sp>
        <p:nvSpPr>
          <p:cNvPr id="54278" name="Rectangle 43"/>
          <p:cNvSpPr>
            <a:spLocks noChangeArrowheads="1"/>
          </p:cNvSpPr>
          <p:nvPr/>
        </p:nvSpPr>
        <p:spPr bwMode="auto">
          <a:xfrm>
            <a:off x="1563688" y="6021388"/>
            <a:ext cx="1806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nach Uwe Gröwer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Aminosäuren - Neurotransmitterbalance</a:t>
            </a:r>
          </a:p>
        </p:txBody>
      </p:sp>
      <p:pic>
        <p:nvPicPr>
          <p:cNvPr id="55299" name="Picture 7" descr="Neurotransmitter Exhibitore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76350"/>
            <a:ext cx="4179887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8" descr="Neurotransmitter Inhibito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50963"/>
            <a:ext cx="42291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0" descr="Neurotransmitter Modulatoren0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508500"/>
            <a:ext cx="42989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Aminosäuren - Neurotransmitterbalance</a:t>
            </a:r>
          </a:p>
        </p:txBody>
      </p:sp>
      <p:sp>
        <p:nvSpPr>
          <p:cNvPr id="5632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1012825"/>
            <a:ext cx="8027987" cy="54879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r>
              <a:rPr lang="de-CH" altLang="de-DE" sz="1800" b="1">
                <a:solidFill>
                  <a:schemeClr val="accent2"/>
                </a:solidFill>
              </a:rPr>
              <a:t>3-Stufentherapie (laborkontrolliert)</a:t>
            </a:r>
            <a:br>
              <a:rPr lang="de-CH" altLang="de-DE" sz="1800" b="1">
                <a:solidFill>
                  <a:schemeClr val="accent2"/>
                </a:solidFill>
              </a:rPr>
            </a:br>
            <a:endParaRPr lang="de-DE" altLang="de-DE" sz="1800" b="1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de-DE" altLang="de-DE" sz="1800"/>
              <a:t> </a:t>
            </a:r>
            <a:r>
              <a:rPr lang="de-DE" altLang="de-DE" sz="1600" b="1"/>
              <a:t>Phase 1:</a:t>
            </a:r>
            <a:r>
              <a:rPr lang="de-DE" altLang="de-DE" sz="1600"/>
              <a:t> Stabilisierung </a:t>
            </a:r>
            <a:r>
              <a:rPr lang="de-DE" altLang="de-DE" sz="1600" u="sng"/>
              <a:t>Inhibitoren</a:t>
            </a:r>
            <a:r>
              <a:rPr lang="de-DE" altLang="de-DE" sz="1600"/>
              <a:t> (1-2 Wochen)</a:t>
            </a: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               </a:t>
            </a: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               </a:t>
            </a:r>
            <a:r>
              <a:rPr lang="de-DE" altLang="de-DE" sz="1600">
                <a:solidFill>
                  <a:srgbClr val="FF3300"/>
                </a:solidFill>
              </a:rPr>
              <a:t>Phenylalanin, Glycin, Glutamin, Tryptophan,Taurin </a:t>
            </a:r>
            <a:br>
              <a:rPr lang="de-DE" altLang="de-DE" sz="1600"/>
            </a:br>
            <a:r>
              <a:rPr lang="de-DE" altLang="de-DE" sz="1600"/>
              <a:t>                  </a:t>
            </a:r>
            <a:br>
              <a:rPr lang="de-DE" altLang="de-DE" sz="1600"/>
            </a:br>
            <a:r>
              <a:rPr lang="de-DE" altLang="de-DE" sz="1600"/>
              <a:t>                  + Mikronährstoffe: Vitamin B6, B12, C, Folsäure, Niacin,                  </a:t>
            </a:r>
            <a:br>
              <a:rPr lang="de-DE" altLang="de-DE" sz="1600"/>
            </a:br>
            <a:r>
              <a:rPr lang="de-DE" altLang="de-DE" sz="1600"/>
              <a:t>                                                Magnesium, Zink, Selen, L-Theanin (Grüntee)</a:t>
            </a:r>
          </a:p>
          <a:p>
            <a:pPr marL="0" indent="0">
              <a:lnSpc>
                <a:spcPct val="90000"/>
              </a:lnSpc>
            </a:pPr>
            <a:endParaRPr lang="de-DE" altLang="de-DE" sz="1600"/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Phase 2:</a:t>
            </a:r>
            <a:r>
              <a:rPr lang="de-DE" altLang="de-DE" sz="1600"/>
              <a:t> Balancierung </a:t>
            </a:r>
            <a:r>
              <a:rPr lang="de-DE" altLang="de-DE" sz="1600" u="sng"/>
              <a:t>Inhibitoren – Exhibitoren</a:t>
            </a:r>
            <a:r>
              <a:rPr lang="de-DE" altLang="de-DE" sz="1600"/>
              <a:t> (3 Wo. bis 3-6 Mo.)</a:t>
            </a:r>
            <a:br>
              <a:rPr lang="de-DE" altLang="de-DE" sz="1600"/>
            </a:b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               </a:t>
            </a:r>
            <a:r>
              <a:rPr lang="de-DE" altLang="de-DE" sz="1600" u="sng">
                <a:solidFill>
                  <a:srgbClr val="FF3300"/>
                </a:solidFill>
              </a:rPr>
              <a:t>Tyrosin</a:t>
            </a:r>
            <a:r>
              <a:rPr lang="de-DE" altLang="de-DE" sz="1600">
                <a:solidFill>
                  <a:srgbClr val="FF3300"/>
                </a:solidFill>
              </a:rPr>
              <a:t>, Phenylalanin, Tryptophan,Taurin</a:t>
            </a:r>
            <a:br>
              <a:rPr lang="de-DE" altLang="de-DE" sz="1600"/>
            </a:br>
            <a:br>
              <a:rPr lang="de-DE" altLang="de-DE" sz="1600"/>
            </a:br>
            <a:r>
              <a:rPr lang="de-DE" altLang="de-DE" sz="1600"/>
              <a:t>                   + Mikronährstoffe: Vitamin B6,B12,C, Folsäure, a-Liponsäure, </a:t>
            </a:r>
            <a:br>
              <a:rPr lang="de-DE" altLang="de-DE" sz="1600"/>
            </a:br>
            <a:r>
              <a:rPr lang="de-DE" altLang="de-DE" sz="1600"/>
              <a:t>                                                 Pantothensäure, Riboflavin, Niacin, </a:t>
            </a:r>
            <a:br>
              <a:rPr lang="de-DE" altLang="de-DE" sz="1600"/>
            </a:br>
            <a:r>
              <a:rPr lang="de-DE" altLang="de-DE" sz="1600"/>
              <a:t>                                                 Magnesium, Calcium, Zink, Selen.</a:t>
            </a:r>
          </a:p>
          <a:p>
            <a:pPr marL="0" indent="0">
              <a:lnSpc>
                <a:spcPct val="90000"/>
              </a:lnSpc>
            </a:pPr>
            <a:endParaRPr lang="de-DE" altLang="de-DE" sz="1600"/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Phase 3:</a:t>
            </a:r>
            <a:r>
              <a:rPr lang="de-DE" altLang="de-DE" sz="1600"/>
              <a:t> Erhaltungstherapie</a:t>
            </a:r>
            <a:br>
              <a:rPr lang="de-DE" altLang="de-DE" sz="1600"/>
            </a:br>
            <a:r>
              <a:rPr lang="de-DE" altLang="de-DE" sz="1600">
                <a:solidFill>
                  <a:schemeClr val="accent2"/>
                </a:solidFill>
              </a:rPr>
              <a:t>                  </a:t>
            </a: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               </a:t>
            </a:r>
            <a:r>
              <a:rPr lang="de-DE" altLang="de-DE" sz="1600">
                <a:solidFill>
                  <a:srgbClr val="FF3300"/>
                </a:solidFill>
              </a:rPr>
              <a:t>Aminosäuren und Mikronährstoffe werden langsam reduziert</a:t>
            </a:r>
            <a:r>
              <a:rPr lang="de-DE" altLang="de-DE" sz="1600">
                <a:solidFill>
                  <a:schemeClr val="accent2"/>
                </a:solidFill>
              </a:rPr>
              <a:t>  </a:t>
            </a:r>
            <a:endParaRPr lang="de-CH" altLang="de-DE" sz="16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Aminosäuren - Neurotransmitterbalance</a:t>
            </a:r>
          </a:p>
        </p:txBody>
      </p:sp>
      <p:sp>
        <p:nvSpPr>
          <p:cNvPr id="5734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74713" y="1041400"/>
            <a:ext cx="7859712" cy="5487988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CH" altLang="de-DE" sz="1800" b="1"/>
              <a:t>3-Stufentherapie - Therapieschema</a:t>
            </a:r>
            <a:br>
              <a:rPr lang="de-CH" altLang="de-DE" sz="2000" b="1"/>
            </a:br>
            <a:endParaRPr lang="de-DE" altLang="de-DE" sz="2000" b="1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Phase 1:</a:t>
            </a:r>
            <a:r>
              <a:rPr lang="de-DE" altLang="de-DE" sz="1600"/>
              <a:t> 			        </a:t>
            </a:r>
            <a:r>
              <a:rPr lang="de-CH" altLang="de-DE" sz="1600"/>
              <a:t>HCK-Mikronährstoffmischung-H </a:t>
            </a:r>
            <a:r>
              <a:rPr lang="de-DE" altLang="de-DE" sz="1600"/>
              <a:t>(Aminosäuren+Mikronährstoffe)                </a:t>
            </a:r>
            <a:br>
              <a:rPr lang="de-DE" altLang="de-DE" sz="1600"/>
            </a:br>
            <a:r>
              <a:rPr lang="de-DE" altLang="de-DE" sz="1600"/>
              <a:t>                          Amino Mix Basic (Amino Drink H)</a:t>
            </a:r>
          </a:p>
          <a:p>
            <a:pPr marL="0" indent="0">
              <a:lnSpc>
                <a:spcPct val="80000"/>
              </a:lnSpc>
            </a:pPr>
            <a:endParaRPr lang="de-DE" altLang="de-DE" sz="1600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Phase 2:</a:t>
            </a:r>
            <a:r>
              <a:rPr lang="de-DE" altLang="de-DE" sz="1600"/>
              <a:t>        </a:t>
            </a:r>
            <a:r>
              <a:rPr lang="de-CH" altLang="de-DE" sz="1600"/>
              <a:t>HCK-Mikronährstoffmischung-H+E (Am</a:t>
            </a:r>
            <a:r>
              <a:rPr lang="de-DE" altLang="de-DE" sz="1600"/>
              <a:t>inosäuren+Mikronährstoffe) </a:t>
            </a:r>
            <a:br>
              <a:rPr lang="de-DE" altLang="de-DE" sz="1600"/>
            </a:br>
            <a:r>
              <a:rPr lang="de-DE" altLang="de-DE" sz="1600"/>
              <a:t>                          Amino Mix Basic</a:t>
            </a:r>
            <a:br>
              <a:rPr lang="de-DE" altLang="de-DE" sz="1600"/>
            </a:br>
            <a:endParaRPr lang="de-DE" altLang="de-DE" sz="1600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Phase 3:</a:t>
            </a:r>
            <a:r>
              <a:rPr lang="de-DE" altLang="de-DE" sz="1600"/>
              <a:t>        </a:t>
            </a:r>
            <a:r>
              <a:rPr lang="de-CH" altLang="de-DE" sz="1600"/>
              <a:t>HCK-Mikronährstoffmischung-H+E: ausschleichen</a:t>
            </a:r>
            <a:r>
              <a:rPr lang="de-DE" altLang="de-DE" sz="1600"/>
              <a:t> </a:t>
            </a:r>
            <a:br>
              <a:rPr lang="de-DE" altLang="de-DE" sz="1600"/>
            </a:br>
            <a:r>
              <a:rPr lang="de-DE" altLang="de-DE" sz="1600"/>
              <a:t>                          Amino Mix Basic</a:t>
            </a:r>
            <a:r>
              <a:rPr lang="de-CH" altLang="de-DE" sz="1600"/>
              <a:t> </a:t>
            </a:r>
            <a:br>
              <a:rPr lang="de-CH" altLang="de-DE" sz="1600"/>
            </a:br>
            <a:endParaRPr lang="de-CH" altLang="de-DE" sz="1600"/>
          </a:p>
          <a:p>
            <a:pPr marL="0" indent="0">
              <a:lnSpc>
                <a:spcPct val="80000"/>
              </a:lnSpc>
            </a:pPr>
            <a:r>
              <a:rPr lang="de-DE" altLang="de-DE" sz="1600" b="1"/>
              <a:t> Phase 4:</a:t>
            </a:r>
            <a:r>
              <a:rPr lang="de-DE" altLang="de-DE" sz="1600"/>
              <a:t>        </a:t>
            </a:r>
            <a:r>
              <a:rPr lang="de-CH" altLang="de-DE" sz="1600"/>
              <a:t>HCK-Mikronährstoffmischung: </a:t>
            </a:r>
            <a:r>
              <a:rPr lang="de-DE" altLang="de-DE" sz="1600"/>
              <a:t>Hyperaktives Kind (Mikronährstoffe)                   </a:t>
            </a:r>
            <a:br>
              <a:rPr lang="de-DE" altLang="de-DE" sz="1600"/>
            </a:br>
            <a:r>
              <a:rPr lang="de-DE" altLang="de-DE" sz="1600"/>
              <a:t>                          Amino Mix Basic (adaptiert)</a:t>
            </a:r>
            <a:r>
              <a:rPr lang="de-CH" altLang="de-DE" sz="2000"/>
              <a:t>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Aminosäuren - Neurotransmitterbalance</a:t>
            </a:r>
          </a:p>
        </p:txBody>
      </p:sp>
      <p:sp>
        <p:nvSpPr>
          <p:cNvPr id="58371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1012825"/>
            <a:ext cx="7859712" cy="515302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3-Stufentherapie – Zu erwartende Wertverbesserungen</a:t>
            </a:r>
            <a:br>
              <a:rPr lang="de-CH" altLang="de-DE" sz="1600" b="1"/>
            </a:br>
            <a:endParaRPr lang="de-DE" altLang="de-DE" sz="1600" b="1"/>
          </a:p>
          <a:p>
            <a:pPr marL="0" indent="0"/>
            <a:r>
              <a:rPr lang="de-DE" altLang="de-DE" sz="1600"/>
              <a:t> </a:t>
            </a:r>
            <a:r>
              <a:rPr lang="de-DE" altLang="de-DE" sz="1600" b="1"/>
              <a:t>Nach einigen Tagen:</a:t>
            </a:r>
            <a:r>
              <a:rPr lang="de-DE" altLang="de-DE" sz="1600"/>
              <a:t>       </a:t>
            </a:r>
            <a:r>
              <a:rPr lang="de-CH" altLang="de-DE" sz="1600"/>
              <a:t>Serotonin</a:t>
            </a:r>
            <a:endParaRPr lang="de-DE" altLang="de-DE" sz="1600"/>
          </a:p>
          <a:p>
            <a:pPr marL="0" indent="0"/>
            <a:r>
              <a:rPr lang="de-DE" altLang="de-DE" sz="1600"/>
              <a:t> </a:t>
            </a:r>
            <a:r>
              <a:rPr lang="de-DE" altLang="de-DE" sz="1600" b="1"/>
              <a:t>Nach 1-2 Wochen:</a:t>
            </a:r>
            <a:r>
              <a:rPr lang="de-DE" altLang="de-DE" sz="1600"/>
              <a:t>           Dopamin, Glutamat</a:t>
            </a:r>
          </a:p>
          <a:p>
            <a:pPr marL="0" indent="0"/>
            <a:r>
              <a:rPr lang="de-DE" altLang="de-DE" sz="1600"/>
              <a:t> </a:t>
            </a:r>
            <a:r>
              <a:rPr lang="de-DE" altLang="de-DE" sz="1600" b="1"/>
              <a:t>Nach 2-6 Wochen:</a:t>
            </a:r>
            <a:r>
              <a:rPr lang="de-DE" altLang="de-DE" sz="1600"/>
              <a:t>           </a:t>
            </a:r>
            <a:r>
              <a:rPr lang="de-CH" altLang="de-DE" sz="1600"/>
              <a:t>Noradrenalin, GABA, PEA</a:t>
            </a:r>
          </a:p>
          <a:p>
            <a:pPr marL="0" indent="0"/>
            <a:r>
              <a:rPr lang="de-DE" altLang="de-DE" sz="1600" b="1"/>
              <a:t> Nach 3-6 Monaten:</a:t>
            </a:r>
            <a:r>
              <a:rPr lang="de-DE" altLang="de-DE" sz="1600"/>
              <a:t>          </a:t>
            </a:r>
            <a:r>
              <a:rPr lang="de-CH" altLang="de-DE" sz="1600"/>
              <a:t>Adrenalin, HVL-NNR Achse </a:t>
            </a:r>
            <a:br>
              <a:rPr lang="de-CH" altLang="de-DE" sz="1600"/>
            </a:br>
            <a:br>
              <a:rPr lang="de-CH" altLang="de-DE" sz="1600"/>
            </a:br>
            <a:br>
              <a:rPr lang="de-CH" altLang="de-DE" sz="1600"/>
            </a:br>
            <a:r>
              <a:rPr lang="de-CH" altLang="de-DE" sz="1600"/>
              <a:t> </a:t>
            </a:r>
            <a:r>
              <a:rPr lang="de-CH" altLang="de-DE" sz="1800" b="1"/>
              <a:t>Wichtige Therapiegrundsätze:</a:t>
            </a:r>
            <a:br>
              <a:rPr lang="de-CH" altLang="de-DE" sz="1600" b="1"/>
            </a:br>
            <a:endParaRPr lang="de-CH" altLang="de-DE" sz="1600" b="1"/>
          </a:p>
          <a:p>
            <a:pPr marL="0" indent="0"/>
            <a:r>
              <a:rPr lang="de-CH" altLang="de-DE" sz="1600" b="1"/>
              <a:t> </a:t>
            </a:r>
            <a:r>
              <a:rPr lang="de-CH" altLang="de-DE" sz="1600"/>
              <a:t>Besser niedrig dosiert beginnen</a:t>
            </a:r>
          </a:p>
          <a:p>
            <a:pPr marL="0" indent="0"/>
            <a:r>
              <a:rPr lang="de-CH" altLang="de-DE" sz="1600"/>
              <a:t> Dosierung in erster Linie Symptom-adaptiert</a:t>
            </a:r>
          </a:p>
          <a:p>
            <a:pPr marL="0" indent="0"/>
            <a:r>
              <a:rPr lang="de-CH" altLang="de-DE" sz="1600"/>
              <a:t> Langzeitdosierung erfordert Fingerspitzengefühl</a:t>
            </a:r>
          </a:p>
          <a:p>
            <a:pPr marL="0" indent="0"/>
            <a:r>
              <a:rPr lang="de-CH" altLang="de-DE" sz="1600"/>
              <a:t> Laborkontrollen: Baseline + alle 3-6 Monate (klinikabhängig)</a:t>
            </a:r>
            <a:br>
              <a:rPr lang="de-CH" altLang="de-DE" sz="1600"/>
            </a:br>
            <a:r>
              <a:rPr lang="de-CH" altLang="de-DE" sz="1600" b="1"/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Omega-3-Fettsäuren</a:t>
            </a:r>
          </a:p>
        </p:txBody>
      </p:sp>
      <p:sp>
        <p:nvSpPr>
          <p:cNvPr id="5939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84250"/>
            <a:ext cx="7461250" cy="472122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Omega-3-Fettsäuren (EPA, DHA)</a:t>
            </a:r>
            <a:r>
              <a:rPr lang="de-CH" altLang="de-DE" sz="2000">
                <a:solidFill>
                  <a:schemeClr val="accent2"/>
                </a:solidFill>
              </a:rPr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/>
              <a:t>Baustoffe der Myelinscheide: Integrität der Nervenzelle</a:t>
            </a:r>
          </a:p>
          <a:p>
            <a:pPr marL="0" indent="0"/>
            <a:r>
              <a:rPr lang="de-DE" altLang="de-DE" sz="1600"/>
              <a:t> Verbessern die zerebrale Mikrozirkulation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Verbessern den Neurotransmitterhaushalt: Bereich Dopamin und Serotonin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												 </a:t>
            </a:r>
            <a:r>
              <a:rPr lang="de-DE" altLang="de-DE" sz="1600">
                <a:solidFill>
                  <a:srgbClr val="FF3300"/>
                </a:solidFill>
              </a:rPr>
              <a:t>Verbessern Signalübertragung: Präsynapse – Postsynapse: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												      Verbesserung der Aufmerksamkeit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      Bessere Steuerung der Gefühle und des Körpers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/>
              <a:t>Schützen Nervenzellen vor der Apoptose: 	</a:t>
            </a:r>
            <a:br>
              <a:rPr lang="de-DE" altLang="de-DE" sz="1600"/>
            </a:br>
            <a:r>
              <a:rPr lang="de-DE" altLang="de-DE" sz="1600"/>
              <a:t>         Depression</a:t>
            </a:r>
            <a:br>
              <a:rPr lang="de-DE" altLang="de-DE" sz="1600"/>
            </a:br>
            <a:r>
              <a:rPr lang="de-DE" altLang="de-DE" sz="1600"/>
              <a:t>   																		      Alzheimer (DHA Mangel!)</a:t>
            </a:r>
            <a:br>
              <a:rPr lang="de-DE" altLang="de-DE" sz="1600"/>
            </a:br>
            <a:r>
              <a:rPr lang="de-DE" altLang="de-DE" sz="1600"/>
              <a:t>   																		      Sehvermögen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Verbessern die Verträglichkeit von Methylphenidat</a:t>
            </a:r>
            <a:r>
              <a:rPr lang="de-CH" altLang="de-DE" sz="160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59396" name="Rectangle 43"/>
          <p:cNvSpPr>
            <a:spLocks noChangeArrowheads="1"/>
          </p:cNvSpPr>
          <p:nvPr/>
        </p:nvSpPr>
        <p:spPr bwMode="auto">
          <a:xfrm>
            <a:off x="2751138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Omega-3-Fettsäuren</a:t>
            </a:r>
          </a:p>
        </p:txBody>
      </p:sp>
      <p:sp>
        <p:nvSpPr>
          <p:cNvPr id="6041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74725"/>
            <a:ext cx="7820025" cy="2992438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DHA</a:t>
            </a:r>
            <a:r>
              <a:rPr lang="de-CH" altLang="de-DE" sz="2000"/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/>
            <a:r>
              <a:rPr lang="de-DE" altLang="de-DE" sz="1600"/>
              <a:t> Derzeit verstärkt in der Forschung in der Psychiatrie, bei Depression und AD(H)S</a:t>
            </a:r>
          </a:p>
          <a:p>
            <a:pPr marL="0" indent="0"/>
            <a:r>
              <a:rPr lang="de-DE" altLang="de-DE" sz="1600"/>
              <a:t> Bei AD(H)S Kindern verminderte Werte für </a:t>
            </a:r>
            <a:r>
              <a:rPr lang="de-DE" altLang="de-DE" sz="1600" u="sng"/>
              <a:t>DHA</a:t>
            </a:r>
          </a:p>
          <a:p>
            <a:pPr marL="0" indent="0"/>
            <a:r>
              <a:rPr lang="de-DE" altLang="de-DE" sz="1600"/>
              <a:t> Ebenfalls vermindert: </a:t>
            </a:r>
            <a:br>
              <a:rPr lang="de-DE" altLang="de-DE" sz="1600"/>
            </a:br>
            <a:r>
              <a:rPr lang="de-DE" altLang="de-DE" sz="1600"/>
              <a:t>   </a:t>
            </a:r>
            <a:r>
              <a:rPr lang="de-DE" altLang="de-DE" sz="1600" u="sng"/>
              <a:t>Arachidonsäure (AA)</a:t>
            </a:r>
            <a:r>
              <a:rPr lang="de-DE" altLang="de-DE" sz="1600"/>
              <a:t> und </a:t>
            </a:r>
            <a:r>
              <a:rPr lang="de-DE" altLang="de-DE" sz="1600" u="sng"/>
              <a:t>Gamma-Linolensäure (GLA)</a:t>
            </a:r>
          </a:p>
          <a:p>
            <a:pPr marL="0" indent="0"/>
            <a:r>
              <a:rPr lang="de-DE" altLang="de-DE" sz="1600"/>
              <a:t> Wichtig für die Transmission und Kommunikation unserer </a:t>
            </a:r>
            <a:br>
              <a:rPr lang="de-DE" altLang="de-DE" sz="1600"/>
            </a:br>
            <a:r>
              <a:rPr lang="de-DE" altLang="de-DE" sz="1600"/>
              <a:t>   Nervenzellen</a:t>
            </a:r>
            <a:endParaRPr lang="de-CH" altLang="de-DE" sz="1600"/>
          </a:p>
        </p:txBody>
      </p:sp>
      <p:sp>
        <p:nvSpPr>
          <p:cNvPr id="60420" name="Rectangle 43"/>
          <p:cNvSpPr>
            <a:spLocks noChangeArrowheads="1"/>
          </p:cNvSpPr>
          <p:nvPr/>
        </p:nvSpPr>
        <p:spPr bwMode="auto">
          <a:xfrm>
            <a:off x="2755900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rm 59393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/>
          <a:lstStyle/>
          <a:p>
            <a:r>
              <a:rPr lang="de-CH" altLang="de-DE"/>
              <a:t>Entzündungsförderung - Entzündungshemmung</a:t>
            </a:r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974725" y="908050"/>
            <a:ext cx="1482725" cy="528638"/>
          </a:xfrm>
          <a:prstGeom prst="rect">
            <a:avLst/>
          </a:prstGeom>
          <a:solidFill>
            <a:srgbClr val="FFF7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Omega 6 Fettsäure:</a:t>
            </a:r>
          </a:p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Linolsäure</a:t>
            </a:r>
          </a:p>
          <a:p>
            <a:pPr algn="ctr" eaLnBrk="1" hangingPunct="1"/>
            <a:r>
              <a:rPr lang="de-CH" altLang="de-DE" sz="800" b="1">
                <a:solidFill>
                  <a:srgbClr val="FF3300"/>
                </a:solidFill>
              </a:rPr>
              <a:t>(Körner, Nüsse)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6853238" y="908050"/>
            <a:ext cx="1497012" cy="528638"/>
          </a:xfrm>
          <a:prstGeom prst="rect">
            <a:avLst/>
          </a:prstGeom>
          <a:solidFill>
            <a:srgbClr val="DDF2FF"/>
          </a:solidFill>
          <a:ln w="9525">
            <a:solidFill>
              <a:srgbClr val="6699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Omega 3 Fettsäure:</a:t>
            </a:r>
          </a:p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Alpha-Linolensäure</a:t>
            </a:r>
          </a:p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(Leinöl, Baumnüsse)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974725" y="2084388"/>
            <a:ext cx="1482725" cy="376237"/>
          </a:xfrm>
          <a:prstGeom prst="rect">
            <a:avLst/>
          </a:prstGeom>
          <a:solidFill>
            <a:srgbClr val="FFF7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Arachidonsäure</a:t>
            </a:r>
          </a:p>
          <a:p>
            <a:pPr algn="ctr" eaLnBrk="1" hangingPunct="1"/>
            <a:r>
              <a:rPr lang="de-CH" altLang="de-DE" sz="800" b="1">
                <a:solidFill>
                  <a:srgbClr val="FF3300"/>
                </a:solidFill>
              </a:rPr>
              <a:t>(in tierischen Fetten)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851650" y="2079625"/>
            <a:ext cx="1498600" cy="376238"/>
          </a:xfrm>
          <a:prstGeom prst="rect">
            <a:avLst/>
          </a:prstGeom>
          <a:solidFill>
            <a:srgbClr val="DDF2FF"/>
          </a:solidFill>
          <a:ln w="9525">
            <a:solidFill>
              <a:srgbClr val="6699C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Fischöl: EPA, DHA</a:t>
            </a:r>
            <a:br>
              <a:rPr lang="de-CH" altLang="de-DE" sz="1000" b="1">
                <a:solidFill>
                  <a:srgbClr val="6699CC"/>
                </a:solidFill>
              </a:rPr>
            </a:br>
            <a:r>
              <a:rPr lang="de-CH" altLang="de-DE" sz="800" b="1">
                <a:solidFill>
                  <a:srgbClr val="6699CC"/>
                </a:solidFill>
              </a:rPr>
              <a:t>(Makrele, Hering, Lachs)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00475" y="2190750"/>
            <a:ext cx="17414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009900"/>
                </a:solidFill>
              </a:rPr>
              <a:t>Gemeinsames Enzym</a:t>
            </a:r>
          </a:p>
          <a:p>
            <a:pPr algn="ctr" eaLnBrk="1" hangingPunct="1"/>
            <a:r>
              <a:rPr lang="de-CH" altLang="de-DE" sz="800" b="1">
                <a:solidFill>
                  <a:srgbClr val="009900"/>
                </a:solidFill>
              </a:rPr>
              <a:t>(Konkurrenz Omega 6-Omega3)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441575" y="5229225"/>
            <a:ext cx="11525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Entzündungs-</a:t>
            </a:r>
          </a:p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fördernde</a:t>
            </a:r>
          </a:p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Botenstoffe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754688" y="5229225"/>
            <a:ext cx="10795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Entzündungs-</a:t>
            </a:r>
          </a:p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hemmende</a:t>
            </a:r>
          </a:p>
          <a:p>
            <a:pPr algn="ctr" eaLnBrk="1" hangingPunct="1"/>
            <a:r>
              <a:rPr lang="de-CH" altLang="de-DE" sz="1000" b="1">
                <a:solidFill>
                  <a:srgbClr val="6699CC"/>
                </a:solidFill>
              </a:rPr>
              <a:t>Botenstoffe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752850" y="2852738"/>
            <a:ext cx="1819275" cy="711200"/>
          </a:xfrm>
          <a:prstGeom prst="rect">
            <a:avLst/>
          </a:prstGeom>
          <a:solidFill>
            <a:srgbClr val="E1FFE1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009900"/>
                </a:solidFill>
              </a:rPr>
              <a:t>Vitalstoffe = Logistik:</a:t>
            </a:r>
            <a:br>
              <a:rPr lang="de-CH" altLang="de-DE" sz="1000" b="1">
                <a:solidFill>
                  <a:srgbClr val="009900"/>
                </a:solidFill>
              </a:rPr>
            </a:br>
            <a:endParaRPr lang="de-CH" altLang="de-DE" sz="1000" b="1">
              <a:solidFill>
                <a:srgbClr val="009900"/>
              </a:solidFill>
            </a:endParaRPr>
          </a:p>
          <a:p>
            <a:pPr algn="ctr" eaLnBrk="1" hangingPunct="1"/>
            <a:r>
              <a:rPr lang="de-CH" altLang="de-DE" sz="1000" b="1">
                <a:solidFill>
                  <a:srgbClr val="009900"/>
                </a:solidFill>
              </a:rPr>
              <a:t>Vitamine, Mineralien, Spurenelemente</a:t>
            </a:r>
          </a:p>
        </p:txBody>
      </p:sp>
      <p:pic>
        <p:nvPicPr>
          <p:cNvPr id="61451" name="Picture 11" descr="Makr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779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 descr="Makre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425" y="37798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3" name="Picture 13" descr="Makre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2560638"/>
            <a:ext cx="11525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4" name="Line 14"/>
          <p:cNvSpPr>
            <a:spLocks noChangeShapeType="1"/>
          </p:cNvSpPr>
          <p:nvPr/>
        </p:nvSpPr>
        <p:spPr bwMode="auto">
          <a:xfrm>
            <a:off x="1714500" y="1557338"/>
            <a:ext cx="0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7607300" y="1557338"/>
            <a:ext cx="0" cy="43180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4675188" y="35734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pic>
        <p:nvPicPr>
          <p:cNvPr id="61457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4149725"/>
            <a:ext cx="6334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Text Box 21"/>
          <p:cNvSpPr txBox="1">
            <a:spLocks noChangeArrowheads="1"/>
          </p:cNvSpPr>
          <p:nvPr/>
        </p:nvSpPr>
        <p:spPr bwMode="auto">
          <a:xfrm>
            <a:off x="2676525" y="4230688"/>
            <a:ext cx="354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CH" altLang="de-DE" sz="1000" b="1">
                <a:solidFill>
                  <a:srgbClr val="FF3300"/>
                </a:solidFill>
              </a:rPr>
              <a:t>FR</a:t>
            </a:r>
          </a:p>
        </p:txBody>
      </p:sp>
      <p:sp>
        <p:nvSpPr>
          <p:cNvPr id="61459" name="Text Box 22"/>
          <p:cNvSpPr txBox="1">
            <a:spLocks noChangeArrowheads="1"/>
          </p:cNvSpPr>
          <p:nvPr/>
        </p:nvSpPr>
        <p:spPr bwMode="auto">
          <a:xfrm>
            <a:off x="3421063" y="6021388"/>
            <a:ext cx="2525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1000" b="1">
                <a:solidFill>
                  <a:srgbClr val="009900"/>
                </a:solidFill>
              </a:rPr>
              <a:t>Konkurrenz in der Zellwand:</a:t>
            </a:r>
          </a:p>
          <a:p>
            <a:pPr algn="ctr" eaLnBrk="1" hangingPunct="1"/>
            <a:r>
              <a:rPr lang="de-CH" altLang="de-DE" sz="1000" b="1">
                <a:solidFill>
                  <a:srgbClr val="FF3300"/>
                </a:solidFill>
              </a:rPr>
              <a:t>Arachidonsäure</a:t>
            </a:r>
            <a:r>
              <a:rPr lang="de-CH" altLang="de-DE" sz="1000" b="1">
                <a:solidFill>
                  <a:srgbClr val="009900"/>
                </a:solidFill>
              </a:rPr>
              <a:t> gegen </a:t>
            </a:r>
            <a:r>
              <a:rPr lang="de-CH" altLang="de-DE" sz="1000" b="1">
                <a:solidFill>
                  <a:srgbClr val="6699CC"/>
                </a:solidFill>
              </a:rPr>
              <a:t>EPA</a:t>
            </a:r>
          </a:p>
        </p:txBody>
      </p:sp>
      <p:sp>
        <p:nvSpPr>
          <p:cNvPr id="61460" name="Text Box 23"/>
          <p:cNvSpPr txBox="1">
            <a:spLocks noChangeArrowheads="1"/>
          </p:cNvSpPr>
          <p:nvPr/>
        </p:nvSpPr>
        <p:spPr bwMode="auto">
          <a:xfrm>
            <a:off x="2586038" y="5013325"/>
            <a:ext cx="7921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Vitamin E-</a:t>
            </a:r>
          </a:p>
        </p:txBody>
      </p:sp>
      <p:sp>
        <p:nvSpPr>
          <p:cNvPr id="61461" name="Text Box 24"/>
          <p:cNvSpPr txBox="1">
            <a:spLocks noChangeArrowheads="1"/>
          </p:cNvSpPr>
          <p:nvPr/>
        </p:nvSpPr>
        <p:spPr bwMode="auto">
          <a:xfrm>
            <a:off x="322263" y="1547813"/>
            <a:ext cx="1296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Gamma-Linolensäure</a:t>
            </a:r>
            <a:br>
              <a:rPr lang="de-CH" altLang="de-DE" sz="800" b="1">
                <a:solidFill>
                  <a:srgbClr val="6699CC"/>
                </a:solidFill>
              </a:rPr>
            </a:br>
            <a:r>
              <a:rPr lang="de-CH" altLang="de-DE" sz="800" b="1">
                <a:solidFill>
                  <a:srgbClr val="6699CC"/>
                </a:solidFill>
              </a:rPr>
              <a:t>(Nachtkerzenöl)</a:t>
            </a:r>
          </a:p>
        </p:txBody>
      </p:sp>
      <p:sp>
        <p:nvSpPr>
          <p:cNvPr id="61462" name="Line 25"/>
          <p:cNvSpPr>
            <a:spLocks noChangeShapeType="1"/>
          </p:cNvSpPr>
          <p:nvPr/>
        </p:nvSpPr>
        <p:spPr bwMode="auto">
          <a:xfrm>
            <a:off x="2484438" y="2276475"/>
            <a:ext cx="11811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63" name="Line 26"/>
          <p:cNvSpPr>
            <a:spLocks noChangeShapeType="1"/>
          </p:cNvSpPr>
          <p:nvPr/>
        </p:nvSpPr>
        <p:spPr bwMode="auto">
          <a:xfrm>
            <a:off x="3665538" y="2276475"/>
            <a:ext cx="0" cy="18732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64" name="Line 27"/>
          <p:cNvSpPr>
            <a:spLocks noChangeShapeType="1"/>
          </p:cNvSpPr>
          <p:nvPr/>
        </p:nvSpPr>
        <p:spPr bwMode="auto">
          <a:xfrm>
            <a:off x="5673725" y="2276475"/>
            <a:ext cx="1130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65" name="Line 28"/>
          <p:cNvSpPr>
            <a:spLocks noChangeShapeType="1"/>
          </p:cNvSpPr>
          <p:nvPr/>
        </p:nvSpPr>
        <p:spPr bwMode="auto">
          <a:xfrm>
            <a:off x="5673725" y="2276475"/>
            <a:ext cx="0" cy="187325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66" name="Text Box 30"/>
          <p:cNvSpPr txBox="1">
            <a:spLocks noChangeArrowheads="1"/>
          </p:cNvSpPr>
          <p:nvPr/>
        </p:nvSpPr>
        <p:spPr bwMode="auto">
          <a:xfrm>
            <a:off x="2470150" y="1701800"/>
            <a:ext cx="792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FF3300"/>
                </a:solidFill>
              </a:rPr>
              <a:t>Insulin+</a:t>
            </a:r>
          </a:p>
        </p:txBody>
      </p:sp>
      <p:pic>
        <p:nvPicPr>
          <p:cNvPr id="61467" name="Picture 31" descr="Z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4149725"/>
            <a:ext cx="2217738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8" name="Line 32"/>
          <p:cNvSpPr>
            <a:spLocks noChangeShapeType="1"/>
          </p:cNvSpPr>
          <p:nvPr/>
        </p:nvSpPr>
        <p:spPr bwMode="auto">
          <a:xfrm>
            <a:off x="3665538" y="4149725"/>
            <a:ext cx="360362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69" name="Line 33"/>
          <p:cNvSpPr>
            <a:spLocks noChangeShapeType="1"/>
          </p:cNvSpPr>
          <p:nvPr/>
        </p:nvSpPr>
        <p:spPr bwMode="auto">
          <a:xfrm flipH="1">
            <a:off x="5249863" y="4149725"/>
            <a:ext cx="431800" cy="792163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70" name="Line 34"/>
          <p:cNvSpPr>
            <a:spLocks noChangeShapeType="1"/>
          </p:cNvSpPr>
          <p:nvPr/>
        </p:nvSpPr>
        <p:spPr bwMode="auto">
          <a:xfrm>
            <a:off x="2441575" y="5013325"/>
            <a:ext cx="15128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71" name="Line 35"/>
          <p:cNvSpPr>
            <a:spLocks noChangeShapeType="1"/>
          </p:cNvSpPr>
          <p:nvPr/>
        </p:nvSpPr>
        <p:spPr bwMode="auto">
          <a:xfrm>
            <a:off x="5249863" y="5013325"/>
            <a:ext cx="1655762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72" name="Oval 36"/>
          <p:cNvSpPr>
            <a:spLocks noChangeArrowheads="1"/>
          </p:cNvSpPr>
          <p:nvPr/>
        </p:nvSpPr>
        <p:spPr bwMode="auto">
          <a:xfrm>
            <a:off x="3954463" y="4941888"/>
            <a:ext cx="142875" cy="1428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473" name="Line 37"/>
          <p:cNvSpPr>
            <a:spLocks noChangeShapeType="1"/>
          </p:cNvSpPr>
          <p:nvPr/>
        </p:nvSpPr>
        <p:spPr bwMode="auto">
          <a:xfrm>
            <a:off x="3155950" y="4479925"/>
            <a:ext cx="792163" cy="504825"/>
          </a:xfrm>
          <a:prstGeom prst="line">
            <a:avLst/>
          </a:prstGeom>
          <a:noFill/>
          <a:ln w="9525">
            <a:solidFill>
              <a:srgbClr val="FF33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74" name="Oval 38"/>
          <p:cNvSpPr>
            <a:spLocks noChangeArrowheads="1"/>
          </p:cNvSpPr>
          <p:nvPr/>
        </p:nvSpPr>
        <p:spPr bwMode="auto">
          <a:xfrm>
            <a:off x="5151438" y="4941888"/>
            <a:ext cx="142875" cy="142875"/>
          </a:xfrm>
          <a:prstGeom prst="ellipse">
            <a:avLst/>
          </a:prstGeom>
          <a:solidFill>
            <a:srgbClr val="66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sp>
        <p:nvSpPr>
          <p:cNvPr id="61475" name="Text Box 39"/>
          <p:cNvSpPr txBox="1">
            <a:spLocks noChangeArrowheads="1"/>
          </p:cNvSpPr>
          <p:nvPr/>
        </p:nvSpPr>
        <p:spPr bwMode="auto">
          <a:xfrm>
            <a:off x="2466975" y="1531938"/>
            <a:ext cx="7921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EPA-</a:t>
            </a:r>
          </a:p>
        </p:txBody>
      </p:sp>
      <p:sp>
        <p:nvSpPr>
          <p:cNvPr id="61476" name="Text Box 40"/>
          <p:cNvSpPr txBox="1">
            <a:spLocks noChangeArrowheads="1"/>
          </p:cNvSpPr>
          <p:nvPr/>
        </p:nvSpPr>
        <p:spPr bwMode="auto">
          <a:xfrm>
            <a:off x="2489200" y="4841875"/>
            <a:ext cx="792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EPA-</a:t>
            </a:r>
          </a:p>
        </p:txBody>
      </p:sp>
      <p:pic>
        <p:nvPicPr>
          <p:cNvPr id="61477" name="Picture 41" descr="F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149725"/>
            <a:ext cx="115252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8" name="Picture 42" descr="PV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256540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9" name="Picture 43" descr="E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262063"/>
            <a:ext cx="9128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0" name="Picture 44" descr="Kerze1_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4149725"/>
            <a:ext cx="1135063" cy="1727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1" name="Text Box 45"/>
          <p:cNvSpPr txBox="1">
            <a:spLocks noChangeArrowheads="1"/>
          </p:cNvSpPr>
          <p:nvPr/>
        </p:nvSpPr>
        <p:spPr bwMode="auto">
          <a:xfrm>
            <a:off x="2838450" y="2255838"/>
            <a:ext cx="7921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FF3300"/>
                </a:solidFill>
              </a:rPr>
              <a:t>Insulin+</a:t>
            </a:r>
          </a:p>
        </p:txBody>
      </p:sp>
      <p:sp>
        <p:nvSpPr>
          <p:cNvPr id="61482" name="Text Box 46"/>
          <p:cNvSpPr txBox="1">
            <a:spLocks noChangeArrowheads="1"/>
          </p:cNvSpPr>
          <p:nvPr/>
        </p:nvSpPr>
        <p:spPr bwMode="auto">
          <a:xfrm>
            <a:off x="2835275" y="2085975"/>
            <a:ext cx="79216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CH" altLang="de-DE" sz="800" b="1">
                <a:solidFill>
                  <a:srgbClr val="6699CC"/>
                </a:solidFill>
              </a:rPr>
              <a:t>EPA-</a:t>
            </a:r>
          </a:p>
        </p:txBody>
      </p:sp>
      <p:sp>
        <p:nvSpPr>
          <p:cNvPr id="61483" name="Line 47"/>
          <p:cNvSpPr>
            <a:spLocks noChangeShapeType="1"/>
          </p:cNvSpPr>
          <p:nvPr/>
        </p:nvSpPr>
        <p:spPr bwMode="auto">
          <a:xfrm flipH="1">
            <a:off x="1692275" y="1719263"/>
            <a:ext cx="2447925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84" name="Line 48"/>
          <p:cNvSpPr>
            <a:spLocks noChangeShapeType="1"/>
          </p:cNvSpPr>
          <p:nvPr/>
        </p:nvSpPr>
        <p:spPr bwMode="auto">
          <a:xfrm>
            <a:off x="5148263" y="1700213"/>
            <a:ext cx="2447925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61485" name="Line 49"/>
          <p:cNvSpPr>
            <a:spLocks noChangeShapeType="1"/>
          </p:cNvSpPr>
          <p:nvPr/>
        </p:nvSpPr>
        <p:spPr bwMode="auto">
          <a:xfrm flipH="1">
            <a:off x="1476375" y="1719263"/>
            <a:ext cx="144463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Zink</a:t>
            </a:r>
          </a:p>
        </p:txBody>
      </p:sp>
      <p:sp>
        <p:nvSpPr>
          <p:cNvPr id="6246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12825"/>
            <a:ext cx="7964487" cy="44323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r>
              <a:rPr lang="de-CH" altLang="de-DE" sz="1800" b="1"/>
              <a:t>Modulierende </a:t>
            </a:r>
            <a:r>
              <a:rPr lang="de-DE" altLang="de-DE" sz="1800" b="1"/>
              <a:t>Einflüsse auf verschiedene Neurotransmitter</a:t>
            </a:r>
            <a:r>
              <a:rPr lang="de-CH" altLang="de-DE" sz="2000">
                <a:solidFill>
                  <a:schemeClr val="accent2"/>
                </a:solidFill>
              </a:rPr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>
              <a:lnSpc>
                <a:spcPct val="90000"/>
              </a:lnSpc>
            </a:pPr>
            <a:r>
              <a:rPr lang="de-DE" altLang="de-DE" sz="1600">
                <a:solidFill>
                  <a:srgbClr val="FF3300"/>
                </a:solidFill>
              </a:rPr>
              <a:t> Physiologischer Hemmstoff des Dopamin Transporters (DAT)</a:t>
            </a:r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Bildung von Adrenalin und Noradrenalin über Zwischenstufen </a:t>
            </a:r>
            <a:br>
              <a:rPr lang="de-DE" altLang="de-DE" sz="1600"/>
            </a:br>
            <a:r>
              <a:rPr lang="de-DE" altLang="de-DE" sz="1600"/>
              <a:t>   DOPA und Dopamin:  Dopamin-B-Hydroxylase</a:t>
            </a:r>
            <a:br>
              <a:rPr lang="de-DE" altLang="de-DE" sz="1600"/>
            </a:br>
            <a:r>
              <a:rPr lang="de-DE" altLang="de-DE" sz="1600"/>
              <a:t>                                      Phenylaethanolamin-N-Methyltransferase</a:t>
            </a:r>
            <a:br>
              <a:rPr lang="de-DE" altLang="de-DE" sz="1600"/>
            </a:br>
            <a:r>
              <a:rPr lang="de-DE" altLang="de-DE" sz="1600"/>
              <a:t>                                      GABA (Glutamat-Decarboxylase)</a:t>
            </a:r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Zink ist interessant aufgrund seiner ähnlichen Wirkung mit Methylphenidat</a:t>
            </a:r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</a:t>
            </a:r>
            <a:r>
              <a:rPr lang="de-DE" altLang="de-DE" sz="1600" u="sng"/>
              <a:t>Zinkmangel ist häufig bei ADHS Kindern</a:t>
            </a:r>
          </a:p>
          <a:p>
            <a:pPr marL="0" indent="0">
              <a:lnSpc>
                <a:spcPct val="90000"/>
              </a:lnSpc>
            </a:pPr>
            <a:r>
              <a:rPr lang="de-DE" altLang="de-DE" sz="1600"/>
              <a:t> </a:t>
            </a:r>
            <a:r>
              <a:rPr lang="de-DE" altLang="de-DE" sz="1600" u="sng"/>
              <a:t>Mit Zink kann der Bedarf an Methylphenidat deutlich reduziert werden</a:t>
            </a:r>
          </a:p>
          <a:p>
            <a:pPr marL="0" indent="0">
              <a:lnSpc>
                <a:spcPct val="90000"/>
              </a:lnSpc>
            </a:pPr>
            <a:endParaRPr lang="de-CH" altLang="de-DE" sz="1600"/>
          </a:p>
        </p:txBody>
      </p:sp>
      <p:sp>
        <p:nvSpPr>
          <p:cNvPr id="62468" name="Rectangle 43"/>
          <p:cNvSpPr>
            <a:spLocks noChangeArrowheads="1"/>
          </p:cNvSpPr>
          <p:nvPr/>
        </p:nvSpPr>
        <p:spPr bwMode="auto">
          <a:xfrm>
            <a:off x="2751138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Magnesium</a:t>
            </a:r>
          </a:p>
        </p:txBody>
      </p:sp>
      <p:sp>
        <p:nvSpPr>
          <p:cNvPr id="63491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12825"/>
            <a:ext cx="7964487" cy="5153025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altLang="de-DE" sz="1800" b="1"/>
              <a:t>Magnesium</a:t>
            </a:r>
            <a:r>
              <a:rPr lang="de-CH" altLang="de-DE" sz="1800"/>
              <a:t> </a:t>
            </a:r>
            <a:br>
              <a:rPr lang="de-CH" altLang="de-DE" sz="2000">
                <a:solidFill>
                  <a:schemeClr val="accent2"/>
                </a:solidFill>
              </a:rPr>
            </a:br>
            <a:endParaRPr lang="de-DE" altLang="de-DE" sz="2000">
              <a:solidFill>
                <a:schemeClr val="accent2"/>
              </a:solidFill>
            </a:endParaRPr>
          </a:p>
          <a:p>
            <a:pPr marL="0" indent="0"/>
            <a:r>
              <a:rPr lang="de-DE" altLang="de-DE" sz="1600"/>
              <a:t> Starke regulierende Wirkung auf die Neurotransmitter</a:t>
            </a:r>
          </a:p>
          <a:p>
            <a:pPr marL="0" indent="0"/>
            <a:r>
              <a:rPr lang="de-DE" altLang="de-DE" sz="1600">
                <a:solidFill>
                  <a:schemeClr val="accent2"/>
                </a:solidFill>
              </a:rPr>
              <a:t> </a:t>
            </a:r>
            <a:r>
              <a:rPr lang="de-DE" altLang="de-DE" sz="1600">
                <a:solidFill>
                  <a:srgbClr val="FF3300"/>
                </a:solidFill>
              </a:rPr>
              <a:t>Insbesondere </a:t>
            </a:r>
            <a:r>
              <a:rPr lang="de-DE" altLang="de-DE" sz="1600" u="sng">
                <a:solidFill>
                  <a:srgbClr val="FF3300"/>
                </a:solidFill>
              </a:rPr>
              <a:t>stark dämpfende</a:t>
            </a:r>
            <a:r>
              <a:rPr lang="de-DE" altLang="de-DE" sz="1600">
                <a:solidFill>
                  <a:srgbClr val="FF3300"/>
                </a:solidFill>
              </a:rPr>
              <a:t> Wirkung auf einen bestimmten </a:t>
            </a:r>
            <a:br>
              <a:rPr lang="de-DE" altLang="de-DE" sz="1600">
                <a:solidFill>
                  <a:srgbClr val="FF3300"/>
                </a:solidFill>
              </a:rPr>
            </a:br>
            <a:r>
              <a:rPr lang="de-DE" altLang="de-DE" sz="1600">
                <a:solidFill>
                  <a:srgbClr val="FF3300"/>
                </a:solidFill>
              </a:rPr>
              <a:t>   Neurotransmitter: Glutamat</a:t>
            </a:r>
          </a:p>
          <a:p>
            <a:pPr marL="0" indent="0"/>
            <a:r>
              <a:rPr lang="de-DE" altLang="de-DE" sz="1600">
                <a:solidFill>
                  <a:srgbClr val="FF3300"/>
                </a:solidFill>
              </a:rPr>
              <a:t> Glutamat (Salz der Glutaminsäure) ist wichtigster, erregender Neurotransmitter</a:t>
            </a:r>
          </a:p>
          <a:p>
            <a:pPr marL="0" indent="0"/>
            <a:r>
              <a:rPr lang="de-DE" altLang="de-DE" sz="1600"/>
              <a:t> Physiologischer NMDA Rezeptor Antagonist im Gehirn</a:t>
            </a:r>
            <a:br>
              <a:rPr lang="de-DE" altLang="de-DE" sz="1600"/>
            </a:br>
            <a:r>
              <a:rPr lang="de-DE" altLang="de-DE" sz="1600"/>
              <a:t>   (NMDA-Rezeptor = Glutamat-Rezeptor)</a:t>
            </a:r>
          </a:p>
          <a:p>
            <a:pPr marL="0" indent="0"/>
            <a:r>
              <a:rPr lang="de-DE" altLang="de-DE" sz="1600"/>
              <a:t> Über diesen NMDA Rezeptor Antagonist kommt auch der </a:t>
            </a:r>
            <a:br>
              <a:rPr lang="de-DE" altLang="de-DE" sz="1600"/>
            </a:br>
            <a:r>
              <a:rPr lang="de-DE" altLang="de-DE" sz="1600"/>
              <a:t>   Calciumantagonismus zustande:</a:t>
            </a:r>
            <a:br>
              <a:rPr lang="de-DE" altLang="de-DE" sz="1600"/>
            </a:br>
            <a:r>
              <a:rPr lang="de-DE" altLang="de-DE" sz="1600"/>
              <a:t>   Wenn Glutamat oder Glutaminsäure am NMDA Rezeptor angreift, </a:t>
            </a:r>
            <a:br>
              <a:rPr lang="de-DE" altLang="de-DE" sz="1600"/>
            </a:br>
            <a:r>
              <a:rPr lang="de-DE" altLang="de-DE" sz="1600"/>
              <a:t>   dann strömt Calcium in die Zelle:</a:t>
            </a:r>
            <a:br>
              <a:rPr lang="de-DE" altLang="de-DE" sz="1600"/>
            </a:br>
            <a:r>
              <a:rPr lang="de-DE" altLang="de-DE" sz="1600"/>
              <a:t>   Wenn dieser Einstrom unphysiologisch hoch erfolgt, dann kann die </a:t>
            </a:r>
            <a:br>
              <a:rPr lang="de-DE" altLang="de-DE" sz="1600"/>
            </a:br>
            <a:r>
              <a:rPr lang="de-DE" altLang="de-DE" sz="1600"/>
              <a:t>   Zelle den Zelltod erleiden oder bei einem leichten Einstrom die </a:t>
            </a:r>
            <a:br>
              <a:rPr lang="de-DE" altLang="de-DE" sz="1600"/>
            </a:br>
            <a:r>
              <a:rPr lang="de-DE" altLang="de-DE" sz="1600"/>
              <a:t>   Aktivitätsneigung steigern!</a:t>
            </a:r>
            <a:endParaRPr lang="de-CH" altLang="de-DE" sz="1600"/>
          </a:p>
        </p:txBody>
      </p:sp>
      <p:sp>
        <p:nvSpPr>
          <p:cNvPr id="63492" name="Rectangle 43"/>
          <p:cNvSpPr>
            <a:spLocks noChangeArrowheads="1"/>
          </p:cNvSpPr>
          <p:nvPr/>
        </p:nvSpPr>
        <p:spPr bwMode="auto">
          <a:xfrm>
            <a:off x="2763838" y="62372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Beziehungen steuern die Gene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gray">
          <a:xfrm>
            <a:off x="971550" y="1019175"/>
            <a:ext cx="7777163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Unser Gehirn ist ein sich selbst strukturierendes und organisierendes Netzwerk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Wie sich die Neuronen verbinden, Informationsnetzwerke ausbilden, wie sich das Gehirn mit all seinen Fähigkeiten entwickelt, hängt von seinen Nutzungsbedingungen ab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Die benutzte Software formt die Hardware!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3509963" y="6051550"/>
            <a:ext cx="210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Joachim Bauer, 2002</a:t>
            </a:r>
            <a:endParaRPr lang="de-CH" altLang="de-DE">
              <a:solidFill>
                <a:srgbClr val="4D4D4D"/>
              </a:solidFill>
            </a:endParaRPr>
          </a:p>
        </p:txBody>
      </p:sp>
      <p:pic>
        <p:nvPicPr>
          <p:cNvPr id="9221" name="Picture 6" descr="Brain-Kopf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997200"/>
            <a:ext cx="2379662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Neuron Histolog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2997200"/>
            <a:ext cx="21161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Magnesium</a:t>
            </a:r>
          </a:p>
        </p:txBody>
      </p:sp>
      <p:sp>
        <p:nvSpPr>
          <p:cNvPr id="6451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65188" y="1022350"/>
            <a:ext cx="7964487" cy="4144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DE" altLang="de-DE" sz="1800" b="1"/>
              <a:t>ADHS-Symptome ähneln den Magnesiummangel-Symptome</a:t>
            </a:r>
            <a:r>
              <a:rPr lang="de-CH" altLang="de-DE" sz="2000"/>
              <a:t> </a:t>
            </a:r>
            <a:br>
              <a:rPr lang="de-CH" altLang="de-DE" sz="2000"/>
            </a:br>
            <a:endParaRPr lang="de-DE" altLang="de-DE" sz="2000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Konzentrationsschwäche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Leichte Erregbarkeit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Verminderte Stresstoleranz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Nervosität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Unruhe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Kopfschmerzen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Schlafstörungen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Kinder mit ADHS haben oft reduzierte Magnesiumspiegel unter </a:t>
            </a:r>
            <a:br>
              <a:rPr lang="de-DE" altLang="de-DE" sz="1600"/>
            </a:br>
            <a:r>
              <a:rPr lang="de-DE" altLang="de-DE" sz="1600"/>
              <a:t>   2.25mmol/l</a:t>
            </a:r>
            <a:endParaRPr lang="de-CH" altLang="de-DE" sz="1600"/>
          </a:p>
        </p:txBody>
      </p:sp>
      <p:sp>
        <p:nvSpPr>
          <p:cNvPr id="64516" name="Rectangle 43"/>
          <p:cNvSpPr>
            <a:spLocks noChangeArrowheads="1"/>
          </p:cNvSpPr>
          <p:nvPr/>
        </p:nvSpPr>
        <p:spPr bwMode="auto">
          <a:xfrm>
            <a:off x="2541588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Magnesium</a:t>
            </a:r>
          </a:p>
        </p:txBody>
      </p:sp>
      <p:sp>
        <p:nvSpPr>
          <p:cNvPr id="6553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41400"/>
            <a:ext cx="7964487" cy="47926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DE" altLang="de-DE" sz="1800" b="1">
                <a:solidFill>
                  <a:schemeClr val="accent2"/>
                </a:solidFill>
              </a:rPr>
              <a:t>Hyperaktivität – Magnesiummangel</a:t>
            </a:r>
            <a:br>
              <a:rPr lang="de-CH" altLang="de-DE" sz="1800">
                <a:solidFill>
                  <a:schemeClr val="accent2"/>
                </a:solidFill>
              </a:rPr>
            </a:br>
            <a:endParaRPr lang="de-DE" altLang="de-DE" sz="180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</a:pPr>
            <a:r>
              <a:rPr lang="de-DE" altLang="de-DE" sz="2000">
                <a:solidFill>
                  <a:schemeClr val="accent2"/>
                </a:solidFill>
              </a:rPr>
              <a:t> </a:t>
            </a:r>
            <a:r>
              <a:rPr lang="de-DE" altLang="de-DE" sz="1600" b="1"/>
              <a:t>Störung in der neuronalen Transmission:</a:t>
            </a:r>
            <a:br>
              <a:rPr lang="de-DE" altLang="de-DE" sz="1600"/>
            </a:b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</a:t>
            </a:r>
            <a:r>
              <a:rPr lang="de-DE" altLang="de-DE" sz="1600">
                <a:solidFill>
                  <a:srgbClr val="FF3300"/>
                </a:solidFill>
              </a:rPr>
              <a:t>Verminderte Aktivität der Dopa-Decarboxylase im präfrontalen Cortex:</a:t>
            </a:r>
            <a:br>
              <a:rPr lang="de-DE" altLang="de-DE" sz="1600">
                <a:solidFill>
                  <a:srgbClr val="FF3300"/>
                </a:solidFill>
              </a:rPr>
            </a:br>
            <a:br>
              <a:rPr lang="de-DE" altLang="de-DE" sz="1600"/>
            </a:br>
            <a:r>
              <a:rPr lang="de-DE" altLang="de-DE" sz="1600"/>
              <a:t>         	Abfall des Dopamins in präfrontalen Synapsen</a:t>
            </a:r>
            <a:br>
              <a:rPr lang="de-DE" altLang="de-DE" sz="1600"/>
            </a:br>
            <a:r>
              <a:rPr lang="de-DE" altLang="de-DE" sz="1600"/>
              <a:t>         Störungen der Impulskontrolle und des Kurzzeitgedächtnisses</a:t>
            </a:r>
            <a:br>
              <a:rPr lang="de-DE" altLang="de-DE" sz="1600">
                <a:solidFill>
                  <a:schemeClr val="accent2"/>
                </a:solidFill>
              </a:rPr>
            </a:b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</a:t>
            </a:r>
            <a:r>
              <a:rPr lang="de-DE" altLang="de-DE" sz="1600">
                <a:solidFill>
                  <a:srgbClr val="FF3300"/>
                </a:solidFill>
              </a:rPr>
              <a:t>Erhöhte Vulnerabilität gegenüber excitatorischen Neurotransmittern:</a:t>
            </a:r>
            <a:br>
              <a:rPr lang="de-DE" altLang="de-DE" sz="1600">
                <a:solidFill>
                  <a:srgbClr val="FF3300"/>
                </a:solidFill>
              </a:rPr>
            </a:br>
            <a:br>
              <a:rPr lang="de-DE" altLang="de-DE" sz="1600">
                <a:solidFill>
                  <a:schemeClr val="accent2"/>
                </a:solidFill>
              </a:rPr>
            </a:br>
            <a:r>
              <a:rPr lang="de-DE" altLang="de-DE" sz="1600">
                <a:solidFill>
                  <a:schemeClr val="accent2"/>
                </a:solidFill>
              </a:rPr>
              <a:t>         	</a:t>
            </a:r>
            <a:r>
              <a:rPr lang="de-DE" altLang="de-DE" sz="1600"/>
              <a:t>NMDA Rezeptor-Überstimulation: </a:t>
            </a:r>
            <a:br>
              <a:rPr lang="de-DE" altLang="de-DE" sz="1600"/>
            </a:br>
            <a:r>
              <a:rPr lang="de-DE" altLang="de-DE" sz="1600"/>
              <a:t>         Erhöhte Empfindlichkeit des NMDA-Rezeptors auf Glutamat</a:t>
            </a:r>
            <a:br>
              <a:rPr lang="de-DE" altLang="de-DE" sz="1600"/>
            </a:br>
            <a:endParaRPr lang="de-DE" altLang="de-DE" sz="1600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</a:t>
            </a:r>
            <a:r>
              <a:rPr lang="de-DE" altLang="de-DE" sz="1600">
                <a:solidFill>
                  <a:srgbClr val="FF3300"/>
                </a:solidFill>
              </a:rPr>
              <a:t>Faktor Glutamat kann reduziert werden durch Magnesium!</a:t>
            </a:r>
            <a:endParaRPr lang="de-CH" altLang="de-DE" sz="1600">
              <a:solidFill>
                <a:srgbClr val="FF3300"/>
              </a:solidFill>
            </a:endParaRPr>
          </a:p>
        </p:txBody>
      </p:sp>
      <p:sp>
        <p:nvSpPr>
          <p:cNvPr id="65540" name="Rectangle 43"/>
          <p:cNvSpPr>
            <a:spLocks noChangeArrowheads="1"/>
          </p:cNvSpPr>
          <p:nvPr/>
        </p:nvSpPr>
        <p:spPr bwMode="auto">
          <a:xfrm>
            <a:off x="2541588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Eisen</a:t>
            </a:r>
          </a:p>
        </p:txBody>
      </p:sp>
      <p:sp>
        <p:nvSpPr>
          <p:cNvPr id="6656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1012825"/>
            <a:ext cx="7964487" cy="4144963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Times New Roman" pitchFamily="18" charset="0"/>
              <a:buNone/>
            </a:pPr>
            <a:r>
              <a:rPr lang="de-DE" altLang="de-DE" sz="1800" b="1"/>
              <a:t>Eisen – häufig unterschätzt</a:t>
            </a:r>
            <a:br>
              <a:rPr lang="de-CH" altLang="de-DE" sz="1800"/>
            </a:br>
            <a:endParaRPr lang="de-DE" altLang="de-DE" sz="1800"/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 Co-Faktor von Enzymkomplexen der Atmungskette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 </a:t>
            </a:r>
            <a:r>
              <a:rPr lang="de-DE" altLang="de-DE" sz="1600" u="sng"/>
              <a:t>Notwendig für den Katecholaminhaushalt, die Katecholaminsynthese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 </a:t>
            </a:r>
            <a:r>
              <a:rPr lang="de-DE" altLang="de-DE" sz="1600" u="sng"/>
              <a:t>Notwendig für die Synthese von Dopamin!</a:t>
            </a:r>
          </a:p>
          <a:p>
            <a:pPr marL="0" indent="0">
              <a:lnSpc>
                <a:spcPct val="80000"/>
              </a:lnSpc>
            </a:pPr>
            <a:r>
              <a:rPr lang="de-DE" altLang="de-DE" sz="1600"/>
              <a:t>  Nur 1% des Eisens ist im Plasma. Gemessen werden sollte immer der Ferritinwert.</a:t>
            </a:r>
            <a:endParaRPr lang="de-CH" altLang="de-DE" sz="1600"/>
          </a:p>
        </p:txBody>
      </p:sp>
      <p:sp>
        <p:nvSpPr>
          <p:cNvPr id="66564" name="Rectangle 43"/>
          <p:cNvSpPr>
            <a:spLocks noChangeArrowheads="1"/>
          </p:cNvSpPr>
          <p:nvPr/>
        </p:nvSpPr>
        <p:spPr bwMode="auto">
          <a:xfrm>
            <a:off x="2541588" y="6021388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Uwe Gröwer, GSAAM, München. 5/09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Aminosäure: L-Theanin</a:t>
            </a:r>
          </a:p>
        </p:txBody>
      </p:sp>
      <p:sp>
        <p:nvSpPr>
          <p:cNvPr id="67587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73125" y="1012825"/>
            <a:ext cx="6143625" cy="29972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altLang="de-DE" sz="1800" b="1"/>
              <a:t>Teestrauch (Camellia sinensis), Grüntee</a:t>
            </a:r>
            <a:br>
              <a:rPr lang="de-CH" altLang="de-DE" sz="1800"/>
            </a:br>
            <a:endParaRPr lang="de-DE" altLang="de-DE" sz="1800"/>
          </a:p>
          <a:p>
            <a:pPr marL="0" indent="0"/>
            <a:r>
              <a:rPr lang="de-DE" altLang="de-DE" sz="1600"/>
              <a:t> setzt </a:t>
            </a:r>
            <a:r>
              <a:rPr lang="de-CH" altLang="de-DE" sz="1600"/>
              <a:t>Dopamin frei</a:t>
            </a:r>
          </a:p>
          <a:p>
            <a:pPr marL="0" indent="0"/>
            <a:r>
              <a:rPr lang="de-DE" altLang="de-DE" sz="1600"/>
              <a:t> </a:t>
            </a:r>
            <a:r>
              <a:rPr lang="de-CH" altLang="de-DE" sz="1600"/>
              <a:t>erhöht intrazerebrale GABA-Konzentration</a:t>
            </a:r>
            <a:endParaRPr lang="de-DE" altLang="de-DE" sz="1600"/>
          </a:p>
          <a:p>
            <a:pPr marL="0" indent="0"/>
            <a:r>
              <a:rPr lang="de-DE" altLang="de-DE" sz="1600"/>
              <a:t> erhöht im Rattenhirn </a:t>
            </a:r>
            <a:r>
              <a:rPr lang="de-CH" altLang="de-DE" sz="1600"/>
              <a:t>Tryptophan</a:t>
            </a:r>
          </a:p>
          <a:p>
            <a:pPr marL="0" indent="0"/>
            <a:r>
              <a:rPr lang="de-CH" altLang="de-DE" sz="1600"/>
              <a:t> erniedrigt im Rattenhirn Serotonin</a:t>
            </a:r>
          </a:p>
          <a:p>
            <a:pPr marL="0" indent="0"/>
            <a:r>
              <a:rPr lang="de-CH" altLang="de-DE" sz="1600"/>
              <a:t> erniedrigt Noradrenalin-Spiegel</a:t>
            </a:r>
          </a:p>
          <a:p>
            <a:pPr marL="0" indent="0"/>
            <a:r>
              <a:rPr lang="de-CH" altLang="de-DE" sz="1600"/>
              <a:t> senkt Blutdruck</a:t>
            </a:r>
          </a:p>
        </p:txBody>
      </p:sp>
      <p:sp>
        <p:nvSpPr>
          <p:cNvPr id="67588" name="Rectangle 43"/>
          <p:cNvSpPr>
            <a:spLocks noChangeArrowheads="1"/>
          </p:cNvSpPr>
          <p:nvPr/>
        </p:nvSpPr>
        <p:spPr bwMode="auto">
          <a:xfrm>
            <a:off x="3211513" y="6021388"/>
            <a:ext cx="27003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Fachbroschüre GanzImmun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Mikronährstofftherapie: Übersicht</a:t>
            </a:r>
          </a:p>
        </p:txBody>
      </p:sp>
      <p:sp>
        <p:nvSpPr>
          <p:cNvPr id="68611" name="Rectangle 43"/>
          <p:cNvSpPr>
            <a:spLocks noChangeArrowheads="1"/>
          </p:cNvSpPr>
          <p:nvPr/>
        </p:nvSpPr>
        <p:spPr bwMode="auto">
          <a:xfrm>
            <a:off x="2541588" y="6261100"/>
            <a:ext cx="361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chemeClr val="accent2"/>
                </a:solidFill>
              </a:rPr>
              <a:t>Uwe Gröwer, GSAAM, München. 5/09</a:t>
            </a:r>
          </a:p>
        </p:txBody>
      </p:sp>
      <p:graphicFrame>
        <p:nvGraphicFramePr>
          <p:cNvPr id="177232" name="Group 80"/>
          <p:cNvGraphicFramePr>
            <a:graphicFrameLocks noGrp="1"/>
          </p:cNvGraphicFramePr>
          <p:nvPr/>
        </p:nvGraphicFramePr>
        <p:xfrm>
          <a:off x="874713" y="1009650"/>
          <a:ext cx="7921625" cy="4760945"/>
        </p:xfrm>
        <a:graphic>
          <a:graphicData uri="http://schemas.openxmlformats.org/drawingml/2006/table">
            <a:tbl>
              <a:tblPr/>
              <a:tblGrid>
                <a:gridCol w="232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7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7993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Mikronährstoff</a:t>
                      </a:r>
                      <a:endParaRPr kumimoji="0" lang="de-CH" sz="1600" b="1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Dosierung</a:t>
                      </a:r>
                      <a:endParaRPr kumimoji="0" lang="de-CH" sz="1600" b="1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Pathobiochemie</a:t>
                      </a:r>
                      <a:endParaRPr kumimoji="0" lang="de-CH" sz="1600" b="1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DHA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400-1000mg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Entwicklung des ZNS</a:t>
                      </a:r>
                      <a:b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Regulierung des Neurotransmitter-Stoffwechsels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Magnesium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100-400mg (als Orotat)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Neuronaler Energiestoffwechsel</a:t>
                      </a:r>
                      <a:b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Dopaminstoffwechsel </a:t>
                      </a:r>
                      <a:b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NMDA-Antagonismus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12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Vitamin B1/B6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1-10mg/1-10mg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Nervenfunktion</a:t>
                      </a:r>
                      <a:b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Neurotransmitter-Stoffwechsels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993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Folsäure/Vitamin B12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0.2-0.6mg/3-10mcg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Homocysteinstoffwechsel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993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Vitamin E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20-50mg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Lipidoxidationsschutz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647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Zink</a:t>
                      </a:r>
                    </a:p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endParaRPr kumimoji="0" lang="de-CH" sz="16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</a:endParaRP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5-15mg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Tyrosin-Hydroxylase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76"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Eisen</a:t>
                      </a:r>
                    </a:p>
                  </a:txBody>
                  <a:tcPr marT="45719" marB="4571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5-15mg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-1387316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6699CC"/>
                        </a:buClr>
                        <a:buSzTx/>
                        <a:buFont typeface="Times New Roman" pitchFamily="18" charset="0"/>
                        <a:buNone/>
                        <a:tabLst/>
                      </a:pPr>
                      <a:r>
                        <a:rPr kumimoji="0" lang="de-CH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</a:rPr>
                        <a:t>Dopamin-Katecholaminsynthese</a:t>
                      </a: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HCK-Mikronährstoffmischungen</a:t>
            </a:r>
          </a:p>
        </p:txBody>
      </p:sp>
      <p:sp>
        <p:nvSpPr>
          <p:cNvPr id="69635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6492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r>
              <a:rPr lang="de-CH" altLang="de-DE" sz="1800" b="1"/>
              <a:t>HCK-Mikronährstoffmischung: Hyperaktives Kind</a:t>
            </a:r>
            <a:r>
              <a:rPr lang="de-CH" altLang="de-DE" sz="2000" b="1">
                <a:solidFill>
                  <a:schemeClr val="accent2"/>
                </a:solidFill>
              </a:rPr>
              <a:t> </a:t>
            </a:r>
            <a:br>
              <a:rPr lang="de-CH" altLang="de-DE" sz="2000" b="1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</p:txBody>
      </p:sp>
      <p:pic>
        <p:nvPicPr>
          <p:cNvPr id="69636" name="Picture 7" descr="HCK Hyperaktives Kind 1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989138"/>
            <a:ext cx="612140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HCK-Mikronährstoffmischungen</a:t>
            </a:r>
          </a:p>
        </p:txBody>
      </p:sp>
      <p:sp>
        <p:nvSpPr>
          <p:cNvPr id="70659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6492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r>
              <a:rPr lang="de-CH" altLang="de-DE" sz="1800" b="1"/>
              <a:t>HCK-Mikronährstoffmischung: Neurotransmitter-H</a:t>
            </a:r>
            <a:r>
              <a:rPr lang="de-CH" altLang="de-DE" sz="2000" b="1">
                <a:solidFill>
                  <a:schemeClr val="accent2"/>
                </a:solidFill>
              </a:rPr>
              <a:t> </a:t>
            </a:r>
            <a:br>
              <a:rPr lang="de-CH" altLang="de-DE" sz="2000" b="1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1801813"/>
            <a:ext cx="75533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43"/>
          <p:cNvSpPr>
            <a:spLocks noChangeArrowheads="1"/>
          </p:cNvSpPr>
          <p:nvPr/>
        </p:nvSpPr>
        <p:spPr bwMode="auto">
          <a:xfrm>
            <a:off x="3805238" y="6059488"/>
            <a:ext cx="1497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H = Hemmung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HCK-Mikronährstoffmischungen</a:t>
            </a:r>
          </a:p>
        </p:txBody>
      </p:sp>
      <p:sp>
        <p:nvSpPr>
          <p:cNvPr id="71683" name="Form 59394"/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64928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 New Roman" pitchFamily="18" charset="0"/>
              <a:buNone/>
            </a:pPr>
            <a:r>
              <a:rPr lang="de-CH" altLang="de-DE" sz="1800" b="1"/>
              <a:t>HCK-Mikronährstoffmischung: Neurotransmitter-H+E</a:t>
            </a:r>
            <a:r>
              <a:rPr lang="de-CH" altLang="de-DE" sz="2000" b="1">
                <a:solidFill>
                  <a:schemeClr val="accent2"/>
                </a:solidFill>
              </a:rPr>
              <a:t> </a:t>
            </a:r>
            <a:br>
              <a:rPr lang="de-CH" altLang="de-DE" sz="2000" b="1">
                <a:solidFill>
                  <a:schemeClr val="accent2"/>
                </a:solidFill>
              </a:rPr>
            </a:br>
            <a:endParaRPr lang="de-DE" altLang="de-DE" sz="2000" b="1">
              <a:solidFill>
                <a:schemeClr val="accent2"/>
              </a:solidFill>
            </a:endParaRPr>
          </a:p>
        </p:txBody>
      </p:sp>
      <p:sp>
        <p:nvSpPr>
          <p:cNvPr id="71684" name="Rectangle 43"/>
          <p:cNvSpPr>
            <a:spLocks noChangeArrowheads="1"/>
          </p:cNvSpPr>
          <p:nvPr/>
        </p:nvSpPr>
        <p:spPr bwMode="auto">
          <a:xfrm>
            <a:off x="3154363" y="6059488"/>
            <a:ext cx="2814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>
                <a:solidFill>
                  <a:srgbClr val="4D4D4D"/>
                </a:solidFill>
              </a:rPr>
              <a:t>H = Hemmung  E = Erregung</a:t>
            </a:r>
          </a:p>
        </p:txBody>
      </p:sp>
      <p:pic>
        <p:nvPicPr>
          <p:cNvPr id="7168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874838"/>
            <a:ext cx="7686675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5795963" y="3438525"/>
            <a:ext cx="1008062" cy="20637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Aminodrink H (Amino-Mix Basic)</a:t>
            </a:r>
          </a:p>
        </p:txBody>
      </p:sp>
      <p:graphicFrame>
        <p:nvGraphicFramePr>
          <p:cNvPr id="240044" name="Group 428"/>
          <p:cNvGraphicFramePr>
            <a:graphicFrameLocks noGrp="1"/>
          </p:cNvGraphicFramePr>
          <p:nvPr/>
        </p:nvGraphicFramePr>
        <p:xfrm>
          <a:off x="1865313" y="620713"/>
          <a:ext cx="5413375" cy="5364348"/>
        </p:xfrm>
        <a:graphic>
          <a:graphicData uri="http://schemas.openxmlformats.org/drawingml/2006/table">
            <a:tbl>
              <a:tblPr/>
              <a:tblGrid>
                <a:gridCol w="202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Aminosäuren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Menge pro 100g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Menge pro Tag (20 g)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Energiewert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1626 kj (384 kcal)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325 kj (77 kcal)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Eiweiss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81.5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16.3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Kohlenhydrate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5.9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Fett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3.8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760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Threonin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10.40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1.87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4.70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846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Glutamic Acid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3.70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666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Prolin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16.90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3.04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Glycin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4.60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828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Alanin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4.30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774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Valin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4.50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810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Methionin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5.20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940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Cystein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2.60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468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Isoleucin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3.50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630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Leucin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5.60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Tyrosin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11.20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Phenylalanin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3.60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648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Lysin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8.30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Arginin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2.30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414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Tryptophan 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2.00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360 mg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Exotic Aroma und Zitronensäure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6.68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1.3 g</a:t>
                      </a: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2801" name="Rectangle 429"/>
          <p:cNvSpPr>
            <a:spLocks noChangeArrowheads="1"/>
          </p:cNvSpPr>
          <p:nvPr/>
        </p:nvSpPr>
        <p:spPr bwMode="auto">
          <a:xfrm>
            <a:off x="674688" y="6021388"/>
            <a:ext cx="77771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de-DE" altLang="de-DE" sz="1400" b="1" u="sng">
                <a:solidFill>
                  <a:srgbClr val="4D4D4D"/>
                </a:solidFill>
              </a:rPr>
              <a:t>Dosierungsempfehlung</a:t>
            </a:r>
            <a:endParaRPr lang="de-CH" altLang="de-DE" sz="1400">
              <a:solidFill>
                <a:srgbClr val="4D4D4D"/>
              </a:solidFill>
            </a:endParaRPr>
          </a:p>
          <a:p>
            <a:pPr algn="ctr" eaLnBrk="1" hangingPunct="1"/>
            <a:r>
              <a:rPr lang="de-DE" altLang="de-DE" sz="1400">
                <a:solidFill>
                  <a:srgbClr val="4D4D4D"/>
                </a:solidFill>
              </a:rPr>
              <a:t>2 mal täglich 2 Teelöffel Pulver in 1.5 dl kaltes Wasser einrühren und trinken. 1 Teelöffel = 5 g.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" y="1601788"/>
            <a:ext cx="2884488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4500563" y="2286000"/>
            <a:ext cx="4318000" cy="390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03213" indent="-3032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>
              <a:lnSpc>
                <a:spcPct val="101000"/>
              </a:lnSpc>
              <a:spcBef>
                <a:spcPts val="700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In einem Löffel alles drin</a:t>
            </a:r>
          </a:p>
          <a:p>
            <a:pPr eaLnBrk="1">
              <a:lnSpc>
                <a:spcPct val="107000"/>
              </a:lnSpc>
              <a:spcBef>
                <a:spcPts val="700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verzögerte Aufnahme über </a:t>
            </a: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mehrere Stunden (Retardeffekt) dank Guar</a:t>
            </a:r>
          </a:p>
          <a:p>
            <a:pPr eaLnBrk="1">
              <a:lnSpc>
                <a:spcPct val="107000"/>
              </a:lnSpc>
              <a:spcBef>
                <a:spcPts val="700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Verhinderung gegenseitiger Störverhältnisse der Mikro-nährstoffe untereinander</a:t>
            </a:r>
            <a:r>
              <a:rPr lang="en-GB" altLang="de-DE" sz="2300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7373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HCK-Mikronährstoffmischungen</a:t>
            </a:r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871538" y="1000125"/>
            <a:ext cx="380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Individuelle HCK-Mikronährstoffe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Erkenntnisse der Hirnforschung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gray">
          <a:xfrm>
            <a:off x="971550" y="1009650"/>
            <a:ext cx="7777163" cy="483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Wir lernen zeitlebens!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u="sng">
                <a:solidFill>
                  <a:srgbClr val="4D4D4D"/>
                </a:solidFill>
              </a:rPr>
              <a:t>Bewegend lernen</a:t>
            </a:r>
            <a:r>
              <a:rPr lang="de-DE" altLang="de-DE">
                <a:solidFill>
                  <a:srgbClr val="4D4D4D"/>
                </a:solidFill>
              </a:rPr>
              <a:t>: Aristoteles (384 bis 322 v. Chr.) begründete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die philosophische Schule der Peripatetiker: Wandelhalle!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Beziehungserfahrungen und Erlebnisse hinterlassen Spuren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Zwischenmenschliche Gefühle haben Einfluss auf die Entwicklung des Gehirns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Angst und Stress </a:t>
            </a:r>
            <a:r>
              <a:rPr lang="de-DE" altLang="de-DE" u="sng">
                <a:solidFill>
                  <a:srgbClr val="4D4D4D"/>
                </a:solidFill>
              </a:rPr>
              <a:t>verhindern</a:t>
            </a:r>
            <a:r>
              <a:rPr lang="de-DE" altLang="de-DE">
                <a:solidFill>
                  <a:srgbClr val="4D4D4D"/>
                </a:solidFill>
              </a:rPr>
              <a:t> 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neuronale Vernetzungen im Frontalhirn 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(Kontroll- und Orientierungsfunktion),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insbesondere bei „Couch potatoes“!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Das Gehirn ist ein Sozialorgan </a:t>
            </a:r>
            <a:br>
              <a:rPr lang="de-DE" altLang="de-DE">
                <a:solidFill>
                  <a:srgbClr val="4D4D4D"/>
                </a:solidFill>
              </a:rPr>
            </a:br>
            <a:r>
              <a:rPr lang="de-DE" altLang="de-DE">
                <a:solidFill>
                  <a:srgbClr val="4D4D4D"/>
                </a:solidFill>
              </a:rPr>
              <a:t>und nicht nur ein Denkorgan!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554413" y="6051550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Gerald Hüther, 2002</a:t>
            </a:r>
            <a:endParaRPr lang="de-CH" altLang="de-DE">
              <a:solidFill>
                <a:srgbClr val="4D4D4D"/>
              </a:solidFill>
            </a:endParaRPr>
          </a:p>
        </p:txBody>
      </p:sp>
      <p:pic>
        <p:nvPicPr>
          <p:cNvPr id="10245" name="Picture 7" descr="Hirn Kabel000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429000"/>
            <a:ext cx="1611312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4606925" y="2357438"/>
            <a:ext cx="435768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Die Guarpflanze ist heimisch in Indien und Pakistan.</a:t>
            </a: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Ballaststoff aus Guar</a:t>
            </a:r>
          </a:p>
          <a:p>
            <a:pPr eaLnBrk="1" hangingPunct="1">
              <a:lnSpc>
                <a:spcPct val="102000"/>
              </a:lnSpc>
              <a:buClr>
                <a:srgbClr val="DCE6F2"/>
              </a:buClr>
              <a:buSzPct val="100000"/>
              <a:buFont typeface="Times New Roman" pitchFamily="18" charset="0"/>
              <a:buNone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10 x quellfähiger als herkömmliche Ballaststoffe</a:t>
            </a:r>
          </a:p>
          <a:p>
            <a:pPr eaLnBrk="1" hangingPunct="1">
              <a:lnSpc>
                <a:spcPct val="102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Trägerstoff für alle EPD- und HCK-Produkte</a:t>
            </a: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425" y="1643063"/>
            <a:ext cx="3060700" cy="4679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</p:spPr>
      </p:pic>
      <p:sp>
        <p:nvSpPr>
          <p:cNvPr id="7475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Die Guarbohne</a:t>
            </a: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871538" y="1000125"/>
            <a:ext cx="561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chemeClr val="accent2"/>
                </a:solidFill>
              </a:rPr>
              <a:t>Die </a:t>
            </a:r>
            <a:r>
              <a:rPr lang="de-DE" altLang="de-DE" sz="1800" b="1">
                <a:solidFill>
                  <a:srgbClr val="4D4D4D"/>
                </a:solidFill>
              </a:rPr>
              <a:t>Guarbohne – kaltwasserlösslicher Ballaststoff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93763" y="1735138"/>
            <a:ext cx="5334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marL="303213" indent="-3032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rgbClr val="006666"/>
              </a:buClr>
              <a:buSzPct val="70000"/>
              <a:buFont typeface="Wingdings" pitchFamily="2" charset="2"/>
              <a:buNone/>
            </a:pPr>
            <a:r>
              <a:rPr lang="en-GB" altLang="de-DE" sz="1800" b="1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Die drei Phasen</a:t>
            </a:r>
            <a:br>
              <a:rPr lang="en-GB" altLang="de-DE" sz="1800" b="1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altLang="de-DE" sz="1800" b="1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Phase 1 - Motivation</a:t>
            </a: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Phase 2 - Reduktion</a:t>
            </a: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Phase 3 - Stabilisation</a:t>
            </a:r>
          </a:p>
          <a:p>
            <a:pPr eaLnBrk="1" hangingPunct="1">
              <a:spcBef>
                <a:spcPts val="663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779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EPD</a:t>
            </a:r>
            <a:r>
              <a:rPr lang="en-GB" altLang="de-DE"/>
              <a:t>®-</a:t>
            </a:r>
            <a:r>
              <a:rPr lang="de-CH" altLang="de-DE"/>
              <a:t>Ernährungsprogramm</a:t>
            </a:r>
          </a:p>
        </p:txBody>
      </p:sp>
      <p:sp>
        <p:nvSpPr>
          <p:cNvPr id="75780" name="Rectangle 5"/>
          <p:cNvSpPr>
            <a:spLocks noChangeArrowheads="1"/>
          </p:cNvSpPr>
          <p:nvPr/>
        </p:nvSpPr>
        <p:spPr bwMode="auto">
          <a:xfrm>
            <a:off x="871538" y="1000125"/>
            <a:ext cx="8134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EPD-Ernährungsprogramm – zur Stoffwechselentlastung für Erwachsene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884238" y="1335088"/>
            <a:ext cx="7313612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marL="303213" indent="-3032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altLang="de-DE" sz="2200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12 – 15 bilanzierte Mahlzeiten täglich (ca . 650 – 850 kcal)</a:t>
            </a:r>
            <a:r>
              <a:rPr lang="ar-SA" altLang="de-DE">
                <a:solidFill>
                  <a:srgbClr val="4D4D4D"/>
                </a:solidFill>
                <a:ea typeface="Arial Unicode MS" pitchFamily="34" charset="-128"/>
                <a:cs typeface="Arial" charset="0"/>
              </a:rPr>
              <a:t>‏</a:t>
            </a: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HCK-Mikronährstoffe als Unterstützung der Entgiftungsprozesse und zum Erhalten der vollen Leistungsfähigkeit</a:t>
            </a: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Total 3 bis 4 l Flüssigkeit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321175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321175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8" y="4321175"/>
            <a:ext cx="17526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680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EPD</a:t>
            </a:r>
            <a:r>
              <a:rPr lang="en-GB" altLang="de-DE"/>
              <a:t>®-</a:t>
            </a:r>
            <a:r>
              <a:rPr lang="de-CH" altLang="de-DE"/>
              <a:t>Ernährungsprogramm</a:t>
            </a:r>
          </a:p>
        </p:txBody>
      </p:sp>
      <p:sp>
        <p:nvSpPr>
          <p:cNvPr id="76807" name="Rectangle 9"/>
          <p:cNvSpPr>
            <a:spLocks noChangeArrowheads="1"/>
          </p:cNvSpPr>
          <p:nvPr/>
        </p:nvSpPr>
        <p:spPr bwMode="auto">
          <a:xfrm>
            <a:off x="871538" y="100012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Phase-2 = Reduktion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3"/>
          <p:cNvSpPr txBox="1">
            <a:spLocks noChangeArrowheads="1"/>
          </p:cNvSpPr>
          <p:nvPr/>
        </p:nvSpPr>
        <p:spPr bwMode="auto">
          <a:xfrm>
            <a:off x="881063" y="1695450"/>
            <a:ext cx="731202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marL="303213" indent="-3032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Stoffwechsel aktivieren </a:t>
            </a: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Stoffwechsel tiefgreifend entgiften</a:t>
            </a: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Hormonregulation </a:t>
            </a: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Optimierung von Blutzucker- und Insulinspiegel</a:t>
            </a: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Oligoantigene Ernährung</a:t>
            </a:r>
            <a:br>
              <a:rPr lang="en-GB" altLang="de-DE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altLang="de-DE">
                <a:solidFill>
                  <a:srgbClr val="FF3300"/>
                </a:solidFill>
                <a:ea typeface="Arial Unicode MS" pitchFamily="34" charset="-128"/>
                <a:cs typeface="Arial Unicode MS" pitchFamily="34" charset="-128"/>
              </a:rPr>
              <a:t>(Zucker, Gluten, Milcheiweiss, E-Stoffe)</a:t>
            </a:r>
          </a:p>
        </p:txBody>
      </p:sp>
      <p:sp>
        <p:nvSpPr>
          <p:cNvPr id="77827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EPD</a:t>
            </a:r>
            <a:r>
              <a:rPr lang="en-GB" altLang="de-DE"/>
              <a:t>®-</a:t>
            </a:r>
            <a:r>
              <a:rPr lang="de-CH" altLang="de-DE"/>
              <a:t>Ernährungsprogramm – Die Ziele</a:t>
            </a:r>
          </a:p>
        </p:txBody>
      </p:sp>
      <p:sp>
        <p:nvSpPr>
          <p:cNvPr id="77828" name="Rectangle 5"/>
          <p:cNvSpPr>
            <a:spLocks noChangeArrowheads="1"/>
          </p:cNvSpPr>
          <p:nvPr/>
        </p:nvSpPr>
        <p:spPr bwMode="auto">
          <a:xfrm>
            <a:off x="871538" y="1000125"/>
            <a:ext cx="586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Die Ziele des EPD-Ernährungsprogramm bei AD(H)S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5757863" y="720725"/>
            <a:ext cx="21605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788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624013"/>
            <a:ext cx="4762500" cy="449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8852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EPD - Reguliert den Zuckerhaushalt</a:t>
            </a:r>
          </a:p>
        </p:txBody>
      </p:sp>
      <p:sp>
        <p:nvSpPr>
          <p:cNvPr id="78853" name="Rectangle 6"/>
          <p:cNvSpPr>
            <a:spLocks noChangeArrowheads="1"/>
          </p:cNvSpPr>
          <p:nvPr/>
        </p:nvSpPr>
        <p:spPr bwMode="auto">
          <a:xfrm>
            <a:off x="871538" y="1000125"/>
            <a:ext cx="497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Blutzucker – Insulinschwankungen geringer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Ernährung - Makronährstoffe</a:t>
            </a: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1260475"/>
            <a:ext cx="7342187" cy="488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900113" y="1733550"/>
            <a:ext cx="522605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9" tIns="42452" rIns="81639" bIns="42452"/>
          <a:lstStyle>
            <a:lvl1pPr marL="303213" indent="-3032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666750" indent="-252413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07988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Ausgewogene Ernährung nach dem Tellerprinzip</a:t>
            </a:r>
          </a:p>
          <a:p>
            <a:pPr lvl="1" eaLnBrk="1" hangingPunct="1">
              <a:spcBef>
                <a:spcPts val="563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Fettoptimiert</a:t>
            </a:r>
          </a:p>
          <a:p>
            <a:pPr lvl="1" eaLnBrk="1" hangingPunct="1">
              <a:spcBef>
                <a:spcPts val="563"/>
              </a:spcBef>
              <a:buClr>
                <a:srgbClr val="99CCCC"/>
              </a:buClr>
              <a:buSzPct val="70000"/>
              <a:buFont typeface="Wingdings" pitchFamily="2" charset="2"/>
              <a:buChar char="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Kohlenhydrate mit tiefem Glyx</a:t>
            </a:r>
            <a:b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</a:b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spcBef>
                <a:spcPts val="663"/>
              </a:spcBef>
              <a:buClr>
                <a:schemeClr val="accent2"/>
              </a:buClr>
              <a:buSzPct val="150000"/>
              <a:buFont typeface="Arial" charset="0"/>
              <a:buChar char="•"/>
            </a:pPr>
            <a:r>
              <a:rPr lang="en-GB" altLang="de-DE">
                <a:solidFill>
                  <a:srgbClr val="4D4D4D"/>
                </a:solidFill>
                <a:ea typeface="Arial Unicode MS" pitchFamily="34" charset="-128"/>
                <a:cs typeface="Arial Unicode MS" pitchFamily="34" charset="-128"/>
              </a:rPr>
              <a:t>EPD- Produkte für gesunde Zwischenmahlzeiten mit tiefem Glyx</a:t>
            </a:r>
          </a:p>
          <a:p>
            <a:pPr eaLnBrk="1" hangingPunct="1">
              <a:spcBef>
                <a:spcPts val="663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de-DE">
              <a:solidFill>
                <a:srgbClr val="4D4D4D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2160588"/>
            <a:ext cx="1639887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2595563" y="1706563"/>
            <a:ext cx="41386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CH" altLang="de-DE"/>
          </a:p>
        </p:txBody>
      </p:sp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4776788"/>
            <a:ext cx="1522412" cy="152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4949825"/>
            <a:ext cx="19399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859338"/>
            <a:ext cx="1457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090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85933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0905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Ernährung - Makronährstoffe</a:t>
            </a:r>
          </a:p>
        </p:txBody>
      </p:sp>
      <p:sp>
        <p:nvSpPr>
          <p:cNvPr id="80906" name="Rectangle 12"/>
          <p:cNvSpPr>
            <a:spLocks noChangeArrowheads="1"/>
          </p:cNvSpPr>
          <p:nvPr/>
        </p:nvSpPr>
        <p:spPr bwMode="auto">
          <a:xfrm>
            <a:off x="871538" y="1000125"/>
            <a:ext cx="672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1">
                <a:solidFill>
                  <a:srgbClr val="4D4D4D"/>
                </a:solidFill>
              </a:rPr>
              <a:t>Ernährung – Makronährstoffe bei Erwachsenen und Kindern</a:t>
            </a:r>
            <a:endParaRPr lang="de-CH" altLang="de-DE" sz="1800" b="1">
              <a:solidFill>
                <a:srgbClr val="4D4D4D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altLang="de-DE"/>
              <a:t>Besten Dank für Ihre Aufmerksamkeit</a:t>
            </a:r>
            <a:endParaRPr lang="de-CH" altLang="de-DE" sz="2100"/>
          </a:p>
        </p:txBody>
      </p:sp>
      <p:sp>
        <p:nvSpPr>
          <p:cNvPr id="84995" name="Form 1126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573016"/>
            <a:ext cx="2952328" cy="1752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</p:txBody>
      </p:sp>
      <p:pic>
        <p:nvPicPr>
          <p:cNvPr id="5" name="Picture 3" descr="ATT047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98800"/>
            <a:ext cx="3462798" cy="296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Psychologische Annahmen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gray">
          <a:xfrm>
            <a:off x="971550" y="981075"/>
            <a:ext cx="7777163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Diathese-Stress-Theorie (krankhafte Neigung)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Hyperaktivität als Sekundärneurose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Lerntheoretische Erklärungen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Kognitive Theorien der Aufmerksamkeit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Familiensystemische Erklärungen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ADHS als übertragenes Traumasymptom im familiären Bindungssystem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54413" y="6051550"/>
            <a:ext cx="2025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Gerald Hüther, 2002</a:t>
            </a:r>
            <a:endParaRPr lang="de-CH" altLang="de-DE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 59393"/>
          <p:cNvSpPr>
            <a:spLocks noGrp="1" noChangeArrowheads="1"/>
          </p:cNvSpPr>
          <p:nvPr>
            <p:ph type="title" idx="4294967295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/>
              <a:t>AD(H)S – Diathese-Stress-Theorie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gray">
          <a:xfrm>
            <a:off x="971550" y="1028700"/>
            <a:ext cx="77771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marL="342900" indent="-3429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-13873163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-13873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FF3300"/>
                </a:solidFill>
              </a:rPr>
              <a:t>Organisch vorbelastetes Kind +</a:t>
            </a:r>
            <a:br>
              <a:rPr lang="de-DE" altLang="de-DE">
                <a:solidFill>
                  <a:srgbClr val="FF3300"/>
                </a:solidFill>
              </a:rPr>
            </a:br>
            <a:r>
              <a:rPr lang="de-DE" altLang="de-DE">
                <a:solidFill>
                  <a:srgbClr val="FF3300"/>
                </a:solidFill>
              </a:rPr>
              <a:t>Ungeduldige und abweisende Eltern =</a:t>
            </a:r>
            <a:br>
              <a:rPr lang="de-DE" altLang="de-DE">
                <a:solidFill>
                  <a:srgbClr val="FF3300"/>
                </a:solidFill>
              </a:rPr>
            </a:br>
            <a:r>
              <a:rPr lang="de-DE" altLang="de-DE" u="sng">
                <a:solidFill>
                  <a:srgbClr val="FF3300"/>
                </a:solidFill>
              </a:rPr>
              <a:t>Mutter-Kind-Beziehung wird zum Schlachtfeld</a:t>
            </a:r>
            <a:r>
              <a:rPr lang="de-DE" altLang="de-DE">
                <a:solidFill>
                  <a:srgbClr val="FF3300"/>
                </a:solidFill>
              </a:rPr>
              <a:t> und verfestigt Störverhalten und Ungehorsam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Das vorbelastete Kind gerät unter Druck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Es hat kaum positive Erlebnisse, sein Tag besteht aus negativen Erfahrungen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Es erfährt immer wieder Enttäuschung, Ablehnung, Ärger, Entmutigung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>
                <a:solidFill>
                  <a:srgbClr val="4D4D4D"/>
                </a:solidFill>
              </a:rPr>
              <a:t>Am Ende der Spirale steht Opposition, Schulversagen und Resignation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Char char="»"/>
            </a:pPr>
            <a:r>
              <a:rPr lang="de-DE" altLang="de-DE" u="sng">
                <a:solidFill>
                  <a:srgbClr val="4D4D4D"/>
                </a:solidFill>
              </a:rPr>
              <a:t>AD(H)S als „Sekundärneurose“?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465388" y="6051550"/>
            <a:ext cx="4194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>
                <a:solidFill>
                  <a:srgbClr val="4D4D4D"/>
                </a:solidFill>
              </a:rPr>
              <a:t>Bruno Bettelheim, 1973 – Pro Ruppert, 2008</a:t>
            </a:r>
            <a:endParaRPr lang="de-CH" altLang="de-DE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5126</Words>
  <Application>Microsoft Office PowerPoint</Application>
  <PresentationFormat>Bildschirmpräsentation (4:3)</PresentationFormat>
  <Paragraphs>806</Paragraphs>
  <Slides>77</Slides>
  <Notes>77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77</vt:i4>
      </vt:variant>
    </vt:vector>
  </HeadingPairs>
  <TitlesOfParts>
    <vt:vector size="85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1_Benutzerdefiniertes Design</vt:lpstr>
      <vt:lpstr>AD(H)S</vt:lpstr>
      <vt:lpstr>AD(H)S</vt:lpstr>
      <vt:lpstr>AD(H)S</vt:lpstr>
      <vt:lpstr>AD(H)S – Was ist das?</vt:lpstr>
      <vt:lpstr>AD(H)S – Entstehung - Cofaktoren</vt:lpstr>
      <vt:lpstr>AD(H)S – Beziehungen steuern die Gene</vt:lpstr>
      <vt:lpstr>AD(H)S – Erkenntnisse der Hirnforschung</vt:lpstr>
      <vt:lpstr>AD(H)S – Psychologische Annahmen</vt:lpstr>
      <vt:lpstr>AD(H)S – Diathese-Stress-Theorie</vt:lpstr>
      <vt:lpstr>AD(H)S – Eine Eltern-Kind Bindungsstörung</vt:lpstr>
      <vt:lpstr>AD(H)S – Veraltete Diagnosen</vt:lpstr>
      <vt:lpstr>AD(H)S</vt:lpstr>
      <vt:lpstr>AD(H)S – Unaufmerksamkeit</vt:lpstr>
      <vt:lpstr>AD(H)S – Hyperaktivität</vt:lpstr>
      <vt:lpstr>AD(H)S – Impulsivität</vt:lpstr>
      <vt:lpstr>AD(H)S – Differentialdiagnose (Psyche)</vt:lpstr>
      <vt:lpstr>AD(H)S – der „Hunter-Typ“</vt:lpstr>
      <vt:lpstr>Genetisches Erbe oder genetische Störung</vt:lpstr>
      <vt:lpstr>Genetisches Erbe oder genetische Störung</vt:lpstr>
      <vt:lpstr>Genetisches Erbe oder genetische Störung</vt:lpstr>
      <vt:lpstr>Genetisches Erbe oder genetische Störung</vt:lpstr>
      <vt:lpstr>AD(H)S – fehladaptiertes Erbe?</vt:lpstr>
      <vt:lpstr>AD(H)S - Sonnenseiten</vt:lpstr>
      <vt:lpstr>AD(H)S Altersverteilung</vt:lpstr>
      <vt:lpstr>AD(H)S Schichtverteilung</vt:lpstr>
      <vt:lpstr>AD(H)S und Lebenslinie</vt:lpstr>
      <vt:lpstr>AD(H)S und Lebenslinie</vt:lpstr>
      <vt:lpstr>AD(H)S und Lebenslinie</vt:lpstr>
      <vt:lpstr>AD(H)S und Lebenslinie</vt:lpstr>
      <vt:lpstr>AD(H)S bei Erwachsenen</vt:lpstr>
      <vt:lpstr>AD(H)S - Komorbiditäten</vt:lpstr>
      <vt:lpstr>AD(H)S – Ursachen mehrschichtig</vt:lpstr>
      <vt:lpstr>AD(H)S – nicht genetische Faktoren </vt:lpstr>
      <vt:lpstr>AD(H)S – Faktoren mit wenig/ohne Evidenz</vt:lpstr>
      <vt:lpstr>AD(H)S – genetische Faktoren </vt:lpstr>
      <vt:lpstr>AD(H)S – genetische Faktoren </vt:lpstr>
      <vt:lpstr>AD(H)S – eine Neurotransmitterstörung</vt:lpstr>
      <vt:lpstr>AD(H)S – Dopamin-Transporter Gen</vt:lpstr>
      <vt:lpstr>AD(H)S – Dopamin-Transporter Gen</vt:lpstr>
      <vt:lpstr>Dopamin</vt:lpstr>
      <vt:lpstr>Dopaminmangel</vt:lpstr>
      <vt:lpstr>Dopamin in Bananen</vt:lpstr>
      <vt:lpstr>Neurotransmitterstörungen</vt:lpstr>
      <vt:lpstr>AD(H)S – Therapeutische Möglichkeiten</vt:lpstr>
      <vt:lpstr>AD(H)S – Therapeutische Möglichkeiten</vt:lpstr>
      <vt:lpstr>Ritalin – Eine Modedroge</vt:lpstr>
      <vt:lpstr>Ritalin – Eine Modedroge</vt:lpstr>
      <vt:lpstr>Ritalin – Wirkung</vt:lpstr>
      <vt:lpstr>Ritalin – Folgen und Nebenwirkungen</vt:lpstr>
      <vt:lpstr>Ritalin – Folgen und Nebenwirkungen</vt:lpstr>
      <vt:lpstr>Aminosäuren - Neurotransmitterbalance</vt:lpstr>
      <vt:lpstr>Aminosäuren - Neurotransmitterbalance</vt:lpstr>
      <vt:lpstr>Aminosäuren - Neurotransmitterbalance</vt:lpstr>
      <vt:lpstr>Aminosäuren - Neurotransmitterbalance</vt:lpstr>
      <vt:lpstr>Omega-3-Fettsäuren</vt:lpstr>
      <vt:lpstr>Omega-3-Fettsäuren</vt:lpstr>
      <vt:lpstr>Entzündungsförderung - Entzündungshemmung</vt:lpstr>
      <vt:lpstr>Mikronährstofftherapie: Zink</vt:lpstr>
      <vt:lpstr>Mikronährstofftherapie: Magnesium</vt:lpstr>
      <vt:lpstr>Mikronährstofftherapie: Magnesium</vt:lpstr>
      <vt:lpstr>Mikronährstofftherapie: Magnesium</vt:lpstr>
      <vt:lpstr>Mikronährstofftherapie: Eisen</vt:lpstr>
      <vt:lpstr>Aminosäure: L-Theanin</vt:lpstr>
      <vt:lpstr>Mikronährstofftherapie: Übersicht</vt:lpstr>
      <vt:lpstr>AD(H)S – HCK-Mikronährstoffmischungen</vt:lpstr>
      <vt:lpstr>AD(H)S – HCK-Mikronährstoffmischungen</vt:lpstr>
      <vt:lpstr>AD(H)S – HCK-Mikronährstoffmischungen</vt:lpstr>
      <vt:lpstr>AD(H)S – Aminodrink H (Amino-Mix Basic)</vt:lpstr>
      <vt:lpstr>HCK-Mikronährstoffmischungen</vt:lpstr>
      <vt:lpstr>Die Guarbohne</vt:lpstr>
      <vt:lpstr>EPD®-Ernährungsprogramm</vt:lpstr>
      <vt:lpstr>EPD®-Ernährungsprogramm</vt:lpstr>
      <vt:lpstr>EPD®-Ernährungsprogramm – Die Ziele</vt:lpstr>
      <vt:lpstr>EPD - Reguliert den Zuckerhaushalt</vt:lpstr>
      <vt:lpstr>Ernährung - Makronährstoffe</vt:lpstr>
      <vt:lpstr>Ernährung - Makronährstoffe</vt:lpstr>
      <vt:lpstr>Besten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360</cp:revision>
  <dcterms:created xsi:type="dcterms:W3CDTF">2005-10-13T09:21:53Z</dcterms:created>
  <dcterms:modified xsi:type="dcterms:W3CDTF">2020-03-02T17:07:34Z</dcterms:modified>
</cp:coreProperties>
</file>