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Lst>
  <p:notesMasterIdLst>
    <p:notesMasterId r:id="rId253"/>
  </p:notesMasterIdLst>
  <p:handoutMasterIdLst>
    <p:handoutMasterId r:id="rId254"/>
  </p:handoutMasterIdLst>
  <p:sldIdLst>
    <p:sldId id="256" r:id="rId3"/>
    <p:sldId id="309" r:id="rId4"/>
    <p:sldId id="481" r:id="rId5"/>
    <p:sldId id="320" r:id="rId6"/>
    <p:sldId id="327" r:id="rId7"/>
    <p:sldId id="326" r:id="rId8"/>
    <p:sldId id="328" r:id="rId9"/>
    <p:sldId id="329" r:id="rId10"/>
    <p:sldId id="330" r:id="rId11"/>
    <p:sldId id="331" r:id="rId12"/>
    <p:sldId id="336" r:id="rId13"/>
    <p:sldId id="337" r:id="rId14"/>
    <p:sldId id="493" r:id="rId15"/>
    <p:sldId id="341" r:id="rId16"/>
    <p:sldId id="332" r:id="rId17"/>
    <p:sldId id="335" r:id="rId18"/>
    <p:sldId id="338" r:id="rId19"/>
    <p:sldId id="333" r:id="rId20"/>
    <p:sldId id="334" r:id="rId21"/>
    <p:sldId id="339" r:id="rId22"/>
    <p:sldId id="340" r:id="rId23"/>
    <p:sldId id="342" r:id="rId24"/>
    <p:sldId id="343" r:id="rId25"/>
    <p:sldId id="344" r:id="rId26"/>
    <p:sldId id="345" r:id="rId27"/>
    <p:sldId id="346" r:id="rId28"/>
    <p:sldId id="533" r:id="rId29"/>
    <p:sldId id="348" r:id="rId30"/>
    <p:sldId id="482" r:id="rId31"/>
    <p:sldId id="483" r:id="rId32"/>
    <p:sldId id="350" r:id="rId33"/>
    <p:sldId id="351" r:id="rId34"/>
    <p:sldId id="352" r:id="rId35"/>
    <p:sldId id="353" r:id="rId36"/>
    <p:sldId id="354" r:id="rId37"/>
    <p:sldId id="484" r:id="rId38"/>
    <p:sldId id="485" r:id="rId39"/>
    <p:sldId id="529" r:id="rId40"/>
    <p:sldId id="486" r:id="rId41"/>
    <p:sldId id="358" r:id="rId42"/>
    <p:sldId id="359" r:id="rId43"/>
    <p:sldId id="498" r:id="rId44"/>
    <p:sldId id="499" r:id="rId45"/>
    <p:sldId id="500" r:id="rId46"/>
    <p:sldId id="501" r:id="rId47"/>
    <p:sldId id="502" r:id="rId48"/>
    <p:sldId id="504" r:id="rId49"/>
    <p:sldId id="505" r:id="rId50"/>
    <p:sldId id="506" r:id="rId51"/>
    <p:sldId id="509" r:id="rId52"/>
    <p:sldId id="507" r:id="rId53"/>
    <p:sldId id="508" r:id="rId54"/>
    <p:sldId id="510" r:id="rId55"/>
    <p:sldId id="511"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488" r:id="rId69"/>
    <p:sldId id="487" r:id="rId70"/>
    <p:sldId id="373" r:id="rId71"/>
    <p:sldId id="597" r:id="rId72"/>
    <p:sldId id="636" r:id="rId73"/>
    <p:sldId id="598" r:id="rId74"/>
    <p:sldId id="600" r:id="rId75"/>
    <p:sldId id="602" r:id="rId76"/>
    <p:sldId id="603" r:id="rId77"/>
    <p:sldId id="604" r:id="rId78"/>
    <p:sldId id="605" r:id="rId79"/>
    <p:sldId id="606" r:id="rId80"/>
    <p:sldId id="607" r:id="rId81"/>
    <p:sldId id="608" r:id="rId82"/>
    <p:sldId id="609" r:id="rId83"/>
    <p:sldId id="610" r:id="rId84"/>
    <p:sldId id="611" r:id="rId85"/>
    <p:sldId id="379" r:id="rId86"/>
    <p:sldId id="629" r:id="rId87"/>
    <p:sldId id="631" r:id="rId88"/>
    <p:sldId id="632" r:id="rId89"/>
    <p:sldId id="633" r:id="rId90"/>
    <p:sldId id="634" r:id="rId91"/>
    <p:sldId id="635" r:id="rId92"/>
    <p:sldId id="637" r:id="rId93"/>
    <p:sldId id="586" r:id="rId94"/>
    <p:sldId id="587" r:id="rId95"/>
    <p:sldId id="588" r:id="rId96"/>
    <p:sldId id="589" r:id="rId97"/>
    <p:sldId id="638" r:id="rId98"/>
    <p:sldId id="639" r:id="rId99"/>
    <p:sldId id="640" r:id="rId100"/>
    <p:sldId id="643" r:id="rId101"/>
    <p:sldId id="644" r:id="rId102"/>
    <p:sldId id="382" r:id="rId103"/>
    <p:sldId id="642" r:id="rId104"/>
    <p:sldId id="384" r:id="rId105"/>
    <p:sldId id="386" r:id="rId106"/>
    <p:sldId id="387" r:id="rId107"/>
    <p:sldId id="388" r:id="rId108"/>
    <p:sldId id="495" r:id="rId109"/>
    <p:sldId id="496" r:id="rId110"/>
    <p:sldId id="491" r:id="rId111"/>
    <p:sldId id="524" r:id="rId112"/>
    <p:sldId id="525" r:id="rId113"/>
    <p:sldId id="497" r:id="rId114"/>
    <p:sldId id="402" r:id="rId115"/>
    <p:sldId id="403" r:id="rId116"/>
    <p:sldId id="404" r:id="rId117"/>
    <p:sldId id="405" r:id="rId118"/>
    <p:sldId id="407" r:id="rId119"/>
    <p:sldId id="408" r:id="rId120"/>
    <p:sldId id="409" r:id="rId121"/>
    <p:sldId id="410" r:id="rId122"/>
    <p:sldId id="412" r:id="rId123"/>
    <p:sldId id="413" r:id="rId124"/>
    <p:sldId id="414" r:id="rId125"/>
    <p:sldId id="415" r:id="rId126"/>
    <p:sldId id="416" r:id="rId127"/>
    <p:sldId id="417" r:id="rId128"/>
    <p:sldId id="534" r:id="rId129"/>
    <p:sldId id="535" r:id="rId130"/>
    <p:sldId id="419" r:id="rId131"/>
    <p:sldId id="424" r:id="rId132"/>
    <p:sldId id="420" r:id="rId133"/>
    <p:sldId id="421" r:id="rId134"/>
    <p:sldId id="422" r:id="rId135"/>
    <p:sldId id="423" r:id="rId136"/>
    <p:sldId id="425" r:id="rId137"/>
    <p:sldId id="526" r:id="rId138"/>
    <p:sldId id="426" r:id="rId139"/>
    <p:sldId id="427" r:id="rId140"/>
    <p:sldId id="457" r:id="rId141"/>
    <p:sldId id="458" r:id="rId142"/>
    <p:sldId id="428" r:id="rId143"/>
    <p:sldId id="429" r:id="rId144"/>
    <p:sldId id="430" r:id="rId145"/>
    <p:sldId id="431" r:id="rId146"/>
    <p:sldId id="432" r:id="rId147"/>
    <p:sldId id="519" r:id="rId148"/>
    <p:sldId id="433" r:id="rId149"/>
    <p:sldId id="434" r:id="rId150"/>
    <p:sldId id="435" r:id="rId151"/>
    <p:sldId id="436" r:id="rId152"/>
    <p:sldId id="437" r:id="rId153"/>
    <p:sldId id="438" r:id="rId154"/>
    <p:sldId id="439" r:id="rId155"/>
    <p:sldId id="440" r:id="rId156"/>
    <p:sldId id="532" r:id="rId157"/>
    <p:sldId id="441" r:id="rId158"/>
    <p:sldId id="517" r:id="rId159"/>
    <p:sldId id="518" r:id="rId160"/>
    <p:sldId id="442" r:id="rId161"/>
    <p:sldId id="512" r:id="rId162"/>
    <p:sldId id="447" r:id="rId163"/>
    <p:sldId id="448" r:id="rId164"/>
    <p:sldId id="460" r:id="rId165"/>
    <p:sldId id="513" r:id="rId166"/>
    <p:sldId id="514" r:id="rId167"/>
    <p:sldId id="459" r:id="rId168"/>
    <p:sldId id="462" r:id="rId169"/>
    <p:sldId id="461" r:id="rId170"/>
    <p:sldId id="515" r:id="rId171"/>
    <p:sldId id="449" r:id="rId172"/>
    <p:sldId id="450" r:id="rId173"/>
    <p:sldId id="520" r:id="rId174"/>
    <p:sldId id="528" r:id="rId175"/>
    <p:sldId id="521" r:id="rId176"/>
    <p:sldId id="451" r:id="rId177"/>
    <p:sldId id="452" r:id="rId178"/>
    <p:sldId id="453" r:id="rId179"/>
    <p:sldId id="454" r:id="rId180"/>
    <p:sldId id="522" r:id="rId181"/>
    <p:sldId id="612" r:id="rId182"/>
    <p:sldId id="613" r:id="rId183"/>
    <p:sldId id="614" r:id="rId184"/>
    <p:sldId id="615" r:id="rId185"/>
    <p:sldId id="616" r:id="rId186"/>
    <p:sldId id="617" r:id="rId187"/>
    <p:sldId id="618" r:id="rId188"/>
    <p:sldId id="619" r:id="rId189"/>
    <p:sldId id="620" r:id="rId190"/>
    <p:sldId id="621" r:id="rId191"/>
    <p:sldId id="622" r:id="rId192"/>
    <p:sldId id="623" r:id="rId193"/>
    <p:sldId id="624" r:id="rId194"/>
    <p:sldId id="625" r:id="rId195"/>
    <p:sldId id="626" r:id="rId196"/>
    <p:sldId id="627" r:id="rId197"/>
    <p:sldId id="628" r:id="rId198"/>
    <p:sldId id="536" r:id="rId199"/>
    <p:sldId id="537" r:id="rId200"/>
    <p:sldId id="538" r:id="rId201"/>
    <p:sldId id="641" r:id="rId202"/>
    <p:sldId id="539" r:id="rId203"/>
    <p:sldId id="540" r:id="rId204"/>
    <p:sldId id="541" r:id="rId205"/>
    <p:sldId id="542" r:id="rId206"/>
    <p:sldId id="543" r:id="rId207"/>
    <p:sldId id="544" r:id="rId208"/>
    <p:sldId id="545" r:id="rId209"/>
    <p:sldId id="546" r:id="rId210"/>
    <p:sldId id="547" r:id="rId211"/>
    <p:sldId id="548" r:id="rId212"/>
    <p:sldId id="549" r:id="rId213"/>
    <p:sldId id="550" r:id="rId214"/>
    <p:sldId id="551" r:id="rId215"/>
    <p:sldId id="552" r:id="rId216"/>
    <p:sldId id="553" r:id="rId217"/>
    <p:sldId id="554" r:id="rId218"/>
    <p:sldId id="555" r:id="rId219"/>
    <p:sldId id="556" r:id="rId220"/>
    <p:sldId id="557" r:id="rId221"/>
    <p:sldId id="558" r:id="rId222"/>
    <p:sldId id="559" r:id="rId223"/>
    <p:sldId id="560" r:id="rId224"/>
    <p:sldId id="561" r:id="rId225"/>
    <p:sldId id="562" r:id="rId226"/>
    <p:sldId id="563" r:id="rId227"/>
    <p:sldId id="564" r:id="rId228"/>
    <p:sldId id="565" r:id="rId229"/>
    <p:sldId id="566" r:id="rId230"/>
    <p:sldId id="567" r:id="rId231"/>
    <p:sldId id="568" r:id="rId232"/>
    <p:sldId id="569" r:id="rId233"/>
    <p:sldId id="747" r:id="rId234"/>
    <p:sldId id="571" r:id="rId235"/>
    <p:sldId id="573" r:id="rId236"/>
    <p:sldId id="574" r:id="rId237"/>
    <p:sldId id="575" r:id="rId238"/>
    <p:sldId id="576" r:id="rId239"/>
    <p:sldId id="577" r:id="rId240"/>
    <p:sldId id="578" r:id="rId241"/>
    <p:sldId id="579" r:id="rId242"/>
    <p:sldId id="580" r:id="rId243"/>
    <p:sldId id="581" r:id="rId244"/>
    <p:sldId id="582" r:id="rId245"/>
    <p:sldId id="583" r:id="rId246"/>
    <p:sldId id="584" r:id="rId247"/>
    <p:sldId id="585" r:id="rId248"/>
    <p:sldId id="516" r:id="rId249"/>
    <p:sldId id="530" r:id="rId250"/>
    <p:sldId id="531" r:id="rId251"/>
    <p:sldId id="260" r:id="rId252"/>
  </p:sldIdLst>
  <p:sldSz cx="9144000" cy="6858000" type="screen4x3"/>
  <p:notesSz cx="7099300" cy="10234613"/>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66CC"/>
    <a:srgbClr val="336699"/>
    <a:srgbClr val="4D4D4D"/>
    <a:srgbClr val="FF3300"/>
    <a:srgbClr val="6699CC"/>
    <a:srgbClr val="3366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4" autoAdjust="0"/>
    <p:restoredTop sz="92035" autoAdjust="0"/>
  </p:normalViewPr>
  <p:slideViewPr>
    <p:cSldViewPr showGuides="1">
      <p:cViewPr varScale="1">
        <p:scale>
          <a:sx n="97" d="100"/>
          <a:sy n="97" d="100"/>
        </p:scale>
        <p:origin x="198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19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54" Type="http://schemas.openxmlformats.org/officeDocument/2006/relationships/handoutMaster" Target="handoutMasters/handoutMaster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presProps" Target="presProp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theme" Target="theme/theme1.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Kopfzeilenplatzhalter 23553"/>
          <p:cNvSpPr>
            <a:spLocks noGrp="1" noChangeArrowheads="1"/>
          </p:cNvSpPr>
          <p:nvPr>
            <p:ph type="hdr" sz="quarter"/>
          </p:nvPr>
        </p:nvSpPr>
        <p:spPr bwMode="auto">
          <a:xfrm>
            <a:off x="0" y="0"/>
            <a:ext cx="3076575" cy="512763"/>
          </a:xfrm>
          <a:prstGeom prst="rect">
            <a:avLst/>
          </a:prstGeom>
          <a:noFill/>
          <a:ln w="9525">
            <a:noFill/>
            <a:miter lim="800000"/>
            <a:headEnd/>
            <a:tailEnd/>
          </a:ln>
        </p:spPr>
        <p:txBody>
          <a:bodyPr vert="horz" wrap="square" lIns="96168" tIns="48085" rIns="96168" bIns="48085" numCol="1" anchor="t" anchorCtr="0" compatLnSpc="1">
            <a:prstTxWarp prst="textNoShape">
              <a:avLst/>
            </a:prstTxWarp>
          </a:bodyPr>
          <a:lstStyle>
            <a:lvl1pPr defTabSz="961514">
              <a:defRPr sz="1200">
                <a:latin typeface="Arial" charset="0"/>
              </a:defRPr>
            </a:lvl1pPr>
          </a:lstStyle>
          <a:p>
            <a:pPr>
              <a:defRPr/>
            </a:pPr>
            <a:endParaRPr lang="de-CH" dirty="0"/>
          </a:p>
        </p:txBody>
      </p:sp>
      <p:sp>
        <p:nvSpPr>
          <p:cNvPr id="23555" name="Datumsplatzhalter 23554"/>
          <p:cNvSpPr>
            <a:spLocks noGrp="1" noChangeArrowheads="1"/>
          </p:cNvSpPr>
          <p:nvPr>
            <p:ph type="dt" sz="quarter" idx="1"/>
          </p:nvPr>
        </p:nvSpPr>
        <p:spPr bwMode="auto">
          <a:xfrm>
            <a:off x="4021138" y="0"/>
            <a:ext cx="3076575" cy="512763"/>
          </a:xfrm>
          <a:prstGeom prst="rect">
            <a:avLst/>
          </a:prstGeom>
          <a:noFill/>
          <a:ln w="9525">
            <a:noFill/>
            <a:miter lim="800000"/>
            <a:headEnd/>
            <a:tailEnd/>
          </a:ln>
        </p:spPr>
        <p:txBody>
          <a:bodyPr vert="horz" wrap="square" lIns="96168" tIns="48085" rIns="96168" bIns="48085" numCol="1" anchor="t" anchorCtr="0" compatLnSpc="1">
            <a:prstTxWarp prst="textNoShape">
              <a:avLst/>
            </a:prstTxWarp>
          </a:bodyPr>
          <a:lstStyle>
            <a:lvl1pPr algn="r" defTabSz="961514">
              <a:defRPr sz="1200">
                <a:latin typeface="Arial" charset="0"/>
              </a:defRPr>
            </a:lvl1pPr>
          </a:lstStyle>
          <a:p>
            <a:pPr>
              <a:defRPr/>
            </a:pPr>
            <a:endParaRPr lang="de-CH" dirty="0"/>
          </a:p>
        </p:txBody>
      </p:sp>
      <p:sp>
        <p:nvSpPr>
          <p:cNvPr id="23556" name="Fußzeilenplatzhalter 23555"/>
          <p:cNvSpPr>
            <a:spLocks noGrp="1" noChangeArrowheads="1"/>
          </p:cNvSpPr>
          <p:nvPr>
            <p:ph type="ftr" sz="quarter" idx="2"/>
          </p:nvPr>
        </p:nvSpPr>
        <p:spPr bwMode="auto">
          <a:xfrm>
            <a:off x="0" y="9720263"/>
            <a:ext cx="3076575" cy="512762"/>
          </a:xfrm>
          <a:prstGeom prst="rect">
            <a:avLst/>
          </a:prstGeom>
          <a:noFill/>
          <a:ln w="9525">
            <a:noFill/>
            <a:miter lim="800000"/>
            <a:headEnd/>
            <a:tailEnd/>
          </a:ln>
        </p:spPr>
        <p:txBody>
          <a:bodyPr vert="horz" wrap="square" lIns="96168" tIns="48085" rIns="96168" bIns="48085" numCol="1" anchor="b" anchorCtr="0" compatLnSpc="1">
            <a:prstTxWarp prst="textNoShape">
              <a:avLst/>
            </a:prstTxWarp>
          </a:bodyPr>
          <a:lstStyle>
            <a:lvl1pPr defTabSz="961514">
              <a:defRPr sz="1200">
                <a:latin typeface="Arial" charset="0"/>
              </a:defRPr>
            </a:lvl1pPr>
          </a:lstStyle>
          <a:p>
            <a:pPr>
              <a:defRPr/>
            </a:pPr>
            <a:endParaRPr lang="de-CH" dirty="0"/>
          </a:p>
        </p:txBody>
      </p:sp>
      <p:sp>
        <p:nvSpPr>
          <p:cNvPr id="56325" name="Foliennummernplatzhalter 56324"/>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p:spPr>
        <p:txBody>
          <a:bodyPr vert="horz" wrap="square" lIns="96168" tIns="48085" rIns="96168" bIns="48085" numCol="1" anchor="b" anchorCtr="0" compatLnSpc="1">
            <a:prstTxWarp prst="textNoShape">
              <a:avLst/>
            </a:prstTxWarp>
          </a:bodyPr>
          <a:lstStyle>
            <a:lvl1pPr algn="r" defTabSz="961514">
              <a:defRPr sz="1200">
                <a:latin typeface="Arial" charset="0"/>
              </a:defRPr>
            </a:lvl1pPr>
          </a:lstStyle>
          <a:p>
            <a:pPr>
              <a:defRPr/>
            </a:pPr>
            <a:fld id="{AFFFDDCC-15B2-44FD-B757-4CC941E21E82}" type="slidenum">
              <a:rPr lang="de-CH"/>
              <a:pPr>
                <a:defRPr/>
              </a:pPr>
              <a:t>‹Nr.›</a:t>
            </a:fld>
            <a:endParaRPr lang="de-CH" dirty="0"/>
          </a:p>
        </p:txBody>
      </p:sp>
    </p:spTree>
    <p:extLst>
      <p:ext uri="{BB962C8B-B14F-4D97-AF65-F5344CB8AC3E}">
        <p14:creationId xmlns:p14="http://schemas.microsoft.com/office/powerpoint/2010/main" val="3946671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Kopfzeilenplatzhalter 13313"/>
          <p:cNvSpPr>
            <a:spLocks noGrp="1" noChangeArrowheads="1"/>
          </p:cNvSpPr>
          <p:nvPr>
            <p:ph type="hdr" sz="quarter"/>
          </p:nvPr>
        </p:nvSpPr>
        <p:spPr bwMode="auto">
          <a:xfrm>
            <a:off x="0" y="0"/>
            <a:ext cx="3076575" cy="512763"/>
          </a:xfrm>
          <a:prstGeom prst="rect">
            <a:avLst/>
          </a:prstGeom>
          <a:noFill/>
          <a:ln w="9525">
            <a:noFill/>
            <a:miter lim="800000"/>
            <a:headEnd/>
            <a:tailEnd/>
          </a:ln>
        </p:spPr>
        <p:txBody>
          <a:bodyPr vert="horz" wrap="square" lIns="96168" tIns="48085" rIns="96168" bIns="48085" numCol="1" anchor="t" anchorCtr="0" compatLnSpc="1">
            <a:prstTxWarp prst="textNoShape">
              <a:avLst/>
            </a:prstTxWarp>
          </a:bodyPr>
          <a:lstStyle>
            <a:lvl1pPr defTabSz="961514">
              <a:defRPr sz="1200">
                <a:latin typeface="Arial" charset="0"/>
              </a:defRPr>
            </a:lvl1pPr>
          </a:lstStyle>
          <a:p>
            <a:pPr>
              <a:defRPr/>
            </a:pPr>
            <a:endParaRPr lang="de-CH" dirty="0"/>
          </a:p>
        </p:txBody>
      </p:sp>
      <p:sp>
        <p:nvSpPr>
          <p:cNvPr id="13315" name="Datumsplatzhalter 13314"/>
          <p:cNvSpPr>
            <a:spLocks noGrp="1" noChangeArrowheads="1"/>
          </p:cNvSpPr>
          <p:nvPr>
            <p:ph type="dt" idx="1"/>
          </p:nvPr>
        </p:nvSpPr>
        <p:spPr bwMode="auto">
          <a:xfrm>
            <a:off x="4021138" y="0"/>
            <a:ext cx="3076575" cy="512763"/>
          </a:xfrm>
          <a:prstGeom prst="rect">
            <a:avLst/>
          </a:prstGeom>
          <a:noFill/>
          <a:ln w="9525">
            <a:noFill/>
            <a:miter lim="800000"/>
            <a:headEnd/>
            <a:tailEnd/>
          </a:ln>
        </p:spPr>
        <p:txBody>
          <a:bodyPr vert="horz" wrap="square" lIns="96168" tIns="48085" rIns="96168" bIns="48085" numCol="1" anchor="t" anchorCtr="0" compatLnSpc="1">
            <a:prstTxWarp prst="textNoShape">
              <a:avLst/>
            </a:prstTxWarp>
          </a:bodyPr>
          <a:lstStyle>
            <a:lvl1pPr algn="r" defTabSz="961514">
              <a:defRPr sz="1200">
                <a:latin typeface="Arial" charset="0"/>
              </a:defRPr>
            </a:lvl1pPr>
          </a:lstStyle>
          <a:p>
            <a:pPr>
              <a:defRPr/>
            </a:pPr>
            <a:endParaRPr lang="de-CH" dirty="0"/>
          </a:p>
        </p:txBody>
      </p:sp>
      <p:sp>
        <p:nvSpPr>
          <p:cNvPr id="262148" name="Rechteck 13315"/>
          <p:cNvSpPr>
            <a:spLocks noGrp="1" noRot="1" noChangeAspect="1" noChangeArrowheads="1" noTextEdit="1"/>
          </p:cNvSpPr>
          <p:nvPr>
            <p:ph type="sldImg" idx="2"/>
          </p:nvPr>
        </p:nvSpPr>
        <p:spPr bwMode="auto">
          <a:xfrm>
            <a:off x="990600" y="768350"/>
            <a:ext cx="5118100" cy="383857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Notizenplatzhalter 10244"/>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p:spPr>
        <p:txBody>
          <a:bodyPr vert="horz" wrap="square" lIns="96168" tIns="48085" rIns="96168" bIns="48085" numCol="1" anchor="t" anchorCtr="0" compatLnSpc="1">
            <a:prstTxWarp prst="textNoShape">
              <a:avLst/>
            </a:prstTxWarp>
          </a:bodyPr>
          <a:lstStyle/>
          <a:p>
            <a:pPr lvl="0"/>
            <a:r>
              <a:rPr lang="de-CH" noProof="0"/>
              <a:t>Textmasterformate durch Klicken bearbeiten</a:t>
            </a:r>
            <a:endParaRPr lang="de-DE" noProof="0"/>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3318" name="Fußzeilenplatzhalter 13317"/>
          <p:cNvSpPr>
            <a:spLocks noGrp="1" noChangeArrowheads="1"/>
          </p:cNvSpPr>
          <p:nvPr>
            <p:ph type="ftr" sz="quarter" idx="4"/>
          </p:nvPr>
        </p:nvSpPr>
        <p:spPr bwMode="auto">
          <a:xfrm>
            <a:off x="0" y="9720263"/>
            <a:ext cx="3076575" cy="512762"/>
          </a:xfrm>
          <a:prstGeom prst="rect">
            <a:avLst/>
          </a:prstGeom>
          <a:noFill/>
          <a:ln w="9525">
            <a:noFill/>
            <a:miter lim="800000"/>
            <a:headEnd/>
            <a:tailEnd/>
          </a:ln>
        </p:spPr>
        <p:txBody>
          <a:bodyPr vert="horz" wrap="square" lIns="96168" tIns="48085" rIns="96168" bIns="48085" numCol="1" anchor="b" anchorCtr="0" compatLnSpc="1">
            <a:prstTxWarp prst="textNoShape">
              <a:avLst/>
            </a:prstTxWarp>
          </a:bodyPr>
          <a:lstStyle>
            <a:lvl1pPr defTabSz="961514">
              <a:defRPr sz="1200">
                <a:latin typeface="Arial" charset="0"/>
              </a:defRPr>
            </a:lvl1pPr>
          </a:lstStyle>
          <a:p>
            <a:pPr>
              <a:defRPr/>
            </a:pPr>
            <a:endParaRPr lang="de-CH" dirty="0"/>
          </a:p>
        </p:txBody>
      </p:sp>
      <p:sp>
        <p:nvSpPr>
          <p:cNvPr id="10247" name="Foliennummernplatzhalter 10246"/>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p:spPr>
        <p:txBody>
          <a:bodyPr vert="horz" wrap="square" lIns="96168" tIns="48085" rIns="96168" bIns="48085" numCol="1" anchor="b" anchorCtr="0" compatLnSpc="1">
            <a:prstTxWarp prst="textNoShape">
              <a:avLst/>
            </a:prstTxWarp>
          </a:bodyPr>
          <a:lstStyle>
            <a:lvl1pPr algn="r" defTabSz="961514">
              <a:defRPr sz="1200">
                <a:latin typeface="Arial" charset="0"/>
              </a:defRPr>
            </a:lvl1pPr>
          </a:lstStyle>
          <a:p>
            <a:pPr>
              <a:defRPr/>
            </a:pPr>
            <a:fld id="{389702D8-9393-4879-8032-9FD674D6C5D0}" type="slidenum">
              <a:rPr lang="de-CH"/>
              <a:pPr>
                <a:defRPr/>
              </a:pPr>
              <a:t>‹Nr.›</a:t>
            </a:fld>
            <a:endParaRPr lang="de-CH" dirty="0"/>
          </a:p>
        </p:txBody>
      </p:sp>
    </p:spTree>
    <p:extLst>
      <p:ext uri="{BB962C8B-B14F-4D97-AF65-F5344CB8AC3E}">
        <p14:creationId xmlns:p14="http://schemas.microsoft.com/office/powerpoint/2010/main" val="2110959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Frutiger 55 Roman"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Frutiger 55 Roman"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Frutiger 55 Roman"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Frutiger 55 Roman"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Frutiger 55 Roman"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hteck 14336"/>
          <p:cNvSpPr>
            <a:spLocks noGrp="1" noRot="1" noChangeAspect="1" noTextEdit="1"/>
          </p:cNvSpPr>
          <p:nvPr>
            <p:ph type="sldImg"/>
          </p:nvPr>
        </p:nvSpPr>
        <p:spPr>
          <a:noFill/>
          <a:ln cap="flat">
            <a:headEnd type="none" w="med" len="med"/>
            <a:tailEnd type="none" w="med" len="med"/>
          </a:ln>
        </p:spPr>
      </p:sp>
      <p:sp>
        <p:nvSpPr>
          <p:cNvPr id="263171"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6317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A51156AD-13A9-49B8-8433-8AD496E50E7D}" type="slidenum">
              <a:rPr lang="de-CH" altLang="de-DE" smtClean="0">
                <a:latin typeface="Arial" pitchFamily="34" charset="0"/>
              </a:rPr>
              <a:pPr eaLnBrk="1" hangingPunct="1">
                <a:spcBef>
                  <a:spcPct val="0"/>
                </a:spcBef>
              </a:pPr>
              <a:t>1</a:t>
            </a:fld>
            <a:endParaRPr lang="de-CH" altLang="de-DE"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hteck 17408"/>
          <p:cNvSpPr>
            <a:spLocks noGrp="1" noRot="1" noChangeAspect="1" noTextEdit="1"/>
          </p:cNvSpPr>
          <p:nvPr>
            <p:ph type="sldImg"/>
          </p:nvPr>
        </p:nvSpPr>
        <p:spPr>
          <a:noFill/>
          <a:ln cap="flat">
            <a:headEnd type="none" w="med" len="med"/>
            <a:tailEnd type="none" w="med" len="med"/>
          </a:ln>
        </p:spPr>
      </p:sp>
      <p:sp>
        <p:nvSpPr>
          <p:cNvPr id="2723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238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861B826D-F459-4E75-8220-73FE6E5A9DF0}" type="slidenum">
              <a:rPr lang="de-CH" altLang="de-DE">
                <a:latin typeface="Arial" pitchFamily="34" charset="0"/>
              </a:rPr>
              <a:pPr algn="r" eaLnBrk="1" hangingPunct="1">
                <a:spcBef>
                  <a:spcPct val="0"/>
                </a:spcBef>
              </a:pPr>
              <a:t>10</a:t>
            </a:fld>
            <a:endParaRPr lang="de-CH" altLang="de-DE" dirty="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hteck 17408"/>
          <p:cNvSpPr>
            <a:spLocks noGrp="1" noRot="1" noChangeAspect="1" noTextEdit="1"/>
          </p:cNvSpPr>
          <p:nvPr>
            <p:ph type="sldImg"/>
          </p:nvPr>
        </p:nvSpPr>
        <p:spPr>
          <a:noFill/>
          <a:ln cap="flat">
            <a:headEnd type="none" w="med" len="med"/>
            <a:tailEnd type="none" w="med" len="med"/>
          </a:ln>
        </p:spPr>
      </p:sp>
      <p:sp>
        <p:nvSpPr>
          <p:cNvPr id="3655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5572"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AE16754-C290-4638-A1B7-88A3C0DFFC7B}" type="slidenum">
              <a:rPr lang="de-CH" altLang="de-DE">
                <a:latin typeface="Arial" pitchFamily="34" charset="0"/>
              </a:rPr>
              <a:pPr algn="r" eaLnBrk="1" hangingPunct="1">
                <a:spcBef>
                  <a:spcPct val="0"/>
                </a:spcBef>
              </a:pPr>
              <a:t>100</a:t>
            </a:fld>
            <a:endParaRPr lang="de-CH" altLang="de-DE" dirty="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hteck 17408"/>
          <p:cNvSpPr>
            <a:spLocks noGrp="1" noRot="1" noChangeAspect="1" noTextEdit="1"/>
          </p:cNvSpPr>
          <p:nvPr>
            <p:ph type="sldImg"/>
          </p:nvPr>
        </p:nvSpPr>
        <p:spPr>
          <a:noFill/>
          <a:ln cap="flat">
            <a:headEnd type="none" w="med" len="med"/>
            <a:tailEnd type="none" w="med" len="med"/>
          </a:ln>
        </p:spPr>
      </p:sp>
      <p:sp>
        <p:nvSpPr>
          <p:cNvPr id="3665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6596"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C64ABAD4-B1BA-4967-AC94-81E80304CC1A}" type="slidenum">
              <a:rPr lang="de-CH" altLang="de-DE">
                <a:latin typeface="Arial" pitchFamily="34" charset="0"/>
              </a:rPr>
              <a:pPr algn="r" eaLnBrk="1" hangingPunct="1">
                <a:spcBef>
                  <a:spcPct val="0"/>
                </a:spcBef>
              </a:pPr>
              <a:t>101</a:t>
            </a:fld>
            <a:endParaRPr lang="de-CH" altLang="de-DE" dirty="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hteck 17408"/>
          <p:cNvSpPr>
            <a:spLocks noGrp="1" noRot="1" noChangeAspect="1" noTextEdit="1"/>
          </p:cNvSpPr>
          <p:nvPr>
            <p:ph type="sldImg"/>
          </p:nvPr>
        </p:nvSpPr>
        <p:spPr>
          <a:noFill/>
          <a:ln cap="flat">
            <a:headEnd type="none" w="med" len="med"/>
            <a:tailEnd type="none" w="med" len="med"/>
          </a:ln>
        </p:spPr>
      </p:sp>
      <p:sp>
        <p:nvSpPr>
          <p:cNvPr id="3676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7620"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716065E-41C4-4907-B327-B093D655E670}" type="slidenum">
              <a:rPr lang="de-CH" altLang="de-DE">
                <a:latin typeface="Arial" pitchFamily="34" charset="0"/>
              </a:rPr>
              <a:pPr algn="r" eaLnBrk="1" hangingPunct="1">
                <a:spcBef>
                  <a:spcPct val="0"/>
                </a:spcBef>
              </a:pPr>
              <a:t>102</a:t>
            </a:fld>
            <a:endParaRPr lang="de-CH" altLang="de-DE" dirty="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hteck 17408"/>
          <p:cNvSpPr>
            <a:spLocks noGrp="1" noRot="1" noChangeAspect="1" noTextEdit="1"/>
          </p:cNvSpPr>
          <p:nvPr>
            <p:ph type="sldImg"/>
          </p:nvPr>
        </p:nvSpPr>
        <p:spPr>
          <a:noFill/>
          <a:ln cap="flat">
            <a:headEnd type="none" w="med" len="med"/>
            <a:tailEnd type="none" w="med" len="med"/>
          </a:ln>
        </p:spPr>
      </p:sp>
      <p:sp>
        <p:nvSpPr>
          <p:cNvPr id="3686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8644"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A8D59AE-BAC2-448A-A0E6-A763413247B5}" type="slidenum">
              <a:rPr lang="de-CH" altLang="de-DE">
                <a:latin typeface="Arial" pitchFamily="34" charset="0"/>
              </a:rPr>
              <a:pPr algn="r" eaLnBrk="1" hangingPunct="1">
                <a:spcBef>
                  <a:spcPct val="0"/>
                </a:spcBef>
              </a:pPr>
              <a:t>103</a:t>
            </a:fld>
            <a:endParaRPr lang="de-CH" altLang="de-DE" dirty="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hteck 17408"/>
          <p:cNvSpPr>
            <a:spLocks noGrp="1" noRot="1" noChangeAspect="1" noTextEdit="1"/>
          </p:cNvSpPr>
          <p:nvPr>
            <p:ph type="sldImg"/>
          </p:nvPr>
        </p:nvSpPr>
        <p:spPr>
          <a:noFill/>
          <a:ln cap="flat">
            <a:headEnd type="none" w="med" len="med"/>
            <a:tailEnd type="none" w="med" len="med"/>
          </a:ln>
        </p:spPr>
      </p:sp>
      <p:sp>
        <p:nvSpPr>
          <p:cNvPr id="36966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9668"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EA6AF7A-565D-4624-8589-BD036F8A67D1}" type="slidenum">
              <a:rPr lang="de-CH" altLang="de-DE">
                <a:latin typeface="Arial" pitchFamily="34" charset="0"/>
              </a:rPr>
              <a:pPr algn="r" eaLnBrk="1" hangingPunct="1">
                <a:spcBef>
                  <a:spcPct val="0"/>
                </a:spcBef>
              </a:pPr>
              <a:t>104</a:t>
            </a:fld>
            <a:endParaRPr lang="de-CH" altLang="de-DE" dirty="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hteck 17408"/>
          <p:cNvSpPr>
            <a:spLocks noGrp="1" noRot="1" noChangeAspect="1" noTextEdit="1"/>
          </p:cNvSpPr>
          <p:nvPr>
            <p:ph type="sldImg"/>
          </p:nvPr>
        </p:nvSpPr>
        <p:spPr>
          <a:noFill/>
          <a:ln cap="flat">
            <a:headEnd type="none" w="med" len="med"/>
            <a:tailEnd type="none" w="med" len="med"/>
          </a:ln>
        </p:spPr>
      </p:sp>
      <p:sp>
        <p:nvSpPr>
          <p:cNvPr id="37069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0692"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B39AA0B-B10A-4B0A-8650-5D647813826D}" type="slidenum">
              <a:rPr lang="de-CH" altLang="de-DE">
                <a:latin typeface="Arial" pitchFamily="34" charset="0"/>
              </a:rPr>
              <a:pPr algn="r" eaLnBrk="1" hangingPunct="1">
                <a:spcBef>
                  <a:spcPct val="0"/>
                </a:spcBef>
              </a:pPr>
              <a:t>105</a:t>
            </a:fld>
            <a:endParaRPr lang="de-CH" altLang="de-DE" dirty="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hteck 17408"/>
          <p:cNvSpPr>
            <a:spLocks noGrp="1" noRot="1" noChangeAspect="1" noTextEdit="1"/>
          </p:cNvSpPr>
          <p:nvPr>
            <p:ph type="sldImg"/>
          </p:nvPr>
        </p:nvSpPr>
        <p:spPr>
          <a:noFill/>
          <a:ln cap="flat">
            <a:headEnd type="none" w="med" len="med"/>
            <a:tailEnd type="none" w="med" len="med"/>
          </a:ln>
        </p:spPr>
      </p:sp>
      <p:sp>
        <p:nvSpPr>
          <p:cNvPr id="37171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1716"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635F263-F83B-4959-A1B3-2E6BA874F6DA}" type="slidenum">
              <a:rPr lang="de-CH" altLang="de-DE">
                <a:latin typeface="Arial" pitchFamily="34" charset="0"/>
              </a:rPr>
              <a:pPr algn="r" eaLnBrk="1" hangingPunct="1">
                <a:spcBef>
                  <a:spcPct val="0"/>
                </a:spcBef>
              </a:pPr>
              <a:t>106</a:t>
            </a:fld>
            <a:endParaRPr lang="de-CH" altLang="de-DE" dirty="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hteck 14336"/>
          <p:cNvSpPr>
            <a:spLocks noGrp="1" noRot="1" noChangeAspect="1" noTextEdit="1"/>
          </p:cNvSpPr>
          <p:nvPr>
            <p:ph type="sldImg"/>
          </p:nvPr>
        </p:nvSpPr>
        <p:spPr>
          <a:noFill/>
          <a:ln cap="flat">
            <a:headEnd type="none" w="med" len="med"/>
            <a:tailEnd type="none" w="med" len="med"/>
          </a:ln>
        </p:spPr>
      </p:sp>
      <p:sp>
        <p:nvSpPr>
          <p:cNvPr id="372739"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274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4A34332-A585-4252-B342-8B09AD91DB05}" type="slidenum">
              <a:rPr lang="de-CH" altLang="de-DE" smtClean="0">
                <a:latin typeface="Arial" pitchFamily="34" charset="0"/>
              </a:rPr>
              <a:pPr eaLnBrk="1" hangingPunct="1">
                <a:spcBef>
                  <a:spcPct val="0"/>
                </a:spcBef>
              </a:pPr>
              <a:t>107</a:t>
            </a:fld>
            <a:endParaRPr lang="de-CH" altLang="de-DE" dirty="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hteck 15360"/>
          <p:cNvSpPr>
            <a:spLocks noGrp="1" noRot="1" noChangeAspect="1" noTextEdit="1"/>
          </p:cNvSpPr>
          <p:nvPr>
            <p:ph type="sldImg"/>
          </p:nvPr>
        </p:nvSpPr>
        <p:spPr>
          <a:noFill/>
          <a:ln cap="flat">
            <a:headEnd type="none" w="med" len="med"/>
            <a:tailEnd type="none" w="med" len="med"/>
          </a:ln>
        </p:spPr>
      </p:sp>
      <p:sp>
        <p:nvSpPr>
          <p:cNvPr id="373763"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3764"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D1DA88C-7F5F-4B7F-8EBE-33596B54D81D}" type="slidenum">
              <a:rPr lang="de-CH" altLang="de-DE">
                <a:latin typeface="Arial" pitchFamily="34" charset="0"/>
              </a:rPr>
              <a:pPr algn="r" eaLnBrk="1" hangingPunct="1">
                <a:spcBef>
                  <a:spcPct val="0"/>
                </a:spcBef>
              </a:pPr>
              <a:t>108</a:t>
            </a:fld>
            <a:endParaRPr lang="de-CH" altLang="de-DE" dirty="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hteck 17408"/>
          <p:cNvSpPr>
            <a:spLocks noGrp="1" noRot="1" noChangeAspect="1" noTextEdit="1"/>
          </p:cNvSpPr>
          <p:nvPr>
            <p:ph type="sldImg"/>
          </p:nvPr>
        </p:nvSpPr>
        <p:spPr>
          <a:noFill/>
          <a:ln cap="flat">
            <a:headEnd type="none" w="med" len="med"/>
            <a:tailEnd type="none" w="med" len="med"/>
          </a:ln>
        </p:spPr>
      </p:sp>
      <p:sp>
        <p:nvSpPr>
          <p:cNvPr id="3747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478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5E8B3DB-1D34-413C-85C2-12826621F66D}" type="slidenum">
              <a:rPr lang="de-CH" altLang="de-DE">
                <a:latin typeface="Arial" pitchFamily="34" charset="0"/>
              </a:rPr>
              <a:pPr algn="r" eaLnBrk="1" hangingPunct="1">
                <a:spcBef>
                  <a:spcPct val="0"/>
                </a:spcBef>
              </a:pPr>
              <a:t>109</a:t>
            </a:fld>
            <a:endParaRPr lang="de-CH" altLang="de-DE"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hteck 17408"/>
          <p:cNvSpPr>
            <a:spLocks noGrp="1" noRot="1" noChangeAspect="1" noTextEdit="1"/>
          </p:cNvSpPr>
          <p:nvPr>
            <p:ph type="sldImg"/>
          </p:nvPr>
        </p:nvSpPr>
        <p:spPr>
          <a:noFill/>
          <a:ln cap="flat">
            <a:headEnd type="none" w="med" len="med"/>
            <a:tailEnd type="none" w="med" len="med"/>
          </a:ln>
        </p:spPr>
      </p:sp>
      <p:sp>
        <p:nvSpPr>
          <p:cNvPr id="2734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341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4A5FB49-4732-41CD-B6D0-A603DB8B385C}" type="slidenum">
              <a:rPr lang="de-CH" altLang="de-DE">
                <a:latin typeface="Arial" pitchFamily="34" charset="0"/>
              </a:rPr>
              <a:pPr algn="r" eaLnBrk="1" hangingPunct="1">
                <a:spcBef>
                  <a:spcPct val="0"/>
                </a:spcBef>
              </a:pPr>
              <a:t>11</a:t>
            </a:fld>
            <a:endParaRPr lang="de-CH" altLang="de-DE" dirty="0">
              <a:latin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hteck 17408"/>
          <p:cNvSpPr>
            <a:spLocks noGrp="1" noRot="1" noChangeAspect="1" noTextEdit="1"/>
          </p:cNvSpPr>
          <p:nvPr>
            <p:ph type="sldImg"/>
          </p:nvPr>
        </p:nvSpPr>
        <p:spPr>
          <a:noFill/>
          <a:ln cap="flat">
            <a:headEnd type="none" w="med" len="med"/>
            <a:tailEnd type="none" w="med" len="med"/>
          </a:ln>
        </p:spPr>
      </p:sp>
      <p:sp>
        <p:nvSpPr>
          <p:cNvPr id="3758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581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A1D333D-BC54-4E10-902A-9BF5246986EC}" type="slidenum">
              <a:rPr lang="de-CH" altLang="de-DE">
                <a:latin typeface="Arial" pitchFamily="34" charset="0"/>
              </a:rPr>
              <a:pPr algn="r" eaLnBrk="1" hangingPunct="1">
                <a:spcBef>
                  <a:spcPct val="0"/>
                </a:spcBef>
              </a:pPr>
              <a:t>110</a:t>
            </a:fld>
            <a:endParaRPr lang="de-CH" altLang="de-DE" dirty="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hteck 17408"/>
          <p:cNvSpPr>
            <a:spLocks noGrp="1" noRot="1" noChangeAspect="1" noTextEdit="1"/>
          </p:cNvSpPr>
          <p:nvPr>
            <p:ph type="sldImg"/>
          </p:nvPr>
        </p:nvSpPr>
        <p:spPr>
          <a:noFill/>
          <a:ln cap="flat">
            <a:headEnd type="none" w="med" len="med"/>
            <a:tailEnd type="none" w="med" len="med"/>
          </a:ln>
        </p:spPr>
      </p:sp>
      <p:sp>
        <p:nvSpPr>
          <p:cNvPr id="3768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683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5A71C4F-43FF-42FB-ACF8-8EA90A6808BF}" type="slidenum">
              <a:rPr lang="de-CH" altLang="de-DE">
                <a:latin typeface="Arial" pitchFamily="34" charset="0"/>
              </a:rPr>
              <a:pPr algn="r" eaLnBrk="1" hangingPunct="1">
                <a:spcBef>
                  <a:spcPct val="0"/>
                </a:spcBef>
              </a:pPr>
              <a:t>111</a:t>
            </a:fld>
            <a:endParaRPr lang="de-CH" altLang="de-DE" dirty="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hteck 17408"/>
          <p:cNvSpPr>
            <a:spLocks noGrp="1" noRot="1" noChangeAspect="1" noTextEdit="1"/>
          </p:cNvSpPr>
          <p:nvPr>
            <p:ph type="sldImg"/>
          </p:nvPr>
        </p:nvSpPr>
        <p:spPr>
          <a:noFill/>
          <a:ln cap="flat">
            <a:headEnd type="none" w="med" len="med"/>
            <a:tailEnd type="none" w="med" len="med"/>
          </a:ln>
        </p:spPr>
      </p:sp>
      <p:sp>
        <p:nvSpPr>
          <p:cNvPr id="3778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786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DC94231-7A0F-42F4-8E67-065D8EF091A9}" type="slidenum">
              <a:rPr lang="de-CH" altLang="de-DE">
                <a:latin typeface="Arial" pitchFamily="34" charset="0"/>
              </a:rPr>
              <a:pPr algn="r" eaLnBrk="1" hangingPunct="1">
                <a:spcBef>
                  <a:spcPct val="0"/>
                </a:spcBef>
              </a:pPr>
              <a:t>112</a:t>
            </a:fld>
            <a:endParaRPr lang="de-CH" altLang="de-DE" dirty="0">
              <a:latin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hteck 14336"/>
          <p:cNvSpPr>
            <a:spLocks noGrp="1" noRot="1" noChangeAspect="1" noTextEdit="1"/>
          </p:cNvSpPr>
          <p:nvPr>
            <p:ph type="sldImg"/>
          </p:nvPr>
        </p:nvSpPr>
        <p:spPr>
          <a:noFill/>
          <a:ln cap="flat">
            <a:headEnd type="none" w="med" len="med"/>
            <a:tailEnd type="none" w="med" len="med"/>
          </a:ln>
        </p:spPr>
      </p:sp>
      <p:sp>
        <p:nvSpPr>
          <p:cNvPr id="378883"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888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5281EDFB-8727-4AAB-9C4B-1D5EB57E26EC}" type="slidenum">
              <a:rPr lang="de-CH" altLang="de-DE" smtClean="0">
                <a:latin typeface="Arial" pitchFamily="34" charset="0"/>
              </a:rPr>
              <a:pPr eaLnBrk="1" hangingPunct="1">
                <a:spcBef>
                  <a:spcPct val="0"/>
                </a:spcBef>
              </a:pPr>
              <a:t>113</a:t>
            </a:fld>
            <a:endParaRPr lang="de-CH" altLang="de-DE" dirty="0">
              <a:latin typeface="Arial"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hteck 15360"/>
          <p:cNvSpPr>
            <a:spLocks noGrp="1" noRot="1" noChangeAspect="1" noTextEdit="1"/>
          </p:cNvSpPr>
          <p:nvPr>
            <p:ph type="sldImg"/>
          </p:nvPr>
        </p:nvSpPr>
        <p:spPr>
          <a:noFill/>
          <a:ln cap="flat">
            <a:headEnd type="none" w="med" len="med"/>
            <a:tailEnd type="none" w="med" len="med"/>
          </a:ln>
        </p:spPr>
      </p:sp>
      <p:sp>
        <p:nvSpPr>
          <p:cNvPr id="379907"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7990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DB0596D2-A82B-497D-B425-A475D32CFD6D}" type="slidenum">
              <a:rPr lang="de-CH" altLang="de-DE" smtClean="0">
                <a:latin typeface="Arial" pitchFamily="34" charset="0"/>
              </a:rPr>
              <a:pPr eaLnBrk="1" hangingPunct="1">
                <a:spcBef>
                  <a:spcPct val="0"/>
                </a:spcBef>
              </a:pPr>
              <a:t>114</a:t>
            </a:fld>
            <a:endParaRPr lang="de-CH" altLang="de-DE" dirty="0">
              <a:latin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hteck 17408"/>
          <p:cNvSpPr>
            <a:spLocks noGrp="1" noRot="1" noChangeAspect="1" noTextEdit="1"/>
          </p:cNvSpPr>
          <p:nvPr>
            <p:ph type="sldImg"/>
          </p:nvPr>
        </p:nvSpPr>
        <p:spPr>
          <a:noFill/>
          <a:ln cap="flat">
            <a:headEnd type="none" w="med" len="med"/>
            <a:tailEnd type="none" w="med" len="med"/>
          </a:ln>
        </p:spPr>
      </p:sp>
      <p:sp>
        <p:nvSpPr>
          <p:cNvPr id="3809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093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34F65E9-E418-4615-99FF-80F6D519954A}" type="slidenum">
              <a:rPr lang="de-CH" altLang="de-DE">
                <a:latin typeface="Arial" pitchFamily="34" charset="0"/>
              </a:rPr>
              <a:pPr algn="r" eaLnBrk="1" hangingPunct="1">
                <a:spcBef>
                  <a:spcPct val="0"/>
                </a:spcBef>
              </a:pPr>
              <a:t>115</a:t>
            </a:fld>
            <a:endParaRPr lang="de-CH" altLang="de-DE" dirty="0">
              <a:latin typeface="Arial"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hteck 17408"/>
          <p:cNvSpPr>
            <a:spLocks noGrp="1" noRot="1" noChangeAspect="1" noTextEdit="1"/>
          </p:cNvSpPr>
          <p:nvPr>
            <p:ph type="sldImg"/>
          </p:nvPr>
        </p:nvSpPr>
        <p:spPr>
          <a:noFill/>
          <a:ln cap="flat">
            <a:headEnd type="none" w="med" len="med"/>
            <a:tailEnd type="none" w="med" len="med"/>
          </a:ln>
        </p:spPr>
      </p:sp>
      <p:sp>
        <p:nvSpPr>
          <p:cNvPr id="3819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195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8C19CF86-C26C-42D9-8232-A3D4AD4BC148}" type="slidenum">
              <a:rPr lang="de-CH" altLang="de-DE">
                <a:latin typeface="Arial" pitchFamily="34" charset="0"/>
              </a:rPr>
              <a:pPr algn="r" eaLnBrk="1" hangingPunct="1">
                <a:spcBef>
                  <a:spcPct val="0"/>
                </a:spcBef>
              </a:pPr>
              <a:t>116</a:t>
            </a:fld>
            <a:endParaRPr lang="de-CH" altLang="de-DE" dirty="0">
              <a:latin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hteck 17408"/>
          <p:cNvSpPr>
            <a:spLocks noGrp="1" noRot="1" noChangeAspect="1" noTextEdit="1"/>
          </p:cNvSpPr>
          <p:nvPr>
            <p:ph type="sldImg"/>
          </p:nvPr>
        </p:nvSpPr>
        <p:spPr>
          <a:noFill/>
          <a:ln cap="flat">
            <a:headEnd type="none" w="med" len="med"/>
            <a:tailEnd type="none" w="med" len="med"/>
          </a:ln>
        </p:spPr>
      </p:sp>
      <p:sp>
        <p:nvSpPr>
          <p:cNvPr id="38297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298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B283C74-2563-42C0-815C-25278E6CBF96}" type="slidenum">
              <a:rPr lang="de-CH" altLang="de-DE">
                <a:latin typeface="Arial" pitchFamily="34" charset="0"/>
              </a:rPr>
              <a:pPr algn="r" eaLnBrk="1" hangingPunct="1">
                <a:spcBef>
                  <a:spcPct val="0"/>
                </a:spcBef>
              </a:pPr>
              <a:t>117</a:t>
            </a:fld>
            <a:endParaRPr lang="de-CH" altLang="de-DE" dirty="0">
              <a:latin typeface="Arial"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hteck 17408"/>
          <p:cNvSpPr>
            <a:spLocks noGrp="1" noRot="1" noChangeAspect="1" noTextEdit="1"/>
          </p:cNvSpPr>
          <p:nvPr>
            <p:ph type="sldImg"/>
          </p:nvPr>
        </p:nvSpPr>
        <p:spPr>
          <a:noFill/>
          <a:ln cap="flat">
            <a:headEnd type="none" w="med" len="med"/>
            <a:tailEnd type="none" w="med" len="med"/>
          </a:ln>
        </p:spPr>
      </p:sp>
      <p:sp>
        <p:nvSpPr>
          <p:cNvPr id="3840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400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201ED653-DD8D-435E-B807-DC1E4E5D7E55}" type="slidenum">
              <a:rPr lang="de-CH" altLang="de-DE">
                <a:latin typeface="Arial" pitchFamily="34" charset="0"/>
              </a:rPr>
              <a:pPr algn="r" eaLnBrk="1" hangingPunct="1">
                <a:spcBef>
                  <a:spcPct val="0"/>
                </a:spcBef>
              </a:pPr>
              <a:t>118</a:t>
            </a:fld>
            <a:endParaRPr lang="de-CH" altLang="de-DE" dirty="0">
              <a:latin typeface="Arial"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hteck 17408"/>
          <p:cNvSpPr>
            <a:spLocks noGrp="1" noRot="1" noChangeAspect="1" noTextEdit="1"/>
          </p:cNvSpPr>
          <p:nvPr>
            <p:ph type="sldImg"/>
          </p:nvPr>
        </p:nvSpPr>
        <p:spPr>
          <a:noFill/>
          <a:ln cap="flat">
            <a:headEnd type="none" w="med" len="med"/>
            <a:tailEnd type="none" w="med" len="med"/>
          </a:ln>
        </p:spPr>
      </p:sp>
      <p:sp>
        <p:nvSpPr>
          <p:cNvPr id="3850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502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1FBFA3F-5461-4BA5-B549-97F6A23771A8}" type="slidenum">
              <a:rPr lang="de-CH" altLang="de-DE">
                <a:latin typeface="Arial" pitchFamily="34" charset="0"/>
              </a:rPr>
              <a:pPr algn="r" eaLnBrk="1" hangingPunct="1">
                <a:spcBef>
                  <a:spcPct val="0"/>
                </a:spcBef>
              </a:pPr>
              <a:t>119</a:t>
            </a:fld>
            <a:endParaRPr lang="de-CH" altLang="de-DE"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hteck 17408"/>
          <p:cNvSpPr>
            <a:spLocks noGrp="1" noRot="1" noChangeAspect="1" noTextEdit="1"/>
          </p:cNvSpPr>
          <p:nvPr>
            <p:ph type="sldImg"/>
          </p:nvPr>
        </p:nvSpPr>
        <p:spPr>
          <a:noFill/>
          <a:ln cap="flat">
            <a:headEnd type="none" w="med" len="med"/>
            <a:tailEnd type="none" w="med" len="med"/>
          </a:ln>
        </p:spPr>
      </p:sp>
      <p:sp>
        <p:nvSpPr>
          <p:cNvPr id="2744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443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C25748C1-87A7-4C71-9F75-B3F0A72CBFBB}" type="slidenum">
              <a:rPr lang="de-CH" altLang="de-DE">
                <a:latin typeface="Arial" pitchFamily="34" charset="0"/>
              </a:rPr>
              <a:pPr algn="r" eaLnBrk="1" hangingPunct="1">
                <a:spcBef>
                  <a:spcPct val="0"/>
                </a:spcBef>
              </a:pPr>
              <a:t>12</a:t>
            </a:fld>
            <a:endParaRPr lang="de-CH" altLang="de-DE" dirty="0">
              <a:latin typeface="Arial"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hteck 17408"/>
          <p:cNvSpPr>
            <a:spLocks noGrp="1" noRot="1" noChangeAspect="1" noTextEdit="1"/>
          </p:cNvSpPr>
          <p:nvPr>
            <p:ph type="sldImg"/>
          </p:nvPr>
        </p:nvSpPr>
        <p:spPr>
          <a:noFill/>
          <a:ln cap="flat">
            <a:headEnd type="none" w="med" len="med"/>
            <a:tailEnd type="none" w="med" len="med"/>
          </a:ln>
        </p:spPr>
      </p:sp>
      <p:sp>
        <p:nvSpPr>
          <p:cNvPr id="3860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605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9CBCB7F-417A-46D2-971A-623B18D4D004}" type="slidenum">
              <a:rPr lang="de-CH" altLang="de-DE">
                <a:latin typeface="Arial" pitchFamily="34" charset="0"/>
              </a:rPr>
              <a:pPr algn="r" eaLnBrk="1" hangingPunct="1">
                <a:spcBef>
                  <a:spcPct val="0"/>
                </a:spcBef>
              </a:pPr>
              <a:t>120</a:t>
            </a:fld>
            <a:endParaRPr lang="de-CH" altLang="de-DE" dirty="0">
              <a:latin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hteck 17408"/>
          <p:cNvSpPr>
            <a:spLocks noGrp="1" noRot="1" noChangeAspect="1" noTextEdit="1"/>
          </p:cNvSpPr>
          <p:nvPr>
            <p:ph type="sldImg"/>
          </p:nvPr>
        </p:nvSpPr>
        <p:spPr>
          <a:noFill/>
          <a:ln cap="flat">
            <a:headEnd type="none" w="med" len="med"/>
            <a:tailEnd type="none" w="med" len="med"/>
          </a:ln>
        </p:spPr>
      </p:sp>
      <p:sp>
        <p:nvSpPr>
          <p:cNvPr id="38707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707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5F51CD4-D1A5-4F18-96D3-40396F61F428}" type="slidenum">
              <a:rPr lang="de-CH" altLang="de-DE">
                <a:latin typeface="Arial" pitchFamily="34" charset="0"/>
              </a:rPr>
              <a:pPr algn="r" eaLnBrk="1" hangingPunct="1">
                <a:spcBef>
                  <a:spcPct val="0"/>
                </a:spcBef>
              </a:pPr>
              <a:t>121</a:t>
            </a:fld>
            <a:endParaRPr lang="de-CH" altLang="de-DE" dirty="0">
              <a:latin typeface="Arial"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hteck 17408"/>
          <p:cNvSpPr>
            <a:spLocks noGrp="1" noRot="1" noChangeAspect="1" noTextEdit="1"/>
          </p:cNvSpPr>
          <p:nvPr>
            <p:ph type="sldImg"/>
          </p:nvPr>
        </p:nvSpPr>
        <p:spPr>
          <a:noFill/>
          <a:ln cap="flat">
            <a:headEnd type="none" w="med" len="med"/>
            <a:tailEnd type="none" w="med" len="med"/>
          </a:ln>
        </p:spPr>
      </p:sp>
      <p:sp>
        <p:nvSpPr>
          <p:cNvPr id="38809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810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E3274F2-A902-4C8F-A5EF-5AA137B2DB8F}" type="slidenum">
              <a:rPr lang="de-CH" altLang="de-DE">
                <a:latin typeface="Arial" pitchFamily="34" charset="0"/>
              </a:rPr>
              <a:pPr algn="r" eaLnBrk="1" hangingPunct="1">
                <a:spcBef>
                  <a:spcPct val="0"/>
                </a:spcBef>
              </a:pPr>
              <a:t>122</a:t>
            </a:fld>
            <a:endParaRPr lang="de-CH" altLang="de-DE" dirty="0">
              <a:latin typeface="Arial"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hteck 17408"/>
          <p:cNvSpPr>
            <a:spLocks noGrp="1" noRot="1" noChangeAspect="1" noTextEdit="1"/>
          </p:cNvSpPr>
          <p:nvPr>
            <p:ph type="sldImg"/>
          </p:nvPr>
        </p:nvSpPr>
        <p:spPr>
          <a:noFill/>
          <a:ln cap="flat">
            <a:headEnd type="none" w="med" len="med"/>
            <a:tailEnd type="none" w="med" len="med"/>
          </a:ln>
        </p:spPr>
      </p:sp>
      <p:sp>
        <p:nvSpPr>
          <p:cNvPr id="38912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8912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47EDDF4D-4599-4EF6-943C-72264C9A2E80}" type="slidenum">
              <a:rPr lang="de-CH" altLang="de-DE">
                <a:latin typeface="Arial" pitchFamily="34" charset="0"/>
              </a:rPr>
              <a:pPr algn="r" eaLnBrk="1" hangingPunct="1">
                <a:spcBef>
                  <a:spcPct val="0"/>
                </a:spcBef>
              </a:pPr>
              <a:t>123</a:t>
            </a:fld>
            <a:endParaRPr lang="de-CH" altLang="de-DE" dirty="0">
              <a:latin typeface="Arial"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hteck 17408"/>
          <p:cNvSpPr>
            <a:spLocks noGrp="1" noRot="1" noChangeAspect="1" noTextEdit="1"/>
          </p:cNvSpPr>
          <p:nvPr>
            <p:ph type="sldImg"/>
          </p:nvPr>
        </p:nvSpPr>
        <p:spPr>
          <a:noFill/>
          <a:ln cap="flat">
            <a:headEnd type="none" w="med" len="med"/>
            <a:tailEnd type="none" w="med" len="med"/>
          </a:ln>
        </p:spPr>
      </p:sp>
      <p:sp>
        <p:nvSpPr>
          <p:cNvPr id="3901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014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DCFE9E4-DD57-477F-87BC-3BD31221725F}" type="slidenum">
              <a:rPr lang="de-CH" altLang="de-DE">
                <a:latin typeface="Arial" pitchFamily="34" charset="0"/>
              </a:rPr>
              <a:pPr algn="r" eaLnBrk="1" hangingPunct="1">
                <a:spcBef>
                  <a:spcPct val="0"/>
                </a:spcBef>
              </a:pPr>
              <a:t>124</a:t>
            </a:fld>
            <a:endParaRPr lang="de-CH" altLang="de-DE" dirty="0">
              <a:latin typeface="Arial"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hteck 17408"/>
          <p:cNvSpPr>
            <a:spLocks noGrp="1" noRot="1" noChangeAspect="1" noTextEdit="1"/>
          </p:cNvSpPr>
          <p:nvPr>
            <p:ph type="sldImg"/>
          </p:nvPr>
        </p:nvSpPr>
        <p:spPr>
          <a:noFill/>
          <a:ln cap="flat">
            <a:headEnd type="none" w="med" len="med"/>
            <a:tailEnd type="none" w="med" len="med"/>
          </a:ln>
        </p:spPr>
      </p:sp>
      <p:sp>
        <p:nvSpPr>
          <p:cNvPr id="3911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117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4D5FC904-9EE0-426C-97E8-7AAC479E0E47}" type="slidenum">
              <a:rPr lang="de-CH" altLang="de-DE">
                <a:latin typeface="Arial" pitchFamily="34" charset="0"/>
              </a:rPr>
              <a:pPr algn="r" eaLnBrk="1" hangingPunct="1">
                <a:spcBef>
                  <a:spcPct val="0"/>
                </a:spcBef>
              </a:pPr>
              <a:t>125</a:t>
            </a:fld>
            <a:endParaRPr lang="de-CH" altLang="de-DE" dirty="0">
              <a:latin typeface="Arial"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hteck 17408"/>
          <p:cNvSpPr>
            <a:spLocks noGrp="1" noRot="1" noChangeAspect="1" noTextEdit="1"/>
          </p:cNvSpPr>
          <p:nvPr>
            <p:ph type="sldImg"/>
          </p:nvPr>
        </p:nvSpPr>
        <p:spPr>
          <a:noFill/>
          <a:ln cap="flat">
            <a:headEnd type="none" w="med" len="med"/>
            <a:tailEnd type="none" w="med" len="med"/>
          </a:ln>
        </p:spPr>
      </p:sp>
      <p:sp>
        <p:nvSpPr>
          <p:cNvPr id="3921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219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8C9DEE58-A9B1-4703-8A67-4CB1021ECE83}" type="slidenum">
              <a:rPr lang="de-CH" altLang="de-DE">
                <a:latin typeface="Arial" pitchFamily="34" charset="0"/>
              </a:rPr>
              <a:pPr algn="r" eaLnBrk="1" hangingPunct="1">
                <a:spcBef>
                  <a:spcPct val="0"/>
                </a:spcBef>
              </a:pPr>
              <a:t>126</a:t>
            </a:fld>
            <a:endParaRPr lang="de-CH" altLang="de-DE" dirty="0">
              <a:latin typeface="Arial"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hteck 17408"/>
          <p:cNvSpPr>
            <a:spLocks noGrp="1" noRot="1" noChangeAspect="1" noTextEdit="1"/>
          </p:cNvSpPr>
          <p:nvPr>
            <p:ph type="sldImg"/>
          </p:nvPr>
        </p:nvSpPr>
        <p:spPr>
          <a:noFill/>
          <a:ln cap="flat">
            <a:headEnd type="none" w="med" len="med"/>
            <a:tailEnd type="none" w="med" len="med"/>
          </a:ln>
        </p:spPr>
      </p:sp>
      <p:sp>
        <p:nvSpPr>
          <p:cNvPr id="3932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322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705C612-0519-4B5A-8867-77F579ED4D37}" type="slidenum">
              <a:rPr lang="de-CH" altLang="de-DE">
                <a:latin typeface="Arial" pitchFamily="34" charset="0"/>
              </a:rPr>
              <a:pPr algn="r" eaLnBrk="1" hangingPunct="1">
                <a:spcBef>
                  <a:spcPct val="0"/>
                </a:spcBef>
              </a:pPr>
              <a:t>127</a:t>
            </a:fld>
            <a:endParaRPr lang="de-CH" altLang="de-DE" dirty="0">
              <a:latin typeface="Arial"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hteck 17408"/>
          <p:cNvSpPr>
            <a:spLocks noGrp="1" noRot="1" noChangeAspect="1" noTextEdit="1"/>
          </p:cNvSpPr>
          <p:nvPr>
            <p:ph type="sldImg"/>
          </p:nvPr>
        </p:nvSpPr>
        <p:spPr>
          <a:noFill/>
          <a:ln cap="flat">
            <a:headEnd type="none" w="med" len="med"/>
            <a:tailEnd type="none" w="med" len="med"/>
          </a:ln>
        </p:spPr>
      </p:sp>
      <p:sp>
        <p:nvSpPr>
          <p:cNvPr id="3942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424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A68A906-0E42-4C4D-BAAE-F1D8FE9B27F3}" type="slidenum">
              <a:rPr lang="de-CH" altLang="de-DE">
                <a:latin typeface="Arial" pitchFamily="34" charset="0"/>
              </a:rPr>
              <a:pPr algn="r" eaLnBrk="1" hangingPunct="1">
                <a:spcBef>
                  <a:spcPct val="0"/>
                </a:spcBef>
              </a:pPr>
              <a:t>128</a:t>
            </a:fld>
            <a:endParaRPr lang="de-CH" altLang="de-DE" dirty="0">
              <a:latin typeface="Arial"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hteck 17408"/>
          <p:cNvSpPr>
            <a:spLocks noGrp="1" noRot="1" noChangeAspect="1" noTextEdit="1"/>
          </p:cNvSpPr>
          <p:nvPr>
            <p:ph type="sldImg"/>
          </p:nvPr>
        </p:nvSpPr>
        <p:spPr>
          <a:noFill/>
          <a:ln cap="flat">
            <a:headEnd type="none" w="med" len="med"/>
            <a:tailEnd type="none" w="med" len="med"/>
          </a:ln>
        </p:spPr>
      </p:sp>
      <p:sp>
        <p:nvSpPr>
          <p:cNvPr id="39526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526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DE0929E-EA75-4CCA-844B-05253937CD88}" type="slidenum">
              <a:rPr lang="de-CH" altLang="de-DE">
                <a:latin typeface="Arial" pitchFamily="34" charset="0"/>
              </a:rPr>
              <a:pPr algn="r" eaLnBrk="1" hangingPunct="1">
                <a:spcBef>
                  <a:spcPct val="0"/>
                </a:spcBef>
              </a:pPr>
              <a:t>129</a:t>
            </a:fld>
            <a:endParaRPr lang="de-CH" altLang="de-DE"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hteck 17408"/>
          <p:cNvSpPr>
            <a:spLocks noGrp="1" noRot="1" noChangeAspect="1" noTextEdit="1"/>
          </p:cNvSpPr>
          <p:nvPr>
            <p:ph type="sldImg"/>
          </p:nvPr>
        </p:nvSpPr>
        <p:spPr>
          <a:noFill/>
          <a:ln cap="flat">
            <a:headEnd type="none" w="med" len="med"/>
            <a:tailEnd type="none" w="med" len="med"/>
          </a:ln>
        </p:spPr>
      </p:sp>
      <p:sp>
        <p:nvSpPr>
          <p:cNvPr id="2754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546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7AFCE4A-2B0F-4610-B8E0-95A390A342AA}" type="slidenum">
              <a:rPr lang="de-CH" altLang="de-DE">
                <a:latin typeface="Arial" pitchFamily="34" charset="0"/>
              </a:rPr>
              <a:pPr algn="r" eaLnBrk="1" hangingPunct="1">
                <a:spcBef>
                  <a:spcPct val="0"/>
                </a:spcBef>
              </a:pPr>
              <a:t>13</a:t>
            </a:fld>
            <a:endParaRPr lang="de-CH" altLang="de-DE" dirty="0">
              <a:latin typeface="Arial"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hteck 17408"/>
          <p:cNvSpPr>
            <a:spLocks noGrp="1" noRot="1" noChangeAspect="1" noTextEdit="1"/>
          </p:cNvSpPr>
          <p:nvPr>
            <p:ph type="sldImg"/>
          </p:nvPr>
        </p:nvSpPr>
        <p:spPr>
          <a:noFill/>
          <a:ln cap="flat">
            <a:headEnd type="none" w="med" len="med"/>
            <a:tailEnd type="none" w="med" len="med"/>
          </a:ln>
        </p:spPr>
      </p:sp>
      <p:sp>
        <p:nvSpPr>
          <p:cNvPr id="39629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629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D9BABF5-C261-4B57-9544-7614ABC0FB6E}" type="slidenum">
              <a:rPr lang="de-CH" altLang="de-DE">
                <a:latin typeface="Arial" pitchFamily="34" charset="0"/>
              </a:rPr>
              <a:pPr algn="r" eaLnBrk="1" hangingPunct="1">
                <a:spcBef>
                  <a:spcPct val="0"/>
                </a:spcBef>
              </a:pPr>
              <a:t>130</a:t>
            </a:fld>
            <a:endParaRPr lang="de-CH" altLang="de-DE" dirty="0">
              <a:latin typeface="Arial"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hteck 17408"/>
          <p:cNvSpPr>
            <a:spLocks noGrp="1" noRot="1" noChangeAspect="1" noTextEdit="1"/>
          </p:cNvSpPr>
          <p:nvPr>
            <p:ph type="sldImg"/>
          </p:nvPr>
        </p:nvSpPr>
        <p:spPr>
          <a:noFill/>
          <a:ln cap="flat">
            <a:headEnd type="none" w="med" len="med"/>
            <a:tailEnd type="none" w="med" len="med"/>
          </a:ln>
        </p:spPr>
      </p:sp>
      <p:sp>
        <p:nvSpPr>
          <p:cNvPr id="39731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731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98F8095-8CE3-444E-8687-C2406072FF49}" type="slidenum">
              <a:rPr lang="de-CH" altLang="de-DE">
                <a:latin typeface="Arial" pitchFamily="34" charset="0"/>
              </a:rPr>
              <a:pPr algn="r" eaLnBrk="1" hangingPunct="1">
                <a:spcBef>
                  <a:spcPct val="0"/>
                </a:spcBef>
              </a:pPr>
              <a:t>131</a:t>
            </a:fld>
            <a:endParaRPr lang="de-CH" altLang="de-DE" dirty="0">
              <a:latin typeface="Arial"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hteck 17408"/>
          <p:cNvSpPr>
            <a:spLocks noGrp="1" noRot="1" noChangeAspect="1" noTextEdit="1"/>
          </p:cNvSpPr>
          <p:nvPr>
            <p:ph type="sldImg"/>
          </p:nvPr>
        </p:nvSpPr>
        <p:spPr>
          <a:noFill/>
          <a:ln cap="flat">
            <a:headEnd type="none" w="med" len="med"/>
            <a:tailEnd type="none" w="med" len="med"/>
          </a:ln>
        </p:spPr>
      </p:sp>
      <p:sp>
        <p:nvSpPr>
          <p:cNvPr id="39833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834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93BB5AC-171E-44B7-B350-5E4DBD199232}" type="slidenum">
              <a:rPr lang="de-CH" altLang="de-DE">
                <a:latin typeface="Arial" pitchFamily="34" charset="0"/>
              </a:rPr>
              <a:pPr algn="r" eaLnBrk="1" hangingPunct="1">
                <a:spcBef>
                  <a:spcPct val="0"/>
                </a:spcBef>
              </a:pPr>
              <a:t>132</a:t>
            </a:fld>
            <a:endParaRPr lang="de-CH" altLang="de-DE" dirty="0">
              <a:latin typeface="Arial"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hteck 17408"/>
          <p:cNvSpPr>
            <a:spLocks noGrp="1" noRot="1" noChangeAspect="1" noTextEdit="1"/>
          </p:cNvSpPr>
          <p:nvPr>
            <p:ph type="sldImg"/>
          </p:nvPr>
        </p:nvSpPr>
        <p:spPr>
          <a:noFill/>
          <a:ln cap="flat">
            <a:headEnd type="none" w="med" len="med"/>
            <a:tailEnd type="none" w="med" len="med"/>
          </a:ln>
        </p:spPr>
      </p:sp>
      <p:sp>
        <p:nvSpPr>
          <p:cNvPr id="3993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9936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CF35916-AACC-4856-A91F-81151AC2DEED}" type="slidenum">
              <a:rPr lang="de-CH" altLang="de-DE">
                <a:latin typeface="Arial" pitchFamily="34" charset="0"/>
              </a:rPr>
              <a:pPr algn="r" eaLnBrk="1" hangingPunct="1">
                <a:spcBef>
                  <a:spcPct val="0"/>
                </a:spcBef>
              </a:pPr>
              <a:t>133</a:t>
            </a:fld>
            <a:endParaRPr lang="de-CH" altLang="de-DE" dirty="0">
              <a:latin typeface="Arial"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hteck 17408"/>
          <p:cNvSpPr>
            <a:spLocks noGrp="1" noRot="1" noChangeAspect="1" noTextEdit="1"/>
          </p:cNvSpPr>
          <p:nvPr>
            <p:ph type="sldImg"/>
          </p:nvPr>
        </p:nvSpPr>
        <p:spPr>
          <a:noFill/>
          <a:ln cap="flat">
            <a:headEnd type="none" w="med" len="med"/>
            <a:tailEnd type="none" w="med" len="med"/>
          </a:ln>
        </p:spPr>
      </p:sp>
      <p:sp>
        <p:nvSpPr>
          <p:cNvPr id="4003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038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2F62A08-0BFB-4016-B61D-741876CD1614}" type="slidenum">
              <a:rPr lang="de-CH" altLang="de-DE">
                <a:latin typeface="Arial" pitchFamily="34" charset="0"/>
              </a:rPr>
              <a:pPr algn="r" eaLnBrk="1" hangingPunct="1">
                <a:spcBef>
                  <a:spcPct val="0"/>
                </a:spcBef>
              </a:pPr>
              <a:t>134</a:t>
            </a:fld>
            <a:endParaRPr lang="de-CH" altLang="de-DE" dirty="0">
              <a:latin typeface="Arial"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hteck 17408"/>
          <p:cNvSpPr>
            <a:spLocks noGrp="1" noRot="1" noChangeAspect="1" noTextEdit="1"/>
          </p:cNvSpPr>
          <p:nvPr>
            <p:ph type="sldImg"/>
          </p:nvPr>
        </p:nvSpPr>
        <p:spPr>
          <a:noFill/>
          <a:ln cap="flat">
            <a:headEnd type="none" w="med" len="med"/>
            <a:tailEnd type="none" w="med" len="med"/>
          </a:ln>
        </p:spPr>
      </p:sp>
      <p:sp>
        <p:nvSpPr>
          <p:cNvPr id="4014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141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2BAF89E3-A537-4C83-9B22-648B62EF7810}" type="slidenum">
              <a:rPr lang="de-CH" altLang="de-DE">
                <a:latin typeface="Arial" pitchFamily="34" charset="0"/>
              </a:rPr>
              <a:pPr algn="r" eaLnBrk="1" hangingPunct="1">
                <a:spcBef>
                  <a:spcPct val="0"/>
                </a:spcBef>
              </a:pPr>
              <a:t>135</a:t>
            </a:fld>
            <a:endParaRPr lang="de-CH" altLang="de-DE" dirty="0">
              <a:latin typeface="Arial"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hteck 17408"/>
          <p:cNvSpPr>
            <a:spLocks noGrp="1" noRot="1" noChangeAspect="1" noTextEdit="1"/>
          </p:cNvSpPr>
          <p:nvPr>
            <p:ph type="sldImg"/>
          </p:nvPr>
        </p:nvSpPr>
        <p:spPr>
          <a:noFill/>
          <a:ln cap="flat">
            <a:headEnd type="none" w="med" len="med"/>
            <a:tailEnd type="none" w="med" len="med"/>
          </a:ln>
        </p:spPr>
      </p:sp>
      <p:sp>
        <p:nvSpPr>
          <p:cNvPr id="4024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2436" name="Form 3"/>
          <p:cNvSpPr txBox="1">
            <a:spLocks noGrp="1"/>
          </p:cNvSpPr>
          <p:nvPr/>
        </p:nvSpPr>
        <p:spPr bwMode="auto">
          <a:xfrm>
            <a:off x="4019550" y="9720263"/>
            <a:ext cx="30781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3" tIns="48080" rIns="96163" bIns="48080"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D178632-5466-4324-9805-152137AB0C93}" type="slidenum">
              <a:rPr lang="de-CH" altLang="de-DE">
                <a:latin typeface="Arial" pitchFamily="34" charset="0"/>
              </a:rPr>
              <a:pPr algn="r" eaLnBrk="1" hangingPunct="1">
                <a:spcBef>
                  <a:spcPct val="0"/>
                </a:spcBef>
              </a:pPr>
              <a:t>136</a:t>
            </a:fld>
            <a:endParaRPr lang="de-CH" altLang="de-DE" dirty="0">
              <a:latin typeface="Arial"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hteck 17408"/>
          <p:cNvSpPr>
            <a:spLocks noGrp="1" noRot="1" noChangeAspect="1" noTextEdit="1"/>
          </p:cNvSpPr>
          <p:nvPr>
            <p:ph type="sldImg"/>
          </p:nvPr>
        </p:nvSpPr>
        <p:spPr>
          <a:noFill/>
          <a:ln cap="flat">
            <a:headEnd type="none" w="med" len="med"/>
            <a:tailEnd type="none" w="med" len="med"/>
          </a:ln>
        </p:spPr>
      </p:sp>
      <p:sp>
        <p:nvSpPr>
          <p:cNvPr id="4034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346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E945753-24C4-4579-B1AA-587166E26D74}" type="slidenum">
              <a:rPr lang="de-CH" altLang="de-DE">
                <a:latin typeface="Arial" pitchFamily="34" charset="0"/>
              </a:rPr>
              <a:pPr algn="r" eaLnBrk="1" hangingPunct="1">
                <a:spcBef>
                  <a:spcPct val="0"/>
                </a:spcBef>
              </a:pPr>
              <a:t>137</a:t>
            </a:fld>
            <a:endParaRPr lang="de-CH" altLang="de-DE" dirty="0">
              <a:latin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hteck 17408"/>
          <p:cNvSpPr>
            <a:spLocks noGrp="1" noRot="1" noChangeAspect="1" noTextEdit="1"/>
          </p:cNvSpPr>
          <p:nvPr>
            <p:ph type="sldImg"/>
          </p:nvPr>
        </p:nvSpPr>
        <p:spPr>
          <a:noFill/>
          <a:ln cap="flat">
            <a:headEnd type="none" w="med" len="med"/>
            <a:tailEnd type="none" w="med" len="med"/>
          </a:ln>
        </p:spPr>
      </p:sp>
      <p:sp>
        <p:nvSpPr>
          <p:cNvPr id="4044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448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57669C6-4921-4A97-8EDA-DD47D275A143}" type="slidenum">
              <a:rPr lang="de-CH" altLang="de-DE">
                <a:latin typeface="Arial" pitchFamily="34" charset="0"/>
              </a:rPr>
              <a:pPr algn="r" eaLnBrk="1" hangingPunct="1">
                <a:spcBef>
                  <a:spcPct val="0"/>
                </a:spcBef>
              </a:pPr>
              <a:t>138</a:t>
            </a:fld>
            <a:endParaRPr lang="de-CH" altLang="de-DE" dirty="0">
              <a:latin typeface="Arial"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hteck 17408"/>
          <p:cNvSpPr>
            <a:spLocks noGrp="1" noRot="1" noChangeAspect="1" noTextEdit="1"/>
          </p:cNvSpPr>
          <p:nvPr>
            <p:ph type="sldImg"/>
          </p:nvPr>
        </p:nvSpPr>
        <p:spPr>
          <a:noFill/>
          <a:ln cap="flat">
            <a:headEnd type="none" w="med" len="med"/>
            <a:tailEnd type="none" w="med" len="med"/>
          </a:ln>
        </p:spPr>
      </p:sp>
      <p:sp>
        <p:nvSpPr>
          <p:cNvPr id="4055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550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3" tIns="48080" rIns="96163" bIns="48080"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8370D194-5A88-4AD9-A2C1-89B8AA4E74CC}" type="slidenum">
              <a:rPr lang="de-CH" altLang="de-DE">
                <a:latin typeface="Arial" pitchFamily="34" charset="0"/>
              </a:rPr>
              <a:pPr algn="r" eaLnBrk="1" hangingPunct="1">
                <a:spcBef>
                  <a:spcPct val="0"/>
                </a:spcBef>
              </a:pPr>
              <a:t>139</a:t>
            </a:fld>
            <a:endParaRPr lang="de-CH" altLang="de-DE"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hteck 17408"/>
          <p:cNvSpPr>
            <a:spLocks noGrp="1" noRot="1" noChangeAspect="1" noTextEdit="1"/>
          </p:cNvSpPr>
          <p:nvPr>
            <p:ph type="sldImg"/>
          </p:nvPr>
        </p:nvSpPr>
        <p:spPr>
          <a:noFill/>
          <a:ln cap="flat">
            <a:headEnd type="none" w="med" len="med"/>
            <a:tailEnd type="none" w="med" len="med"/>
          </a:ln>
        </p:spPr>
      </p:sp>
      <p:sp>
        <p:nvSpPr>
          <p:cNvPr id="2764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648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90882BE-0F65-44EA-AFDB-7053767F18CE}" type="slidenum">
              <a:rPr lang="de-CH" altLang="de-DE">
                <a:latin typeface="Arial" pitchFamily="34" charset="0"/>
              </a:rPr>
              <a:pPr algn="r" eaLnBrk="1" hangingPunct="1">
                <a:spcBef>
                  <a:spcPct val="0"/>
                </a:spcBef>
              </a:pPr>
              <a:t>14</a:t>
            </a:fld>
            <a:endParaRPr lang="de-CH" altLang="de-DE" dirty="0">
              <a:latin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hteck 17408"/>
          <p:cNvSpPr>
            <a:spLocks noGrp="1" noRot="1" noChangeAspect="1" noTextEdit="1"/>
          </p:cNvSpPr>
          <p:nvPr>
            <p:ph type="sldImg"/>
          </p:nvPr>
        </p:nvSpPr>
        <p:spPr>
          <a:noFill/>
          <a:ln cap="flat">
            <a:headEnd type="none" w="med" len="med"/>
            <a:tailEnd type="none" w="med" len="med"/>
          </a:ln>
        </p:spPr>
      </p:sp>
      <p:sp>
        <p:nvSpPr>
          <p:cNvPr id="4065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653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3" tIns="48080" rIns="96163" bIns="48080"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91EE74E-FD58-40FA-89DC-5443A59674C9}" type="slidenum">
              <a:rPr lang="de-CH" altLang="de-DE">
                <a:latin typeface="Arial" pitchFamily="34" charset="0"/>
              </a:rPr>
              <a:pPr algn="r" eaLnBrk="1" hangingPunct="1">
                <a:spcBef>
                  <a:spcPct val="0"/>
                </a:spcBef>
              </a:pPr>
              <a:t>140</a:t>
            </a:fld>
            <a:endParaRPr lang="de-CH" altLang="de-DE" dirty="0">
              <a:latin typeface="Arial"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hteck 17408"/>
          <p:cNvSpPr>
            <a:spLocks noGrp="1" noRot="1" noChangeAspect="1" noTextEdit="1"/>
          </p:cNvSpPr>
          <p:nvPr>
            <p:ph type="sldImg"/>
          </p:nvPr>
        </p:nvSpPr>
        <p:spPr>
          <a:noFill/>
          <a:ln cap="flat">
            <a:headEnd type="none" w="med" len="med"/>
            <a:tailEnd type="none" w="med" len="med"/>
          </a:ln>
        </p:spPr>
      </p:sp>
      <p:sp>
        <p:nvSpPr>
          <p:cNvPr id="4075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755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9303E0E-22C3-42CE-A295-4566C8680057}" type="slidenum">
              <a:rPr lang="de-CH" altLang="de-DE">
                <a:latin typeface="Arial" pitchFamily="34" charset="0"/>
              </a:rPr>
              <a:pPr algn="r" eaLnBrk="1" hangingPunct="1">
                <a:spcBef>
                  <a:spcPct val="0"/>
                </a:spcBef>
              </a:pPr>
              <a:t>141</a:t>
            </a:fld>
            <a:endParaRPr lang="de-CH" altLang="de-DE" dirty="0">
              <a:latin typeface="Arial"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hteck 17408"/>
          <p:cNvSpPr>
            <a:spLocks noGrp="1" noRot="1" noChangeAspect="1" noTextEdit="1"/>
          </p:cNvSpPr>
          <p:nvPr>
            <p:ph type="sldImg"/>
          </p:nvPr>
        </p:nvSpPr>
        <p:spPr>
          <a:noFill/>
          <a:ln cap="flat">
            <a:headEnd type="none" w="med" len="med"/>
            <a:tailEnd type="none" w="med" len="med"/>
          </a:ln>
        </p:spPr>
      </p:sp>
      <p:sp>
        <p:nvSpPr>
          <p:cNvPr id="40857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858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EB9CB19-39DA-4CDC-8ECA-83C06F8761BE}" type="slidenum">
              <a:rPr lang="de-CH" altLang="de-DE">
                <a:latin typeface="Arial" pitchFamily="34" charset="0"/>
              </a:rPr>
              <a:pPr algn="r" eaLnBrk="1" hangingPunct="1">
                <a:spcBef>
                  <a:spcPct val="0"/>
                </a:spcBef>
              </a:pPr>
              <a:t>142</a:t>
            </a:fld>
            <a:endParaRPr lang="de-CH" altLang="de-DE" dirty="0">
              <a:latin typeface="Arial"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hteck 17408"/>
          <p:cNvSpPr>
            <a:spLocks noGrp="1" noRot="1" noChangeAspect="1" noTextEdit="1"/>
          </p:cNvSpPr>
          <p:nvPr>
            <p:ph type="sldImg"/>
          </p:nvPr>
        </p:nvSpPr>
        <p:spPr>
          <a:noFill/>
          <a:ln cap="flat">
            <a:headEnd type="none" w="med" len="med"/>
            <a:tailEnd type="none" w="med" len="med"/>
          </a:ln>
        </p:spPr>
      </p:sp>
      <p:sp>
        <p:nvSpPr>
          <p:cNvPr id="4096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0960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01432BF-7BAC-4176-AA33-B70DE49235CB}" type="slidenum">
              <a:rPr lang="de-CH" altLang="de-DE">
                <a:latin typeface="Arial" pitchFamily="34" charset="0"/>
              </a:rPr>
              <a:pPr algn="r" eaLnBrk="1" hangingPunct="1">
                <a:spcBef>
                  <a:spcPct val="0"/>
                </a:spcBef>
              </a:pPr>
              <a:t>143</a:t>
            </a:fld>
            <a:endParaRPr lang="de-CH" altLang="de-DE" dirty="0">
              <a:latin typeface="Arial"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hteck 14336"/>
          <p:cNvSpPr>
            <a:spLocks noGrp="1" noRot="1" noChangeAspect="1" noTextEdit="1"/>
          </p:cNvSpPr>
          <p:nvPr>
            <p:ph type="sldImg"/>
          </p:nvPr>
        </p:nvSpPr>
        <p:spPr>
          <a:noFill/>
          <a:ln cap="flat">
            <a:headEnd type="none" w="med" len="med"/>
            <a:tailEnd type="none" w="med" len="med"/>
          </a:ln>
        </p:spPr>
      </p:sp>
      <p:sp>
        <p:nvSpPr>
          <p:cNvPr id="410627"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062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7EB0FA8A-1D8D-4302-B04C-1FA923887686}" type="slidenum">
              <a:rPr lang="de-CH" altLang="de-DE" smtClean="0">
                <a:latin typeface="Arial" pitchFamily="34" charset="0"/>
              </a:rPr>
              <a:pPr eaLnBrk="1" hangingPunct="1">
                <a:spcBef>
                  <a:spcPct val="0"/>
                </a:spcBef>
              </a:pPr>
              <a:t>144</a:t>
            </a:fld>
            <a:endParaRPr lang="de-CH" altLang="de-DE" dirty="0">
              <a:latin typeface="Arial"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hteck 15360"/>
          <p:cNvSpPr>
            <a:spLocks noGrp="1" noRot="1" noChangeAspect="1" noTextEdit="1"/>
          </p:cNvSpPr>
          <p:nvPr>
            <p:ph type="sldImg"/>
          </p:nvPr>
        </p:nvSpPr>
        <p:spPr>
          <a:noFill/>
          <a:ln cap="flat">
            <a:headEnd type="none" w="med" len="med"/>
            <a:tailEnd type="none" w="med" len="med"/>
          </a:ln>
        </p:spPr>
      </p:sp>
      <p:sp>
        <p:nvSpPr>
          <p:cNvPr id="411651"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165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64C33C9-5661-4DBE-90C4-387025DE2325}" type="slidenum">
              <a:rPr lang="de-CH" altLang="de-DE" smtClean="0">
                <a:latin typeface="Arial" pitchFamily="34" charset="0"/>
              </a:rPr>
              <a:pPr eaLnBrk="1" hangingPunct="1">
                <a:spcBef>
                  <a:spcPct val="0"/>
                </a:spcBef>
              </a:pPr>
              <a:t>145</a:t>
            </a:fld>
            <a:endParaRPr lang="de-CH" altLang="de-DE" dirty="0">
              <a:latin typeface="Arial"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hteck 15360"/>
          <p:cNvSpPr>
            <a:spLocks noGrp="1" noRot="1" noChangeAspect="1" noTextEdit="1"/>
          </p:cNvSpPr>
          <p:nvPr>
            <p:ph type="sldImg"/>
          </p:nvPr>
        </p:nvSpPr>
        <p:spPr>
          <a:noFill/>
          <a:ln cap="flat">
            <a:headEnd type="none" w="med" len="med"/>
            <a:tailEnd type="none" w="med" len="med"/>
          </a:ln>
        </p:spPr>
      </p:sp>
      <p:sp>
        <p:nvSpPr>
          <p:cNvPr id="412675"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267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CDDBCDA0-C9BC-4E7D-8088-E3D40CB01EA5}" type="slidenum">
              <a:rPr lang="de-CH" altLang="de-DE" smtClean="0">
                <a:latin typeface="Arial" pitchFamily="34" charset="0"/>
              </a:rPr>
              <a:pPr eaLnBrk="1" hangingPunct="1">
                <a:spcBef>
                  <a:spcPct val="0"/>
                </a:spcBef>
              </a:pPr>
              <a:t>146</a:t>
            </a:fld>
            <a:endParaRPr lang="de-CH" altLang="de-DE" dirty="0">
              <a:latin typeface="Arial"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hteck 17408"/>
          <p:cNvSpPr>
            <a:spLocks noGrp="1" noRot="1" noChangeAspect="1" noTextEdit="1"/>
          </p:cNvSpPr>
          <p:nvPr>
            <p:ph type="sldImg"/>
          </p:nvPr>
        </p:nvSpPr>
        <p:spPr>
          <a:noFill/>
          <a:ln cap="flat">
            <a:headEnd type="none" w="med" len="med"/>
            <a:tailEnd type="none" w="med" len="med"/>
          </a:ln>
        </p:spPr>
      </p:sp>
      <p:sp>
        <p:nvSpPr>
          <p:cNvPr id="41369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370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17AFFA9-BCD7-481F-AD38-57B196C866A6}" type="slidenum">
              <a:rPr lang="de-CH" altLang="de-DE">
                <a:latin typeface="Arial" pitchFamily="34" charset="0"/>
              </a:rPr>
              <a:pPr algn="r" eaLnBrk="1" hangingPunct="1">
                <a:spcBef>
                  <a:spcPct val="0"/>
                </a:spcBef>
              </a:pPr>
              <a:t>147</a:t>
            </a:fld>
            <a:endParaRPr lang="de-CH" altLang="de-DE" dirty="0">
              <a:latin typeface="Arial"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hteck 17408"/>
          <p:cNvSpPr>
            <a:spLocks noGrp="1" noRot="1" noChangeAspect="1" noTextEdit="1"/>
          </p:cNvSpPr>
          <p:nvPr>
            <p:ph type="sldImg"/>
          </p:nvPr>
        </p:nvSpPr>
        <p:spPr>
          <a:noFill/>
          <a:ln cap="flat">
            <a:headEnd type="none" w="med" len="med"/>
            <a:tailEnd type="none" w="med" len="med"/>
          </a:ln>
        </p:spPr>
      </p:sp>
      <p:sp>
        <p:nvSpPr>
          <p:cNvPr id="41472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472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44B8B75-2309-49F3-9F7B-8A86DFA91036}" type="slidenum">
              <a:rPr lang="de-CH" altLang="de-DE">
                <a:latin typeface="Arial" pitchFamily="34" charset="0"/>
              </a:rPr>
              <a:pPr algn="r" eaLnBrk="1" hangingPunct="1">
                <a:spcBef>
                  <a:spcPct val="0"/>
                </a:spcBef>
              </a:pPr>
              <a:t>148</a:t>
            </a:fld>
            <a:endParaRPr lang="de-CH" altLang="de-DE" dirty="0">
              <a:latin typeface="Arial"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hteck 17408"/>
          <p:cNvSpPr>
            <a:spLocks noGrp="1" noRot="1" noChangeAspect="1" noTextEdit="1"/>
          </p:cNvSpPr>
          <p:nvPr>
            <p:ph type="sldImg"/>
          </p:nvPr>
        </p:nvSpPr>
        <p:spPr>
          <a:noFill/>
          <a:ln cap="flat">
            <a:headEnd type="none" w="med" len="med"/>
            <a:tailEnd type="none" w="med" len="med"/>
          </a:ln>
        </p:spPr>
      </p:sp>
      <p:sp>
        <p:nvSpPr>
          <p:cNvPr id="4157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574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30A3CC8-B1A1-4E1A-BBF9-2A2945AA3B10}" type="slidenum">
              <a:rPr lang="de-CH" altLang="de-DE">
                <a:latin typeface="Arial" pitchFamily="34" charset="0"/>
              </a:rPr>
              <a:pPr algn="r" eaLnBrk="1" hangingPunct="1">
                <a:spcBef>
                  <a:spcPct val="0"/>
                </a:spcBef>
              </a:pPr>
              <a:t>149</a:t>
            </a:fld>
            <a:endParaRPr lang="de-CH" altLang="de-DE"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hteck 17408"/>
          <p:cNvSpPr>
            <a:spLocks noGrp="1" noRot="1" noChangeAspect="1" noTextEdit="1"/>
          </p:cNvSpPr>
          <p:nvPr>
            <p:ph type="sldImg"/>
          </p:nvPr>
        </p:nvSpPr>
        <p:spPr>
          <a:noFill/>
          <a:ln cap="flat">
            <a:headEnd type="none" w="med" len="med"/>
            <a:tailEnd type="none" w="med" len="med"/>
          </a:ln>
        </p:spPr>
      </p:sp>
      <p:sp>
        <p:nvSpPr>
          <p:cNvPr id="2775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750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04E61D2-763C-4761-86E0-817FAF23833E}" type="slidenum">
              <a:rPr lang="de-CH" altLang="de-DE">
                <a:latin typeface="Arial" pitchFamily="34" charset="0"/>
              </a:rPr>
              <a:pPr algn="r" eaLnBrk="1" hangingPunct="1">
                <a:spcBef>
                  <a:spcPct val="0"/>
                </a:spcBef>
              </a:pPr>
              <a:t>15</a:t>
            </a:fld>
            <a:endParaRPr lang="de-CH" altLang="de-DE" dirty="0">
              <a:latin typeface="Arial"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hteck 17408"/>
          <p:cNvSpPr>
            <a:spLocks noGrp="1" noRot="1" noChangeAspect="1" noTextEdit="1"/>
          </p:cNvSpPr>
          <p:nvPr>
            <p:ph type="sldImg"/>
          </p:nvPr>
        </p:nvSpPr>
        <p:spPr>
          <a:noFill/>
          <a:ln cap="flat">
            <a:headEnd type="none" w="med" len="med"/>
            <a:tailEnd type="none" w="med" len="med"/>
          </a:ln>
        </p:spPr>
      </p:sp>
      <p:sp>
        <p:nvSpPr>
          <p:cNvPr id="4167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677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2A64D53-B510-4C90-879B-4B1C3184B894}" type="slidenum">
              <a:rPr lang="de-CH" altLang="de-DE">
                <a:latin typeface="Arial" pitchFamily="34" charset="0"/>
              </a:rPr>
              <a:pPr algn="r" eaLnBrk="1" hangingPunct="1">
                <a:spcBef>
                  <a:spcPct val="0"/>
                </a:spcBef>
              </a:pPr>
              <a:t>150</a:t>
            </a:fld>
            <a:endParaRPr lang="de-CH" altLang="de-DE" dirty="0">
              <a:latin typeface="Arial"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hteck 17408"/>
          <p:cNvSpPr>
            <a:spLocks noGrp="1" noRot="1" noChangeAspect="1" noTextEdit="1"/>
          </p:cNvSpPr>
          <p:nvPr>
            <p:ph type="sldImg"/>
          </p:nvPr>
        </p:nvSpPr>
        <p:spPr>
          <a:noFill/>
          <a:ln cap="flat">
            <a:headEnd type="none" w="med" len="med"/>
            <a:tailEnd type="none" w="med" len="med"/>
          </a:ln>
        </p:spPr>
      </p:sp>
      <p:sp>
        <p:nvSpPr>
          <p:cNvPr id="4177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779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7904A08-A52B-42C8-898C-75F8A45DDBCD}" type="slidenum">
              <a:rPr lang="de-CH" altLang="de-DE">
                <a:latin typeface="Arial" pitchFamily="34" charset="0"/>
              </a:rPr>
              <a:pPr algn="r" eaLnBrk="1" hangingPunct="1">
                <a:spcBef>
                  <a:spcPct val="0"/>
                </a:spcBef>
              </a:pPr>
              <a:t>151</a:t>
            </a:fld>
            <a:endParaRPr lang="de-CH" altLang="de-DE" dirty="0">
              <a:latin typeface="Arial"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hteck 17408"/>
          <p:cNvSpPr>
            <a:spLocks noGrp="1" noRot="1" noChangeAspect="1" noTextEdit="1"/>
          </p:cNvSpPr>
          <p:nvPr>
            <p:ph type="sldImg"/>
          </p:nvPr>
        </p:nvSpPr>
        <p:spPr>
          <a:noFill/>
          <a:ln cap="flat">
            <a:headEnd type="none" w="med" len="med"/>
            <a:tailEnd type="none" w="med" len="med"/>
          </a:ln>
        </p:spPr>
      </p:sp>
      <p:sp>
        <p:nvSpPr>
          <p:cNvPr id="4188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882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C98D714-2EEC-4538-A48E-E0189D61AB8F}" type="slidenum">
              <a:rPr lang="de-CH" altLang="de-DE">
                <a:latin typeface="Arial" pitchFamily="34" charset="0"/>
              </a:rPr>
              <a:pPr algn="r" eaLnBrk="1" hangingPunct="1">
                <a:spcBef>
                  <a:spcPct val="0"/>
                </a:spcBef>
              </a:pPr>
              <a:t>152</a:t>
            </a:fld>
            <a:endParaRPr lang="de-CH" altLang="de-DE" dirty="0">
              <a:latin typeface="Arial"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hteck 17408"/>
          <p:cNvSpPr>
            <a:spLocks noGrp="1" noRot="1" noChangeAspect="1" noTextEdit="1"/>
          </p:cNvSpPr>
          <p:nvPr>
            <p:ph type="sldImg"/>
          </p:nvPr>
        </p:nvSpPr>
        <p:spPr>
          <a:noFill/>
          <a:ln cap="flat">
            <a:headEnd type="none" w="med" len="med"/>
            <a:tailEnd type="none" w="med" len="med"/>
          </a:ln>
        </p:spPr>
      </p:sp>
      <p:sp>
        <p:nvSpPr>
          <p:cNvPr id="4198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1984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D5AE49B-0A2B-47D2-B888-0D194C77DEFF}" type="slidenum">
              <a:rPr lang="de-CH" altLang="de-DE">
                <a:latin typeface="Arial" pitchFamily="34" charset="0"/>
              </a:rPr>
              <a:pPr algn="r" eaLnBrk="1" hangingPunct="1">
                <a:spcBef>
                  <a:spcPct val="0"/>
                </a:spcBef>
              </a:pPr>
              <a:t>153</a:t>
            </a:fld>
            <a:endParaRPr lang="de-CH" altLang="de-DE" dirty="0">
              <a:latin typeface="Arial"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hteck 17408"/>
          <p:cNvSpPr>
            <a:spLocks noGrp="1" noRot="1" noChangeAspect="1" noTextEdit="1"/>
          </p:cNvSpPr>
          <p:nvPr>
            <p:ph type="sldImg"/>
          </p:nvPr>
        </p:nvSpPr>
        <p:spPr>
          <a:noFill/>
          <a:ln cap="flat">
            <a:headEnd type="none" w="med" len="med"/>
            <a:tailEnd type="none" w="med" len="med"/>
          </a:ln>
        </p:spPr>
      </p:sp>
      <p:sp>
        <p:nvSpPr>
          <p:cNvPr id="42086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086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53867BA-0BF8-4C50-BF88-9F5C148E0AFA}" type="slidenum">
              <a:rPr lang="de-CH" altLang="de-DE">
                <a:latin typeface="Arial" pitchFamily="34" charset="0"/>
              </a:rPr>
              <a:pPr algn="r" eaLnBrk="1" hangingPunct="1">
                <a:spcBef>
                  <a:spcPct val="0"/>
                </a:spcBef>
              </a:pPr>
              <a:t>154</a:t>
            </a:fld>
            <a:endParaRPr lang="de-CH" altLang="de-DE" dirty="0">
              <a:latin typeface="Arial"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hteck 17408"/>
          <p:cNvSpPr>
            <a:spLocks noGrp="1" noRot="1" noChangeAspect="1" noTextEdit="1"/>
          </p:cNvSpPr>
          <p:nvPr>
            <p:ph type="sldImg"/>
          </p:nvPr>
        </p:nvSpPr>
        <p:spPr>
          <a:noFill/>
          <a:ln cap="flat">
            <a:headEnd type="none" w="med" len="med"/>
            <a:tailEnd type="none" w="med" len="med"/>
          </a:ln>
        </p:spPr>
      </p:sp>
      <p:sp>
        <p:nvSpPr>
          <p:cNvPr id="42189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189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542B712-9C75-49B5-9C4E-54F0A2214D7E}" type="slidenum">
              <a:rPr lang="de-CH" altLang="de-DE">
                <a:latin typeface="Arial" pitchFamily="34" charset="0"/>
              </a:rPr>
              <a:pPr algn="r" eaLnBrk="1" hangingPunct="1">
                <a:spcBef>
                  <a:spcPct val="0"/>
                </a:spcBef>
              </a:pPr>
              <a:t>155</a:t>
            </a:fld>
            <a:endParaRPr lang="de-CH" altLang="de-DE" dirty="0">
              <a:latin typeface="Arial"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hteck 17408"/>
          <p:cNvSpPr>
            <a:spLocks noGrp="1" noRot="1" noChangeAspect="1" noTextEdit="1"/>
          </p:cNvSpPr>
          <p:nvPr>
            <p:ph type="sldImg"/>
          </p:nvPr>
        </p:nvSpPr>
        <p:spPr>
          <a:noFill/>
          <a:ln cap="flat">
            <a:headEnd type="none" w="med" len="med"/>
            <a:tailEnd type="none" w="med" len="med"/>
          </a:ln>
        </p:spPr>
      </p:sp>
      <p:sp>
        <p:nvSpPr>
          <p:cNvPr id="42291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291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2B5EFC7-644A-43BC-87D0-86BE0283B08F}" type="slidenum">
              <a:rPr lang="de-CH" altLang="de-DE">
                <a:latin typeface="Arial" pitchFamily="34" charset="0"/>
              </a:rPr>
              <a:pPr algn="r" eaLnBrk="1" hangingPunct="1">
                <a:spcBef>
                  <a:spcPct val="0"/>
                </a:spcBef>
              </a:pPr>
              <a:t>156</a:t>
            </a:fld>
            <a:endParaRPr lang="de-CH" altLang="de-DE" dirty="0">
              <a:latin typeface="Arial"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hteck 17408"/>
          <p:cNvSpPr>
            <a:spLocks noGrp="1" noRot="1" noChangeAspect="1" noTextEdit="1"/>
          </p:cNvSpPr>
          <p:nvPr>
            <p:ph type="sldImg"/>
          </p:nvPr>
        </p:nvSpPr>
        <p:spPr>
          <a:noFill/>
          <a:ln cap="flat">
            <a:headEnd type="none" w="med" len="med"/>
            <a:tailEnd type="none" w="med" len="med"/>
          </a:ln>
        </p:spPr>
      </p:sp>
      <p:sp>
        <p:nvSpPr>
          <p:cNvPr id="42393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394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BAD67BC-89A4-4621-8D62-82133721BDC5}" type="slidenum">
              <a:rPr lang="de-CH" altLang="de-DE">
                <a:latin typeface="Arial" pitchFamily="34" charset="0"/>
              </a:rPr>
              <a:pPr algn="r" eaLnBrk="1" hangingPunct="1">
                <a:spcBef>
                  <a:spcPct val="0"/>
                </a:spcBef>
              </a:pPr>
              <a:t>157</a:t>
            </a:fld>
            <a:endParaRPr lang="de-CH" altLang="de-DE" dirty="0">
              <a:latin typeface="Arial"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hteck 17408"/>
          <p:cNvSpPr>
            <a:spLocks noGrp="1" noRot="1" noChangeAspect="1" noTextEdit="1"/>
          </p:cNvSpPr>
          <p:nvPr>
            <p:ph type="sldImg"/>
          </p:nvPr>
        </p:nvSpPr>
        <p:spPr>
          <a:noFill/>
          <a:ln cap="flat">
            <a:headEnd type="none" w="med" len="med"/>
            <a:tailEnd type="none" w="med" len="med"/>
          </a:ln>
        </p:spPr>
      </p:sp>
      <p:sp>
        <p:nvSpPr>
          <p:cNvPr id="4249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496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7DEC050-8318-474A-AACF-5A06DC1082E4}" type="slidenum">
              <a:rPr lang="de-CH" altLang="de-DE">
                <a:latin typeface="Arial" pitchFamily="34" charset="0"/>
              </a:rPr>
              <a:pPr algn="r" eaLnBrk="1" hangingPunct="1">
                <a:spcBef>
                  <a:spcPct val="0"/>
                </a:spcBef>
              </a:pPr>
              <a:t>158</a:t>
            </a:fld>
            <a:endParaRPr lang="de-CH" altLang="de-DE" dirty="0">
              <a:latin typeface="Arial"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hteck 17408"/>
          <p:cNvSpPr>
            <a:spLocks noGrp="1" noRot="1" noChangeAspect="1" noTextEdit="1"/>
          </p:cNvSpPr>
          <p:nvPr>
            <p:ph type="sldImg"/>
          </p:nvPr>
        </p:nvSpPr>
        <p:spPr>
          <a:noFill/>
          <a:ln cap="flat">
            <a:headEnd type="none" w="med" len="med"/>
            <a:tailEnd type="none" w="med" len="med"/>
          </a:ln>
        </p:spPr>
      </p:sp>
      <p:sp>
        <p:nvSpPr>
          <p:cNvPr id="4259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598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B9A9DA7-0B88-4D31-BC08-537EF99F508A}" type="slidenum">
              <a:rPr lang="de-CH" altLang="de-DE">
                <a:latin typeface="Arial" pitchFamily="34" charset="0"/>
              </a:rPr>
              <a:pPr algn="r" eaLnBrk="1" hangingPunct="1">
                <a:spcBef>
                  <a:spcPct val="0"/>
                </a:spcBef>
              </a:pPr>
              <a:t>159</a:t>
            </a:fld>
            <a:endParaRPr lang="de-CH" altLang="de-DE" dirty="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hteck 17408"/>
          <p:cNvSpPr>
            <a:spLocks noGrp="1" noRot="1" noChangeAspect="1" noTextEdit="1"/>
          </p:cNvSpPr>
          <p:nvPr>
            <p:ph type="sldImg"/>
          </p:nvPr>
        </p:nvSpPr>
        <p:spPr>
          <a:noFill/>
          <a:ln cap="flat">
            <a:headEnd type="none" w="med" len="med"/>
            <a:tailEnd type="none" w="med" len="med"/>
          </a:ln>
        </p:spPr>
      </p:sp>
      <p:sp>
        <p:nvSpPr>
          <p:cNvPr id="2785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853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4BE75EE1-4B86-4F19-A7A7-9ED33B10C927}" type="slidenum">
              <a:rPr lang="de-CH" altLang="de-DE">
                <a:latin typeface="Arial" pitchFamily="34" charset="0"/>
              </a:rPr>
              <a:pPr algn="r" eaLnBrk="1" hangingPunct="1">
                <a:spcBef>
                  <a:spcPct val="0"/>
                </a:spcBef>
              </a:pPr>
              <a:t>16</a:t>
            </a:fld>
            <a:endParaRPr lang="de-CH" altLang="de-DE" dirty="0">
              <a:latin typeface="Arial"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hteck 17408"/>
          <p:cNvSpPr>
            <a:spLocks noGrp="1" noRot="1" noChangeAspect="1" noTextEdit="1"/>
          </p:cNvSpPr>
          <p:nvPr>
            <p:ph type="sldImg"/>
          </p:nvPr>
        </p:nvSpPr>
        <p:spPr>
          <a:noFill/>
          <a:ln cap="flat">
            <a:headEnd type="none" w="med" len="med"/>
            <a:tailEnd type="none" w="med" len="med"/>
          </a:ln>
        </p:spPr>
      </p:sp>
      <p:sp>
        <p:nvSpPr>
          <p:cNvPr id="4270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701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820D441-33BA-465C-A9BF-194CD44F7953}" type="slidenum">
              <a:rPr lang="de-CH" altLang="de-DE">
                <a:latin typeface="Arial" pitchFamily="34" charset="0"/>
              </a:rPr>
              <a:pPr algn="r" eaLnBrk="1" hangingPunct="1">
                <a:spcBef>
                  <a:spcPct val="0"/>
                </a:spcBef>
              </a:pPr>
              <a:t>160</a:t>
            </a:fld>
            <a:endParaRPr lang="de-CH" altLang="de-DE" dirty="0">
              <a:latin typeface="Arial"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hteck 17408"/>
          <p:cNvSpPr>
            <a:spLocks noGrp="1" noRot="1" noChangeAspect="1" noTextEdit="1"/>
          </p:cNvSpPr>
          <p:nvPr>
            <p:ph type="sldImg"/>
          </p:nvPr>
        </p:nvSpPr>
        <p:spPr>
          <a:noFill/>
          <a:ln cap="flat">
            <a:headEnd type="none" w="med" len="med"/>
            <a:tailEnd type="none" w="med" len="med"/>
          </a:ln>
        </p:spPr>
      </p:sp>
      <p:sp>
        <p:nvSpPr>
          <p:cNvPr id="4280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803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5A1C7E4-20B2-45E2-9667-80182234754C}" type="slidenum">
              <a:rPr lang="de-CH" altLang="de-DE">
                <a:latin typeface="Arial" pitchFamily="34" charset="0"/>
              </a:rPr>
              <a:pPr algn="r" eaLnBrk="1" hangingPunct="1">
                <a:spcBef>
                  <a:spcPct val="0"/>
                </a:spcBef>
              </a:pPr>
              <a:t>161</a:t>
            </a:fld>
            <a:endParaRPr lang="de-CH" altLang="de-DE" dirty="0">
              <a:latin typeface="Arial"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hteck 17408"/>
          <p:cNvSpPr>
            <a:spLocks noGrp="1" noRot="1" noChangeAspect="1" noTextEdit="1"/>
          </p:cNvSpPr>
          <p:nvPr>
            <p:ph type="sldImg"/>
          </p:nvPr>
        </p:nvSpPr>
        <p:spPr>
          <a:noFill/>
          <a:ln cap="flat">
            <a:headEnd type="none" w="med" len="med"/>
            <a:tailEnd type="none" w="med" len="med"/>
          </a:ln>
        </p:spPr>
      </p:sp>
      <p:sp>
        <p:nvSpPr>
          <p:cNvPr id="4290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2906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A80976B-932A-483B-A9EC-F4C3AC570251}" type="slidenum">
              <a:rPr lang="de-CH" altLang="de-DE">
                <a:latin typeface="Arial" pitchFamily="34" charset="0"/>
              </a:rPr>
              <a:pPr algn="r" eaLnBrk="1" hangingPunct="1">
                <a:spcBef>
                  <a:spcPct val="0"/>
                </a:spcBef>
              </a:pPr>
              <a:t>162</a:t>
            </a:fld>
            <a:endParaRPr lang="de-CH" altLang="de-DE" dirty="0">
              <a:latin typeface="Arial"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hteck 17408"/>
          <p:cNvSpPr>
            <a:spLocks noGrp="1" noRot="1" noChangeAspect="1" noTextEdit="1"/>
          </p:cNvSpPr>
          <p:nvPr>
            <p:ph type="sldImg"/>
          </p:nvPr>
        </p:nvSpPr>
        <p:spPr>
          <a:noFill/>
          <a:ln cap="flat">
            <a:headEnd type="none" w="med" len="med"/>
            <a:tailEnd type="none" w="med" len="med"/>
          </a:ln>
        </p:spPr>
      </p:sp>
      <p:sp>
        <p:nvSpPr>
          <p:cNvPr id="4300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008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4ADDB9D-0D85-480F-A705-BDB6F14EB6B6}" type="slidenum">
              <a:rPr lang="de-CH" altLang="de-DE">
                <a:latin typeface="Arial" pitchFamily="34" charset="0"/>
              </a:rPr>
              <a:pPr algn="r" eaLnBrk="1" hangingPunct="1">
                <a:spcBef>
                  <a:spcPct val="0"/>
                </a:spcBef>
              </a:pPr>
              <a:t>163</a:t>
            </a:fld>
            <a:endParaRPr lang="de-CH" altLang="de-DE" dirty="0">
              <a:latin typeface="Arial"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hteck 17408"/>
          <p:cNvSpPr>
            <a:spLocks noGrp="1" noRot="1" noChangeAspect="1" noTextEdit="1"/>
          </p:cNvSpPr>
          <p:nvPr>
            <p:ph type="sldImg"/>
          </p:nvPr>
        </p:nvSpPr>
        <p:spPr>
          <a:noFill/>
          <a:ln cap="flat">
            <a:headEnd type="none" w="med" len="med"/>
            <a:tailEnd type="none" w="med" len="med"/>
          </a:ln>
        </p:spPr>
      </p:sp>
      <p:sp>
        <p:nvSpPr>
          <p:cNvPr id="4311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110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25DBABA1-22DA-4C89-9CA2-680F7B02E41C}" type="slidenum">
              <a:rPr lang="de-CH" altLang="de-DE">
                <a:latin typeface="Arial" pitchFamily="34" charset="0"/>
              </a:rPr>
              <a:pPr algn="r" eaLnBrk="1" hangingPunct="1">
                <a:spcBef>
                  <a:spcPct val="0"/>
                </a:spcBef>
              </a:pPr>
              <a:t>164</a:t>
            </a:fld>
            <a:endParaRPr lang="de-CH" altLang="de-DE" dirty="0">
              <a:latin typeface="Arial"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hteck 17408"/>
          <p:cNvSpPr>
            <a:spLocks noGrp="1" noRot="1" noChangeAspect="1" noTextEdit="1"/>
          </p:cNvSpPr>
          <p:nvPr>
            <p:ph type="sldImg"/>
          </p:nvPr>
        </p:nvSpPr>
        <p:spPr>
          <a:noFill/>
          <a:ln cap="flat">
            <a:headEnd type="none" w="med" len="med"/>
            <a:tailEnd type="none" w="med" len="med"/>
          </a:ln>
        </p:spPr>
      </p:sp>
      <p:sp>
        <p:nvSpPr>
          <p:cNvPr id="4321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213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9F7748A-3408-4006-977C-8B814D93EB23}" type="slidenum">
              <a:rPr lang="de-CH" altLang="de-DE">
                <a:latin typeface="Arial" pitchFamily="34" charset="0"/>
              </a:rPr>
              <a:pPr algn="r" eaLnBrk="1" hangingPunct="1">
                <a:spcBef>
                  <a:spcPct val="0"/>
                </a:spcBef>
              </a:pPr>
              <a:t>165</a:t>
            </a:fld>
            <a:endParaRPr lang="de-CH" altLang="de-DE" dirty="0">
              <a:latin typeface="Arial"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hteck 17408"/>
          <p:cNvSpPr>
            <a:spLocks noGrp="1" noRot="1" noChangeAspect="1" noTextEdit="1"/>
          </p:cNvSpPr>
          <p:nvPr>
            <p:ph type="sldImg"/>
          </p:nvPr>
        </p:nvSpPr>
        <p:spPr>
          <a:noFill/>
          <a:ln cap="flat">
            <a:headEnd type="none" w="med" len="med"/>
            <a:tailEnd type="none" w="med" len="med"/>
          </a:ln>
        </p:spPr>
      </p:sp>
      <p:sp>
        <p:nvSpPr>
          <p:cNvPr id="4331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315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3" tIns="48080" rIns="96163" bIns="48080"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7006741-B451-481B-B6AA-923618EBBBCA}" type="slidenum">
              <a:rPr lang="de-CH" altLang="de-DE">
                <a:latin typeface="Arial" pitchFamily="34" charset="0"/>
              </a:rPr>
              <a:pPr algn="r" eaLnBrk="1" hangingPunct="1">
                <a:spcBef>
                  <a:spcPct val="0"/>
                </a:spcBef>
              </a:pPr>
              <a:t>166</a:t>
            </a:fld>
            <a:endParaRPr lang="de-CH" altLang="de-DE" dirty="0">
              <a:latin typeface="Arial"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hteck 17408"/>
          <p:cNvSpPr>
            <a:spLocks noGrp="1" noRot="1" noChangeAspect="1" noTextEdit="1"/>
          </p:cNvSpPr>
          <p:nvPr>
            <p:ph type="sldImg"/>
          </p:nvPr>
        </p:nvSpPr>
        <p:spPr>
          <a:noFill/>
          <a:ln cap="flat">
            <a:headEnd type="none" w="med" len="med"/>
            <a:tailEnd type="none" w="med" len="med"/>
          </a:ln>
        </p:spPr>
      </p:sp>
      <p:sp>
        <p:nvSpPr>
          <p:cNvPr id="43417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418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CBE8F002-72D4-4087-8243-1D5D44D38E0F}" type="slidenum">
              <a:rPr lang="de-CH" altLang="de-DE">
                <a:latin typeface="Arial" pitchFamily="34" charset="0"/>
              </a:rPr>
              <a:pPr algn="r" eaLnBrk="1" hangingPunct="1">
                <a:spcBef>
                  <a:spcPct val="0"/>
                </a:spcBef>
              </a:pPr>
              <a:t>167</a:t>
            </a:fld>
            <a:endParaRPr lang="de-CH" altLang="de-DE" dirty="0">
              <a:latin typeface="Arial"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hteck 17408"/>
          <p:cNvSpPr>
            <a:spLocks noGrp="1" noRot="1" noChangeAspect="1" noTextEdit="1"/>
          </p:cNvSpPr>
          <p:nvPr>
            <p:ph type="sldImg"/>
          </p:nvPr>
        </p:nvSpPr>
        <p:spPr>
          <a:noFill/>
          <a:ln cap="flat">
            <a:headEnd type="none" w="med" len="med"/>
            <a:tailEnd type="none" w="med" len="med"/>
          </a:ln>
        </p:spPr>
      </p:sp>
      <p:sp>
        <p:nvSpPr>
          <p:cNvPr id="4352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520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DA11E7A-127A-4FF6-A1A7-B725AEF8988B}" type="slidenum">
              <a:rPr lang="de-CH" altLang="de-DE">
                <a:latin typeface="Arial" pitchFamily="34" charset="0"/>
              </a:rPr>
              <a:pPr algn="r" eaLnBrk="1" hangingPunct="1">
                <a:spcBef>
                  <a:spcPct val="0"/>
                </a:spcBef>
              </a:pPr>
              <a:t>168</a:t>
            </a:fld>
            <a:endParaRPr lang="de-CH" altLang="de-DE" dirty="0">
              <a:latin typeface="Arial"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hteck 17408"/>
          <p:cNvSpPr>
            <a:spLocks noGrp="1" noRot="1" noChangeAspect="1" noTextEdit="1"/>
          </p:cNvSpPr>
          <p:nvPr>
            <p:ph type="sldImg"/>
          </p:nvPr>
        </p:nvSpPr>
        <p:spPr>
          <a:noFill/>
          <a:ln cap="flat">
            <a:headEnd type="none" w="med" len="med"/>
            <a:tailEnd type="none" w="med" len="med"/>
          </a:ln>
        </p:spPr>
      </p:sp>
      <p:sp>
        <p:nvSpPr>
          <p:cNvPr id="4362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622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CA6AF37-1067-48FD-A291-1059DB4A0F61}" type="slidenum">
              <a:rPr lang="de-CH" altLang="de-DE">
                <a:latin typeface="Arial" pitchFamily="34" charset="0"/>
              </a:rPr>
              <a:pPr algn="r" eaLnBrk="1" hangingPunct="1">
                <a:spcBef>
                  <a:spcPct val="0"/>
                </a:spcBef>
              </a:pPr>
              <a:t>169</a:t>
            </a:fld>
            <a:endParaRPr lang="de-CH" altLang="de-DE" dirty="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hteck 17408"/>
          <p:cNvSpPr>
            <a:spLocks noGrp="1" noRot="1" noChangeAspect="1" noTextEdit="1"/>
          </p:cNvSpPr>
          <p:nvPr>
            <p:ph type="sldImg"/>
          </p:nvPr>
        </p:nvSpPr>
        <p:spPr>
          <a:noFill/>
          <a:ln cap="flat">
            <a:headEnd type="none" w="med" len="med"/>
            <a:tailEnd type="none" w="med" len="med"/>
          </a:ln>
        </p:spPr>
      </p:sp>
      <p:sp>
        <p:nvSpPr>
          <p:cNvPr id="2795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955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A27803C-015C-4AAA-A9D0-74DD460D947A}" type="slidenum">
              <a:rPr lang="de-CH" altLang="de-DE">
                <a:latin typeface="Arial" pitchFamily="34" charset="0"/>
              </a:rPr>
              <a:pPr algn="r" eaLnBrk="1" hangingPunct="1">
                <a:spcBef>
                  <a:spcPct val="0"/>
                </a:spcBef>
              </a:pPr>
              <a:t>17</a:t>
            </a:fld>
            <a:endParaRPr lang="de-CH" altLang="de-DE" dirty="0">
              <a:latin typeface="Arial"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hteck 17408"/>
          <p:cNvSpPr>
            <a:spLocks noGrp="1" noRot="1" noChangeAspect="1" noTextEdit="1"/>
          </p:cNvSpPr>
          <p:nvPr>
            <p:ph type="sldImg"/>
          </p:nvPr>
        </p:nvSpPr>
        <p:spPr>
          <a:noFill/>
          <a:ln cap="flat">
            <a:headEnd type="none" w="med" len="med"/>
            <a:tailEnd type="none" w="med" len="med"/>
          </a:ln>
        </p:spPr>
      </p:sp>
      <p:sp>
        <p:nvSpPr>
          <p:cNvPr id="4372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725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F757748-2A48-49EA-B6AF-913E5D6EB5DD}" type="slidenum">
              <a:rPr lang="de-CH" altLang="de-DE">
                <a:latin typeface="Arial" pitchFamily="34" charset="0"/>
              </a:rPr>
              <a:pPr algn="r" eaLnBrk="1" hangingPunct="1">
                <a:spcBef>
                  <a:spcPct val="0"/>
                </a:spcBef>
              </a:pPr>
              <a:t>170</a:t>
            </a:fld>
            <a:endParaRPr lang="de-CH" altLang="de-DE" dirty="0">
              <a:latin typeface="Arial"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hteck 17408"/>
          <p:cNvSpPr>
            <a:spLocks noGrp="1" noRot="1" noChangeAspect="1" noTextEdit="1"/>
          </p:cNvSpPr>
          <p:nvPr>
            <p:ph type="sldImg"/>
          </p:nvPr>
        </p:nvSpPr>
        <p:spPr>
          <a:noFill/>
          <a:ln cap="flat">
            <a:headEnd type="none" w="med" len="med"/>
            <a:tailEnd type="none" w="med" len="med"/>
          </a:ln>
        </p:spPr>
      </p:sp>
      <p:sp>
        <p:nvSpPr>
          <p:cNvPr id="43827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827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8FC06A49-B468-4F5A-95CD-6CA600965B69}" type="slidenum">
              <a:rPr lang="de-CH" altLang="de-DE">
                <a:latin typeface="Arial" pitchFamily="34" charset="0"/>
              </a:rPr>
              <a:pPr algn="r" eaLnBrk="1" hangingPunct="1">
                <a:spcBef>
                  <a:spcPct val="0"/>
                </a:spcBef>
              </a:pPr>
              <a:t>171</a:t>
            </a:fld>
            <a:endParaRPr lang="de-CH" altLang="de-DE" dirty="0">
              <a:latin typeface="Arial"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hteck 17408"/>
          <p:cNvSpPr>
            <a:spLocks noGrp="1" noRot="1" noChangeAspect="1" noTextEdit="1"/>
          </p:cNvSpPr>
          <p:nvPr>
            <p:ph type="sldImg"/>
          </p:nvPr>
        </p:nvSpPr>
        <p:spPr>
          <a:noFill/>
          <a:ln cap="flat">
            <a:headEnd type="none" w="med" len="med"/>
            <a:tailEnd type="none" w="med" len="med"/>
          </a:ln>
        </p:spPr>
      </p:sp>
      <p:sp>
        <p:nvSpPr>
          <p:cNvPr id="43929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3930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81E102B-0368-4045-807F-032E035EE172}" type="slidenum">
              <a:rPr lang="de-CH" altLang="de-DE">
                <a:latin typeface="Arial" pitchFamily="34" charset="0"/>
              </a:rPr>
              <a:pPr algn="r" eaLnBrk="1" hangingPunct="1">
                <a:spcBef>
                  <a:spcPct val="0"/>
                </a:spcBef>
              </a:pPr>
              <a:t>172</a:t>
            </a:fld>
            <a:endParaRPr lang="de-CH" altLang="de-DE" dirty="0">
              <a:latin typeface="Arial"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hteck 17408"/>
          <p:cNvSpPr>
            <a:spLocks noGrp="1" noRot="1" noChangeAspect="1" noTextEdit="1"/>
          </p:cNvSpPr>
          <p:nvPr>
            <p:ph type="sldImg"/>
          </p:nvPr>
        </p:nvSpPr>
        <p:spPr>
          <a:noFill/>
          <a:ln cap="flat">
            <a:headEnd type="none" w="med" len="med"/>
            <a:tailEnd type="none" w="med" len="med"/>
          </a:ln>
        </p:spPr>
      </p:sp>
      <p:sp>
        <p:nvSpPr>
          <p:cNvPr id="44032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032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A85768C-BE5D-4FCF-B7D4-339F32D30E79}" type="slidenum">
              <a:rPr lang="de-CH" altLang="de-DE">
                <a:latin typeface="Arial" pitchFamily="34" charset="0"/>
              </a:rPr>
              <a:pPr algn="r" eaLnBrk="1" hangingPunct="1">
                <a:spcBef>
                  <a:spcPct val="0"/>
                </a:spcBef>
              </a:pPr>
              <a:t>173</a:t>
            </a:fld>
            <a:endParaRPr lang="de-CH" altLang="de-DE" dirty="0">
              <a:latin typeface="Arial"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hteck 17408"/>
          <p:cNvSpPr>
            <a:spLocks noGrp="1" noRot="1" noChangeAspect="1" noTextEdit="1"/>
          </p:cNvSpPr>
          <p:nvPr>
            <p:ph type="sldImg"/>
          </p:nvPr>
        </p:nvSpPr>
        <p:spPr>
          <a:noFill/>
          <a:ln cap="flat">
            <a:headEnd type="none" w="med" len="med"/>
            <a:tailEnd type="none" w="med" len="med"/>
          </a:ln>
        </p:spPr>
      </p:sp>
      <p:sp>
        <p:nvSpPr>
          <p:cNvPr id="4413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134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78153A0-00AC-427A-9EA5-5FE1352EFA38}" type="slidenum">
              <a:rPr lang="de-CH" altLang="de-DE">
                <a:latin typeface="Arial" pitchFamily="34" charset="0"/>
              </a:rPr>
              <a:pPr algn="r" eaLnBrk="1" hangingPunct="1">
                <a:spcBef>
                  <a:spcPct val="0"/>
                </a:spcBef>
              </a:pPr>
              <a:t>174</a:t>
            </a:fld>
            <a:endParaRPr lang="de-CH" altLang="de-DE" dirty="0">
              <a:latin typeface="Arial"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hteck 17408"/>
          <p:cNvSpPr>
            <a:spLocks noGrp="1" noRot="1" noChangeAspect="1" noTextEdit="1"/>
          </p:cNvSpPr>
          <p:nvPr>
            <p:ph type="sldImg"/>
          </p:nvPr>
        </p:nvSpPr>
        <p:spPr>
          <a:noFill/>
          <a:ln cap="flat">
            <a:headEnd type="none" w="med" len="med"/>
            <a:tailEnd type="none" w="med" len="med"/>
          </a:ln>
        </p:spPr>
      </p:sp>
      <p:sp>
        <p:nvSpPr>
          <p:cNvPr id="4423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237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31406F6-AA25-417B-9120-F2DF96FC03CD}" type="slidenum">
              <a:rPr lang="de-CH" altLang="de-DE">
                <a:latin typeface="Arial" pitchFamily="34" charset="0"/>
              </a:rPr>
              <a:pPr algn="r" eaLnBrk="1" hangingPunct="1">
                <a:spcBef>
                  <a:spcPct val="0"/>
                </a:spcBef>
              </a:pPr>
              <a:t>175</a:t>
            </a:fld>
            <a:endParaRPr lang="de-CH" altLang="de-DE" dirty="0">
              <a:latin typeface="Arial"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hteck 17408"/>
          <p:cNvSpPr>
            <a:spLocks noGrp="1" noRot="1" noChangeAspect="1" noTextEdit="1"/>
          </p:cNvSpPr>
          <p:nvPr>
            <p:ph type="sldImg"/>
          </p:nvPr>
        </p:nvSpPr>
        <p:spPr>
          <a:noFill/>
          <a:ln cap="flat">
            <a:headEnd type="none" w="med" len="med"/>
            <a:tailEnd type="none" w="med" len="med"/>
          </a:ln>
        </p:spPr>
      </p:sp>
      <p:sp>
        <p:nvSpPr>
          <p:cNvPr id="4433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339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97F5C35-5A84-49EA-95F5-E6DFAFC530B0}" type="slidenum">
              <a:rPr lang="de-CH" altLang="de-DE">
                <a:latin typeface="Arial" pitchFamily="34" charset="0"/>
              </a:rPr>
              <a:pPr algn="r" eaLnBrk="1" hangingPunct="1">
                <a:spcBef>
                  <a:spcPct val="0"/>
                </a:spcBef>
              </a:pPr>
              <a:t>176</a:t>
            </a:fld>
            <a:endParaRPr lang="de-CH" altLang="de-DE" dirty="0">
              <a:latin typeface="Arial"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hteck 17408"/>
          <p:cNvSpPr>
            <a:spLocks noGrp="1" noRot="1" noChangeAspect="1" noTextEdit="1"/>
          </p:cNvSpPr>
          <p:nvPr>
            <p:ph type="sldImg"/>
          </p:nvPr>
        </p:nvSpPr>
        <p:spPr>
          <a:noFill/>
          <a:ln cap="flat">
            <a:headEnd type="none" w="med" len="med"/>
            <a:tailEnd type="none" w="med" len="med"/>
          </a:ln>
        </p:spPr>
      </p:sp>
      <p:sp>
        <p:nvSpPr>
          <p:cNvPr id="4444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442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2080932A-1715-4903-9796-FE2F3A7856AA}" type="slidenum">
              <a:rPr lang="de-CH" altLang="de-DE">
                <a:latin typeface="Arial" pitchFamily="34" charset="0"/>
              </a:rPr>
              <a:pPr algn="r" eaLnBrk="1" hangingPunct="1">
                <a:spcBef>
                  <a:spcPct val="0"/>
                </a:spcBef>
              </a:pPr>
              <a:t>177</a:t>
            </a:fld>
            <a:endParaRPr lang="de-CH" altLang="de-DE" dirty="0">
              <a:latin typeface="Arial"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hteck 17408"/>
          <p:cNvSpPr>
            <a:spLocks noGrp="1" noRot="1" noChangeAspect="1" noTextEdit="1"/>
          </p:cNvSpPr>
          <p:nvPr>
            <p:ph type="sldImg"/>
          </p:nvPr>
        </p:nvSpPr>
        <p:spPr>
          <a:noFill/>
          <a:ln cap="flat">
            <a:headEnd type="none" w="med" len="med"/>
            <a:tailEnd type="none" w="med" len="med"/>
          </a:ln>
        </p:spPr>
      </p:sp>
      <p:sp>
        <p:nvSpPr>
          <p:cNvPr id="4454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544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6D6D512-F4E1-409B-A9BB-E92DDC120537}" type="slidenum">
              <a:rPr lang="de-CH" altLang="de-DE">
                <a:latin typeface="Arial" pitchFamily="34" charset="0"/>
              </a:rPr>
              <a:pPr algn="r" eaLnBrk="1" hangingPunct="1">
                <a:spcBef>
                  <a:spcPct val="0"/>
                </a:spcBef>
              </a:pPr>
              <a:t>178</a:t>
            </a:fld>
            <a:endParaRPr lang="de-CH" altLang="de-DE" dirty="0">
              <a:latin typeface="Arial"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hteck 17408"/>
          <p:cNvSpPr>
            <a:spLocks noGrp="1" noRot="1" noChangeAspect="1" noTextEdit="1"/>
          </p:cNvSpPr>
          <p:nvPr>
            <p:ph type="sldImg"/>
          </p:nvPr>
        </p:nvSpPr>
        <p:spPr>
          <a:noFill/>
          <a:ln cap="flat">
            <a:headEnd type="none" w="med" len="med"/>
            <a:tailEnd type="none" w="med" len="med"/>
          </a:ln>
        </p:spPr>
      </p:sp>
      <p:sp>
        <p:nvSpPr>
          <p:cNvPr id="44646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646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4B185FB7-6A3F-4042-8293-BEE833C4E6F0}" type="slidenum">
              <a:rPr lang="de-CH" altLang="de-DE">
                <a:latin typeface="Arial" pitchFamily="34" charset="0"/>
              </a:rPr>
              <a:pPr algn="r" eaLnBrk="1" hangingPunct="1">
                <a:spcBef>
                  <a:spcPct val="0"/>
                </a:spcBef>
              </a:pPr>
              <a:t>179</a:t>
            </a:fld>
            <a:endParaRPr lang="de-CH" altLang="de-DE" dirty="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hteck 17408"/>
          <p:cNvSpPr>
            <a:spLocks noGrp="1" noRot="1" noChangeAspect="1" noTextEdit="1"/>
          </p:cNvSpPr>
          <p:nvPr>
            <p:ph type="sldImg"/>
          </p:nvPr>
        </p:nvSpPr>
        <p:spPr>
          <a:noFill/>
          <a:ln cap="flat">
            <a:headEnd type="none" w="med" len="med"/>
            <a:tailEnd type="none" w="med" len="med"/>
          </a:ln>
        </p:spPr>
      </p:sp>
      <p:sp>
        <p:nvSpPr>
          <p:cNvPr id="28057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058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6AE9F4C-4D13-48A0-92D4-B4CAF7AE1FD4}" type="slidenum">
              <a:rPr lang="de-CH" altLang="de-DE">
                <a:latin typeface="Arial" pitchFamily="34" charset="0"/>
              </a:rPr>
              <a:pPr algn="r" eaLnBrk="1" hangingPunct="1">
                <a:spcBef>
                  <a:spcPct val="0"/>
                </a:spcBef>
              </a:pPr>
              <a:t>18</a:t>
            </a:fld>
            <a:endParaRPr lang="de-CH" altLang="de-DE" dirty="0">
              <a:latin typeface="Arial" pitchFamily="34"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hteck 14336"/>
          <p:cNvSpPr>
            <a:spLocks noGrp="1" noRot="1" noChangeAspect="1" noTextEdit="1"/>
          </p:cNvSpPr>
          <p:nvPr>
            <p:ph type="sldImg"/>
          </p:nvPr>
        </p:nvSpPr>
        <p:spPr>
          <a:noFill/>
          <a:ln cap="flat">
            <a:headEnd type="none" w="med" len="med"/>
            <a:tailEnd type="none" w="med" len="med"/>
          </a:ln>
        </p:spPr>
      </p:sp>
      <p:sp>
        <p:nvSpPr>
          <p:cNvPr id="447491"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749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spcBef>
                <a:spcPct val="30000"/>
              </a:spcBef>
              <a:defRPr sz="1200">
                <a:solidFill>
                  <a:schemeClr val="tx1"/>
                </a:solidFill>
                <a:latin typeface="Frutiger 55 Roman" pitchFamily="34" charset="0"/>
              </a:defRPr>
            </a:lvl1pPr>
            <a:lvl2pPr marL="742950" indent="-285750" defTabSz="976313" eaLnBrk="0" hangingPunct="0">
              <a:spcBef>
                <a:spcPct val="30000"/>
              </a:spcBef>
              <a:defRPr sz="1200">
                <a:solidFill>
                  <a:schemeClr val="tx1"/>
                </a:solidFill>
                <a:latin typeface="Frutiger 55 Roman" pitchFamily="34" charset="0"/>
              </a:defRPr>
            </a:lvl2pPr>
            <a:lvl3pPr marL="1143000" indent="-228600" defTabSz="976313" eaLnBrk="0" hangingPunct="0">
              <a:spcBef>
                <a:spcPct val="30000"/>
              </a:spcBef>
              <a:defRPr sz="1200">
                <a:solidFill>
                  <a:schemeClr val="tx1"/>
                </a:solidFill>
                <a:latin typeface="Frutiger 55 Roman" pitchFamily="34" charset="0"/>
              </a:defRPr>
            </a:lvl3pPr>
            <a:lvl4pPr marL="1600200" indent="-228600" defTabSz="976313" eaLnBrk="0" hangingPunct="0">
              <a:spcBef>
                <a:spcPct val="30000"/>
              </a:spcBef>
              <a:defRPr sz="1200">
                <a:solidFill>
                  <a:schemeClr val="tx1"/>
                </a:solidFill>
                <a:latin typeface="Frutiger 55 Roman" pitchFamily="34" charset="0"/>
              </a:defRPr>
            </a:lvl4pPr>
            <a:lvl5pPr marL="2057400" indent="-228600" defTabSz="976313" eaLnBrk="0" hangingPunct="0">
              <a:spcBef>
                <a:spcPct val="30000"/>
              </a:spcBef>
              <a:defRPr sz="1200">
                <a:solidFill>
                  <a:schemeClr val="tx1"/>
                </a:solidFill>
                <a:latin typeface="Frutiger 55 Roman" pitchFamily="34" charset="0"/>
              </a:defRPr>
            </a:lvl5pPr>
            <a:lvl6pPr marL="2514600" indent="-228600" defTabSz="976313" eaLnBrk="0" fontAlgn="base" hangingPunct="0">
              <a:spcBef>
                <a:spcPct val="30000"/>
              </a:spcBef>
              <a:spcAft>
                <a:spcPct val="0"/>
              </a:spcAft>
              <a:defRPr sz="1200">
                <a:solidFill>
                  <a:schemeClr val="tx1"/>
                </a:solidFill>
                <a:latin typeface="Frutiger 55 Roman" pitchFamily="34" charset="0"/>
              </a:defRPr>
            </a:lvl6pPr>
            <a:lvl7pPr marL="2971800" indent="-228600" defTabSz="976313" eaLnBrk="0" fontAlgn="base" hangingPunct="0">
              <a:spcBef>
                <a:spcPct val="30000"/>
              </a:spcBef>
              <a:spcAft>
                <a:spcPct val="0"/>
              </a:spcAft>
              <a:defRPr sz="1200">
                <a:solidFill>
                  <a:schemeClr val="tx1"/>
                </a:solidFill>
                <a:latin typeface="Frutiger 55 Roman" pitchFamily="34" charset="0"/>
              </a:defRPr>
            </a:lvl7pPr>
            <a:lvl8pPr marL="3429000" indent="-228600" defTabSz="976313" eaLnBrk="0" fontAlgn="base" hangingPunct="0">
              <a:spcBef>
                <a:spcPct val="30000"/>
              </a:spcBef>
              <a:spcAft>
                <a:spcPct val="0"/>
              </a:spcAft>
              <a:defRPr sz="1200">
                <a:solidFill>
                  <a:schemeClr val="tx1"/>
                </a:solidFill>
                <a:latin typeface="Frutiger 55 Roman" pitchFamily="34" charset="0"/>
              </a:defRPr>
            </a:lvl8pPr>
            <a:lvl9pPr marL="3886200" indent="-228600" defTabSz="976313"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F42819E5-0E47-4467-9912-30F6729BD89B}" type="slidenum">
              <a:rPr lang="de-CH" altLang="de-DE" smtClean="0">
                <a:latin typeface="Arial" pitchFamily="34" charset="0"/>
              </a:rPr>
              <a:pPr eaLnBrk="1" hangingPunct="1">
                <a:spcBef>
                  <a:spcPct val="0"/>
                </a:spcBef>
              </a:pPr>
              <a:t>180</a:t>
            </a:fld>
            <a:endParaRPr lang="de-CH" altLang="de-DE" dirty="0">
              <a:latin typeface="Arial"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hteck 15360"/>
          <p:cNvSpPr>
            <a:spLocks noGrp="1" noRot="1" noChangeAspect="1" noTextEdit="1"/>
          </p:cNvSpPr>
          <p:nvPr>
            <p:ph type="sldImg"/>
          </p:nvPr>
        </p:nvSpPr>
        <p:spPr>
          <a:noFill/>
          <a:ln cap="flat">
            <a:headEnd type="none" w="med" len="med"/>
            <a:tailEnd type="none" w="med" len="med"/>
          </a:ln>
        </p:spPr>
      </p:sp>
      <p:sp>
        <p:nvSpPr>
          <p:cNvPr id="448515"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851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spcBef>
                <a:spcPct val="30000"/>
              </a:spcBef>
              <a:defRPr sz="1200">
                <a:solidFill>
                  <a:schemeClr val="tx1"/>
                </a:solidFill>
                <a:latin typeface="Frutiger 55 Roman" pitchFamily="34" charset="0"/>
              </a:defRPr>
            </a:lvl1pPr>
            <a:lvl2pPr marL="742950" indent="-285750" defTabSz="976313" eaLnBrk="0" hangingPunct="0">
              <a:spcBef>
                <a:spcPct val="30000"/>
              </a:spcBef>
              <a:defRPr sz="1200">
                <a:solidFill>
                  <a:schemeClr val="tx1"/>
                </a:solidFill>
                <a:latin typeface="Frutiger 55 Roman" pitchFamily="34" charset="0"/>
              </a:defRPr>
            </a:lvl2pPr>
            <a:lvl3pPr marL="1143000" indent="-228600" defTabSz="976313" eaLnBrk="0" hangingPunct="0">
              <a:spcBef>
                <a:spcPct val="30000"/>
              </a:spcBef>
              <a:defRPr sz="1200">
                <a:solidFill>
                  <a:schemeClr val="tx1"/>
                </a:solidFill>
                <a:latin typeface="Frutiger 55 Roman" pitchFamily="34" charset="0"/>
              </a:defRPr>
            </a:lvl3pPr>
            <a:lvl4pPr marL="1600200" indent="-228600" defTabSz="976313" eaLnBrk="0" hangingPunct="0">
              <a:spcBef>
                <a:spcPct val="30000"/>
              </a:spcBef>
              <a:defRPr sz="1200">
                <a:solidFill>
                  <a:schemeClr val="tx1"/>
                </a:solidFill>
                <a:latin typeface="Frutiger 55 Roman" pitchFamily="34" charset="0"/>
              </a:defRPr>
            </a:lvl4pPr>
            <a:lvl5pPr marL="2057400" indent="-228600" defTabSz="976313" eaLnBrk="0" hangingPunct="0">
              <a:spcBef>
                <a:spcPct val="30000"/>
              </a:spcBef>
              <a:defRPr sz="1200">
                <a:solidFill>
                  <a:schemeClr val="tx1"/>
                </a:solidFill>
                <a:latin typeface="Frutiger 55 Roman" pitchFamily="34" charset="0"/>
              </a:defRPr>
            </a:lvl5pPr>
            <a:lvl6pPr marL="2514600" indent="-228600" defTabSz="976313" eaLnBrk="0" fontAlgn="base" hangingPunct="0">
              <a:spcBef>
                <a:spcPct val="30000"/>
              </a:spcBef>
              <a:spcAft>
                <a:spcPct val="0"/>
              </a:spcAft>
              <a:defRPr sz="1200">
                <a:solidFill>
                  <a:schemeClr val="tx1"/>
                </a:solidFill>
                <a:latin typeface="Frutiger 55 Roman" pitchFamily="34" charset="0"/>
              </a:defRPr>
            </a:lvl6pPr>
            <a:lvl7pPr marL="2971800" indent="-228600" defTabSz="976313" eaLnBrk="0" fontAlgn="base" hangingPunct="0">
              <a:spcBef>
                <a:spcPct val="30000"/>
              </a:spcBef>
              <a:spcAft>
                <a:spcPct val="0"/>
              </a:spcAft>
              <a:defRPr sz="1200">
                <a:solidFill>
                  <a:schemeClr val="tx1"/>
                </a:solidFill>
                <a:latin typeface="Frutiger 55 Roman" pitchFamily="34" charset="0"/>
              </a:defRPr>
            </a:lvl7pPr>
            <a:lvl8pPr marL="3429000" indent="-228600" defTabSz="976313" eaLnBrk="0" fontAlgn="base" hangingPunct="0">
              <a:spcBef>
                <a:spcPct val="30000"/>
              </a:spcBef>
              <a:spcAft>
                <a:spcPct val="0"/>
              </a:spcAft>
              <a:defRPr sz="1200">
                <a:solidFill>
                  <a:schemeClr val="tx1"/>
                </a:solidFill>
                <a:latin typeface="Frutiger 55 Roman" pitchFamily="34" charset="0"/>
              </a:defRPr>
            </a:lvl8pPr>
            <a:lvl9pPr marL="3886200" indent="-228600" defTabSz="976313"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8429FDC-30A7-4FC6-BCCB-2E2BAA6E80F4}" type="slidenum">
              <a:rPr lang="de-CH" altLang="de-DE" smtClean="0">
                <a:latin typeface="Arial" pitchFamily="34" charset="0"/>
              </a:rPr>
              <a:pPr eaLnBrk="1" hangingPunct="1">
                <a:spcBef>
                  <a:spcPct val="0"/>
                </a:spcBef>
              </a:pPr>
              <a:t>181</a:t>
            </a:fld>
            <a:endParaRPr lang="de-CH" altLang="de-DE" dirty="0">
              <a:latin typeface="Arial"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hteck 17408"/>
          <p:cNvSpPr>
            <a:spLocks noGrp="1" noRot="1" noChangeAspect="1" noTextEdit="1"/>
          </p:cNvSpPr>
          <p:nvPr>
            <p:ph type="sldImg"/>
          </p:nvPr>
        </p:nvSpPr>
        <p:spPr>
          <a:noFill/>
          <a:ln cap="flat">
            <a:headEnd type="none" w="med" len="med"/>
            <a:tailEnd type="none" w="med" len="med"/>
          </a:ln>
        </p:spPr>
      </p:sp>
      <p:sp>
        <p:nvSpPr>
          <p:cNvPr id="44953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4954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922DED6-F489-4E65-8CEE-3DD4986B76DE}" type="slidenum">
              <a:rPr lang="de-CH" altLang="de-DE">
                <a:latin typeface="Arial" pitchFamily="34" charset="0"/>
              </a:rPr>
              <a:pPr algn="r" eaLnBrk="1" hangingPunct="1">
                <a:spcBef>
                  <a:spcPct val="0"/>
                </a:spcBef>
              </a:pPr>
              <a:t>182</a:t>
            </a:fld>
            <a:endParaRPr lang="de-CH" altLang="de-DE" dirty="0">
              <a:latin typeface="Arial"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hteck 17408"/>
          <p:cNvSpPr>
            <a:spLocks noGrp="1" noRot="1" noChangeAspect="1" noTextEdit="1"/>
          </p:cNvSpPr>
          <p:nvPr>
            <p:ph type="sldImg"/>
          </p:nvPr>
        </p:nvSpPr>
        <p:spPr>
          <a:noFill/>
          <a:ln cap="flat">
            <a:headEnd type="none" w="med" len="med"/>
            <a:tailEnd type="none" w="med" len="med"/>
          </a:ln>
        </p:spPr>
      </p:sp>
      <p:sp>
        <p:nvSpPr>
          <p:cNvPr id="4505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056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16316F3-223C-4592-835F-0CDE093BF320}" type="slidenum">
              <a:rPr lang="de-CH" altLang="de-DE">
                <a:latin typeface="Arial" pitchFamily="34" charset="0"/>
              </a:rPr>
              <a:pPr algn="r" eaLnBrk="1" hangingPunct="1">
                <a:spcBef>
                  <a:spcPct val="0"/>
                </a:spcBef>
              </a:pPr>
              <a:t>183</a:t>
            </a:fld>
            <a:endParaRPr lang="de-CH" altLang="de-DE" dirty="0">
              <a:latin typeface="Arial"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hteck 17408"/>
          <p:cNvSpPr>
            <a:spLocks noGrp="1" noRot="1" noChangeAspect="1" noTextEdit="1"/>
          </p:cNvSpPr>
          <p:nvPr>
            <p:ph type="sldImg"/>
          </p:nvPr>
        </p:nvSpPr>
        <p:spPr>
          <a:noFill/>
          <a:ln cap="flat">
            <a:headEnd type="none" w="med" len="med"/>
            <a:tailEnd type="none" w="med" len="med"/>
          </a:ln>
        </p:spPr>
      </p:sp>
      <p:sp>
        <p:nvSpPr>
          <p:cNvPr id="4515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158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161C433-EB9B-40E0-A214-44A2EDF5CF49}" type="slidenum">
              <a:rPr lang="de-CH" altLang="de-DE">
                <a:latin typeface="Arial" pitchFamily="34" charset="0"/>
              </a:rPr>
              <a:pPr algn="r" eaLnBrk="1" hangingPunct="1">
                <a:spcBef>
                  <a:spcPct val="0"/>
                </a:spcBef>
              </a:pPr>
              <a:t>184</a:t>
            </a:fld>
            <a:endParaRPr lang="de-CH" altLang="de-DE" dirty="0">
              <a:latin typeface="Arial"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hteck 17408"/>
          <p:cNvSpPr>
            <a:spLocks noGrp="1" noRot="1" noChangeAspect="1" noTextEdit="1"/>
          </p:cNvSpPr>
          <p:nvPr>
            <p:ph type="sldImg"/>
          </p:nvPr>
        </p:nvSpPr>
        <p:spPr>
          <a:noFill/>
          <a:ln cap="flat">
            <a:headEnd type="none" w="med" len="med"/>
            <a:tailEnd type="none" w="med" len="med"/>
          </a:ln>
        </p:spPr>
      </p:sp>
      <p:sp>
        <p:nvSpPr>
          <p:cNvPr id="4526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261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60C63E2-800E-4963-A537-5AC4ACF69371}" type="slidenum">
              <a:rPr lang="de-CH" altLang="de-DE">
                <a:latin typeface="Arial" pitchFamily="34" charset="0"/>
              </a:rPr>
              <a:pPr algn="r" eaLnBrk="1" hangingPunct="1">
                <a:spcBef>
                  <a:spcPct val="0"/>
                </a:spcBef>
              </a:pPr>
              <a:t>185</a:t>
            </a:fld>
            <a:endParaRPr lang="de-CH" altLang="de-DE" dirty="0">
              <a:latin typeface="Arial"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hteck 17408"/>
          <p:cNvSpPr>
            <a:spLocks noGrp="1" noRot="1" noChangeAspect="1" noTextEdit="1"/>
          </p:cNvSpPr>
          <p:nvPr>
            <p:ph type="sldImg"/>
          </p:nvPr>
        </p:nvSpPr>
        <p:spPr>
          <a:noFill/>
          <a:ln cap="flat">
            <a:headEnd type="none" w="med" len="med"/>
            <a:tailEnd type="none" w="med" len="med"/>
          </a:ln>
        </p:spPr>
      </p:sp>
      <p:sp>
        <p:nvSpPr>
          <p:cNvPr id="4536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363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AF2E67D-0229-4C2E-8308-8893BCABDC1F}" type="slidenum">
              <a:rPr lang="de-CH" altLang="de-DE">
                <a:latin typeface="Arial" pitchFamily="34" charset="0"/>
              </a:rPr>
              <a:pPr algn="r" eaLnBrk="1" hangingPunct="1">
                <a:spcBef>
                  <a:spcPct val="0"/>
                </a:spcBef>
              </a:pPr>
              <a:t>186</a:t>
            </a:fld>
            <a:endParaRPr lang="de-CH" altLang="de-DE" dirty="0">
              <a:latin typeface="Arial"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hteck 17408"/>
          <p:cNvSpPr>
            <a:spLocks noGrp="1" noRot="1" noChangeAspect="1" noTextEdit="1"/>
          </p:cNvSpPr>
          <p:nvPr>
            <p:ph type="sldImg"/>
          </p:nvPr>
        </p:nvSpPr>
        <p:spPr>
          <a:noFill/>
          <a:ln cap="flat">
            <a:headEnd type="none" w="med" len="med"/>
            <a:tailEnd type="none" w="med" len="med"/>
          </a:ln>
        </p:spPr>
      </p:sp>
      <p:sp>
        <p:nvSpPr>
          <p:cNvPr id="4546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466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EB55435-5C1C-42AB-843D-843FE7FCA8A0}" type="slidenum">
              <a:rPr lang="de-CH" altLang="de-DE">
                <a:latin typeface="Arial" pitchFamily="34" charset="0"/>
              </a:rPr>
              <a:pPr algn="r" eaLnBrk="1" hangingPunct="1">
                <a:spcBef>
                  <a:spcPct val="0"/>
                </a:spcBef>
              </a:pPr>
              <a:t>187</a:t>
            </a:fld>
            <a:endParaRPr lang="de-CH" altLang="de-DE" dirty="0">
              <a:latin typeface="Arial"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hteck 17408"/>
          <p:cNvSpPr>
            <a:spLocks noGrp="1" noRot="1" noChangeAspect="1" noTextEdit="1"/>
          </p:cNvSpPr>
          <p:nvPr>
            <p:ph type="sldImg"/>
          </p:nvPr>
        </p:nvSpPr>
        <p:spPr>
          <a:noFill/>
          <a:ln cap="flat">
            <a:headEnd type="none" w="med" len="med"/>
            <a:tailEnd type="none" w="med" len="med"/>
          </a:ln>
        </p:spPr>
      </p:sp>
      <p:sp>
        <p:nvSpPr>
          <p:cNvPr id="4556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568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105F5DF-ED3F-4C68-8AAF-B36C2CE9DE13}" type="slidenum">
              <a:rPr lang="de-CH" altLang="de-DE">
                <a:latin typeface="Arial" pitchFamily="34" charset="0"/>
              </a:rPr>
              <a:pPr algn="r" eaLnBrk="1" hangingPunct="1">
                <a:spcBef>
                  <a:spcPct val="0"/>
                </a:spcBef>
              </a:pPr>
              <a:t>188</a:t>
            </a:fld>
            <a:endParaRPr lang="de-CH" altLang="de-DE" dirty="0">
              <a:latin typeface="Arial" pitchFamily="34"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hteck 17408"/>
          <p:cNvSpPr>
            <a:spLocks noGrp="1" noRot="1" noChangeAspect="1" noTextEdit="1"/>
          </p:cNvSpPr>
          <p:nvPr>
            <p:ph type="sldImg"/>
          </p:nvPr>
        </p:nvSpPr>
        <p:spPr>
          <a:noFill/>
          <a:ln cap="flat">
            <a:headEnd type="none" w="med" len="med"/>
            <a:tailEnd type="none" w="med" len="med"/>
          </a:ln>
        </p:spPr>
      </p:sp>
      <p:sp>
        <p:nvSpPr>
          <p:cNvPr id="4567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670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4CB41598-5014-416D-877F-39C9A6450D1C}" type="slidenum">
              <a:rPr lang="de-CH" altLang="de-DE">
                <a:latin typeface="Arial" pitchFamily="34" charset="0"/>
              </a:rPr>
              <a:pPr algn="r" eaLnBrk="1" hangingPunct="1">
                <a:spcBef>
                  <a:spcPct val="0"/>
                </a:spcBef>
              </a:pPr>
              <a:t>189</a:t>
            </a:fld>
            <a:endParaRPr lang="de-CH" altLang="de-DE" dirty="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hteck 17408"/>
          <p:cNvSpPr>
            <a:spLocks noGrp="1" noRot="1" noChangeAspect="1" noTextEdit="1"/>
          </p:cNvSpPr>
          <p:nvPr>
            <p:ph type="sldImg"/>
          </p:nvPr>
        </p:nvSpPr>
        <p:spPr>
          <a:noFill/>
          <a:ln cap="flat">
            <a:headEnd type="none" w="med" len="med"/>
            <a:tailEnd type="none" w="med" len="med"/>
          </a:ln>
        </p:spPr>
      </p:sp>
      <p:sp>
        <p:nvSpPr>
          <p:cNvPr id="2816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160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B93BAAD-E9C1-4731-8746-49B4E5B37044}" type="slidenum">
              <a:rPr lang="de-CH" altLang="de-DE">
                <a:latin typeface="Arial" pitchFamily="34" charset="0"/>
              </a:rPr>
              <a:pPr algn="r" eaLnBrk="1" hangingPunct="1">
                <a:spcBef>
                  <a:spcPct val="0"/>
                </a:spcBef>
              </a:pPr>
              <a:t>19</a:t>
            </a:fld>
            <a:endParaRPr lang="de-CH" altLang="de-DE" dirty="0">
              <a:latin typeface="Arial" pitchFamily="34"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hteck 17408"/>
          <p:cNvSpPr>
            <a:spLocks noGrp="1" noRot="1" noChangeAspect="1" noTextEdit="1"/>
          </p:cNvSpPr>
          <p:nvPr>
            <p:ph type="sldImg"/>
          </p:nvPr>
        </p:nvSpPr>
        <p:spPr>
          <a:noFill/>
          <a:ln cap="flat">
            <a:headEnd type="none" w="med" len="med"/>
            <a:tailEnd type="none" w="med" len="med"/>
          </a:ln>
        </p:spPr>
      </p:sp>
      <p:sp>
        <p:nvSpPr>
          <p:cNvPr id="4577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773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7BAE6D7-60B4-41EF-868F-AC28509F46AB}" type="slidenum">
              <a:rPr lang="de-CH" altLang="de-DE">
                <a:latin typeface="Arial" pitchFamily="34" charset="0"/>
              </a:rPr>
              <a:pPr algn="r" eaLnBrk="1" hangingPunct="1">
                <a:spcBef>
                  <a:spcPct val="0"/>
                </a:spcBef>
              </a:pPr>
              <a:t>190</a:t>
            </a:fld>
            <a:endParaRPr lang="de-CH" altLang="de-DE" dirty="0">
              <a:latin typeface="Arial"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hteck 17408"/>
          <p:cNvSpPr>
            <a:spLocks noGrp="1" noRot="1" noChangeAspect="1" noTextEdit="1"/>
          </p:cNvSpPr>
          <p:nvPr>
            <p:ph type="sldImg"/>
          </p:nvPr>
        </p:nvSpPr>
        <p:spPr>
          <a:noFill/>
          <a:ln cap="flat">
            <a:headEnd type="none" w="med" len="med"/>
            <a:tailEnd type="none" w="med" len="med"/>
          </a:ln>
        </p:spPr>
      </p:sp>
      <p:sp>
        <p:nvSpPr>
          <p:cNvPr id="4587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875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6645233-DAD0-4076-A7CE-8350976D6095}" type="slidenum">
              <a:rPr lang="de-CH" altLang="de-DE">
                <a:latin typeface="Arial" pitchFamily="34" charset="0"/>
              </a:rPr>
              <a:pPr algn="r" eaLnBrk="1" hangingPunct="1">
                <a:spcBef>
                  <a:spcPct val="0"/>
                </a:spcBef>
              </a:pPr>
              <a:t>191</a:t>
            </a:fld>
            <a:endParaRPr lang="de-CH" altLang="de-DE" dirty="0">
              <a:latin typeface="Arial"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hteck 17408"/>
          <p:cNvSpPr>
            <a:spLocks noGrp="1" noRot="1" noChangeAspect="1" noTextEdit="1"/>
          </p:cNvSpPr>
          <p:nvPr>
            <p:ph type="sldImg"/>
          </p:nvPr>
        </p:nvSpPr>
        <p:spPr>
          <a:noFill/>
          <a:ln cap="flat">
            <a:headEnd type="none" w="med" len="med"/>
            <a:tailEnd type="none" w="med" len="med"/>
          </a:ln>
        </p:spPr>
      </p:sp>
      <p:sp>
        <p:nvSpPr>
          <p:cNvPr id="45977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5978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8D296034-55A9-4337-85D7-F8D00B4DF9E5}" type="slidenum">
              <a:rPr lang="de-CH" altLang="de-DE">
                <a:latin typeface="Arial" pitchFamily="34" charset="0"/>
              </a:rPr>
              <a:pPr algn="r" eaLnBrk="1" hangingPunct="1">
                <a:spcBef>
                  <a:spcPct val="0"/>
                </a:spcBef>
              </a:pPr>
              <a:t>192</a:t>
            </a:fld>
            <a:endParaRPr lang="de-CH" altLang="de-DE" dirty="0">
              <a:latin typeface="Arial"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hteck 17408"/>
          <p:cNvSpPr>
            <a:spLocks noGrp="1" noRot="1" noChangeAspect="1" noTextEdit="1"/>
          </p:cNvSpPr>
          <p:nvPr>
            <p:ph type="sldImg"/>
          </p:nvPr>
        </p:nvSpPr>
        <p:spPr>
          <a:noFill/>
          <a:ln cap="flat">
            <a:headEnd type="none" w="med" len="med"/>
            <a:tailEnd type="none" w="med" len="med"/>
          </a:ln>
        </p:spPr>
      </p:sp>
      <p:sp>
        <p:nvSpPr>
          <p:cNvPr id="4608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080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6EC325F-9AAE-463F-9826-9F0320263A3D}" type="slidenum">
              <a:rPr lang="de-CH" altLang="de-DE">
                <a:latin typeface="Arial" pitchFamily="34" charset="0"/>
              </a:rPr>
              <a:pPr algn="r" eaLnBrk="1" hangingPunct="1">
                <a:spcBef>
                  <a:spcPct val="0"/>
                </a:spcBef>
              </a:pPr>
              <a:t>193</a:t>
            </a:fld>
            <a:endParaRPr lang="de-CH" altLang="de-DE" dirty="0">
              <a:latin typeface="Arial"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hteck 17408"/>
          <p:cNvSpPr>
            <a:spLocks noGrp="1" noRot="1" noChangeAspect="1" noTextEdit="1"/>
          </p:cNvSpPr>
          <p:nvPr>
            <p:ph type="sldImg"/>
          </p:nvPr>
        </p:nvSpPr>
        <p:spPr>
          <a:noFill/>
          <a:ln cap="flat">
            <a:headEnd type="none" w="med" len="med"/>
            <a:tailEnd type="none" w="med" len="med"/>
          </a:ln>
        </p:spPr>
      </p:sp>
      <p:sp>
        <p:nvSpPr>
          <p:cNvPr id="4618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182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4625A0C-1657-44D9-A802-D4F621CE7E46}" type="slidenum">
              <a:rPr lang="de-CH" altLang="de-DE">
                <a:latin typeface="Arial" pitchFamily="34" charset="0"/>
              </a:rPr>
              <a:pPr algn="r" eaLnBrk="1" hangingPunct="1">
                <a:spcBef>
                  <a:spcPct val="0"/>
                </a:spcBef>
              </a:pPr>
              <a:t>194</a:t>
            </a:fld>
            <a:endParaRPr lang="de-CH" altLang="de-DE" dirty="0">
              <a:latin typeface="Arial"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hteck 17408"/>
          <p:cNvSpPr>
            <a:spLocks noGrp="1" noRot="1" noChangeAspect="1" noTextEdit="1"/>
          </p:cNvSpPr>
          <p:nvPr>
            <p:ph type="sldImg"/>
          </p:nvPr>
        </p:nvSpPr>
        <p:spPr>
          <a:noFill/>
          <a:ln cap="flat">
            <a:headEnd type="none" w="med" len="med"/>
            <a:tailEnd type="none" w="med" len="med"/>
          </a:ln>
        </p:spPr>
      </p:sp>
      <p:sp>
        <p:nvSpPr>
          <p:cNvPr id="4628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285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8B4854F-71EF-4234-BBA7-8BC49B79F0ED}" type="slidenum">
              <a:rPr lang="de-CH" altLang="de-DE">
                <a:latin typeface="Arial" pitchFamily="34" charset="0"/>
              </a:rPr>
              <a:pPr algn="r" eaLnBrk="1" hangingPunct="1">
                <a:spcBef>
                  <a:spcPct val="0"/>
                </a:spcBef>
              </a:pPr>
              <a:t>195</a:t>
            </a:fld>
            <a:endParaRPr lang="de-CH" altLang="de-DE" dirty="0">
              <a:latin typeface="Arial"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hteck 17408"/>
          <p:cNvSpPr>
            <a:spLocks noGrp="1" noRot="1" noChangeAspect="1" noTextEdit="1"/>
          </p:cNvSpPr>
          <p:nvPr>
            <p:ph type="sldImg"/>
          </p:nvPr>
        </p:nvSpPr>
        <p:spPr>
          <a:noFill/>
          <a:ln cap="flat">
            <a:headEnd type="none" w="med" len="med"/>
            <a:tailEnd type="none" w="med" len="med"/>
          </a:ln>
        </p:spPr>
      </p:sp>
      <p:sp>
        <p:nvSpPr>
          <p:cNvPr id="46387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387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48DEE84-0C53-40B0-9364-A4BE82256C07}" type="slidenum">
              <a:rPr lang="de-CH" altLang="de-DE">
                <a:latin typeface="Arial" pitchFamily="34" charset="0"/>
              </a:rPr>
              <a:pPr algn="r" eaLnBrk="1" hangingPunct="1">
                <a:spcBef>
                  <a:spcPct val="0"/>
                </a:spcBef>
              </a:pPr>
              <a:t>196</a:t>
            </a:fld>
            <a:endParaRPr lang="de-CH" altLang="de-DE" dirty="0">
              <a:latin typeface="Arial"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hteck 14336"/>
          <p:cNvSpPr>
            <a:spLocks noGrp="1" noRot="1" noChangeAspect="1" noTextEdit="1"/>
          </p:cNvSpPr>
          <p:nvPr>
            <p:ph type="sldImg"/>
          </p:nvPr>
        </p:nvSpPr>
        <p:spPr>
          <a:noFill/>
          <a:ln cap="flat">
            <a:headEnd type="none" w="med" len="med"/>
            <a:tailEnd type="none" w="med" len="med"/>
          </a:ln>
        </p:spPr>
      </p:sp>
      <p:sp>
        <p:nvSpPr>
          <p:cNvPr id="464899"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490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CD3D13B4-96C1-4B60-BFB8-BAE7399AA362}" type="slidenum">
              <a:rPr lang="de-CH" altLang="de-DE" smtClean="0">
                <a:latin typeface="Arial" pitchFamily="34" charset="0"/>
              </a:rPr>
              <a:pPr eaLnBrk="1" hangingPunct="1">
                <a:spcBef>
                  <a:spcPct val="0"/>
                </a:spcBef>
              </a:pPr>
              <a:t>197</a:t>
            </a:fld>
            <a:endParaRPr lang="de-CH" altLang="de-DE" dirty="0">
              <a:latin typeface="Arial"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hteck 15360"/>
          <p:cNvSpPr>
            <a:spLocks noGrp="1" noRot="1" noChangeAspect="1" noTextEdit="1"/>
          </p:cNvSpPr>
          <p:nvPr>
            <p:ph type="sldImg"/>
          </p:nvPr>
        </p:nvSpPr>
        <p:spPr>
          <a:noFill/>
          <a:ln cap="flat">
            <a:headEnd type="none" w="med" len="med"/>
            <a:tailEnd type="none" w="med" len="med"/>
          </a:ln>
        </p:spPr>
      </p:sp>
      <p:sp>
        <p:nvSpPr>
          <p:cNvPr id="465923"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592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A5BFE091-51E1-4C23-B370-0ADA09D59070}" type="slidenum">
              <a:rPr lang="de-CH" altLang="de-DE" smtClean="0">
                <a:latin typeface="Arial" pitchFamily="34" charset="0"/>
              </a:rPr>
              <a:pPr eaLnBrk="1" hangingPunct="1">
                <a:spcBef>
                  <a:spcPct val="0"/>
                </a:spcBef>
              </a:pPr>
              <a:t>198</a:t>
            </a:fld>
            <a:endParaRPr lang="de-CH" altLang="de-DE" dirty="0">
              <a:latin typeface="Arial"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hteck 17408"/>
          <p:cNvSpPr>
            <a:spLocks noGrp="1" noRot="1" noChangeAspect="1" noTextEdit="1"/>
          </p:cNvSpPr>
          <p:nvPr>
            <p:ph type="sldImg"/>
          </p:nvPr>
        </p:nvSpPr>
        <p:spPr>
          <a:noFill/>
          <a:ln cap="flat">
            <a:headEnd type="none" w="med" len="med"/>
            <a:tailEnd type="none" w="med" len="med"/>
          </a:ln>
        </p:spPr>
      </p:sp>
      <p:sp>
        <p:nvSpPr>
          <p:cNvPr id="4669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694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0439A44A-3127-4B62-B1AB-676C93E14B94}" type="slidenum">
              <a:rPr lang="de-CH" altLang="de-DE" smtClean="0">
                <a:latin typeface="Arial" pitchFamily="34" charset="0"/>
              </a:rPr>
              <a:pPr eaLnBrk="1" hangingPunct="1">
                <a:spcBef>
                  <a:spcPct val="0"/>
                </a:spcBef>
              </a:pPr>
              <a:t>199</a:t>
            </a:fld>
            <a:endParaRPr lang="de-CH" altLang="de-DE"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hteck 15360"/>
          <p:cNvSpPr>
            <a:spLocks noGrp="1" noRot="1" noChangeAspect="1" noTextEdit="1"/>
          </p:cNvSpPr>
          <p:nvPr>
            <p:ph type="sldImg"/>
          </p:nvPr>
        </p:nvSpPr>
        <p:spPr>
          <a:noFill/>
          <a:ln cap="flat">
            <a:headEnd type="none" w="med" len="med"/>
            <a:tailEnd type="none" w="med" len="med"/>
          </a:ln>
        </p:spPr>
      </p:sp>
      <p:sp>
        <p:nvSpPr>
          <p:cNvPr id="264195"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6419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475077D-E7FF-4500-8453-10235808554D}" type="slidenum">
              <a:rPr lang="de-CH" altLang="de-DE" smtClean="0">
                <a:latin typeface="Arial" pitchFamily="34" charset="0"/>
              </a:rPr>
              <a:pPr eaLnBrk="1" hangingPunct="1">
                <a:spcBef>
                  <a:spcPct val="0"/>
                </a:spcBef>
              </a:pPr>
              <a:t>2</a:t>
            </a:fld>
            <a:endParaRPr lang="de-CH" altLang="de-DE" dirty="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hteck 17408"/>
          <p:cNvSpPr>
            <a:spLocks noGrp="1" noRot="1" noChangeAspect="1" noTextEdit="1"/>
          </p:cNvSpPr>
          <p:nvPr>
            <p:ph type="sldImg"/>
          </p:nvPr>
        </p:nvSpPr>
        <p:spPr>
          <a:noFill/>
          <a:ln cap="flat">
            <a:headEnd type="none" w="med" len="med"/>
            <a:tailEnd type="none" w="med" len="med"/>
          </a:ln>
        </p:spPr>
      </p:sp>
      <p:sp>
        <p:nvSpPr>
          <p:cNvPr id="2826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262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C79979C-8CDD-482E-B50B-8629EA6D98C8}" type="slidenum">
              <a:rPr lang="de-CH" altLang="de-DE">
                <a:latin typeface="Arial" pitchFamily="34" charset="0"/>
              </a:rPr>
              <a:pPr algn="r" eaLnBrk="1" hangingPunct="1">
                <a:spcBef>
                  <a:spcPct val="0"/>
                </a:spcBef>
              </a:pPr>
              <a:t>20</a:t>
            </a:fld>
            <a:endParaRPr lang="de-CH" altLang="de-DE" dirty="0">
              <a:latin typeface="Arial" pitchFamily="34"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hteck 17408"/>
          <p:cNvSpPr>
            <a:spLocks noGrp="1" noRot="1" noChangeAspect="1" noTextEdit="1"/>
          </p:cNvSpPr>
          <p:nvPr>
            <p:ph type="sldImg"/>
          </p:nvPr>
        </p:nvSpPr>
        <p:spPr>
          <a:noFill/>
          <a:ln cap="flat">
            <a:headEnd type="none" w="med" len="med"/>
            <a:tailEnd type="none" w="med" len="med"/>
          </a:ln>
        </p:spPr>
      </p:sp>
      <p:sp>
        <p:nvSpPr>
          <p:cNvPr id="4679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797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45B9F33E-CBD1-4FBC-B0DD-D97773B3E180}" type="slidenum">
              <a:rPr lang="de-CH" altLang="de-DE" smtClean="0">
                <a:latin typeface="Arial" pitchFamily="34" charset="0"/>
              </a:rPr>
              <a:pPr eaLnBrk="1" hangingPunct="1">
                <a:spcBef>
                  <a:spcPct val="0"/>
                </a:spcBef>
              </a:pPr>
              <a:t>200</a:t>
            </a:fld>
            <a:endParaRPr lang="de-CH" altLang="de-DE" dirty="0">
              <a:latin typeface="Arial"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hteck 17408"/>
          <p:cNvSpPr>
            <a:spLocks noGrp="1" noRot="1" noChangeAspect="1" noTextEdit="1"/>
          </p:cNvSpPr>
          <p:nvPr>
            <p:ph type="sldImg"/>
          </p:nvPr>
        </p:nvSpPr>
        <p:spPr>
          <a:noFill/>
          <a:ln cap="flat">
            <a:headEnd type="none" w="med" len="med"/>
            <a:tailEnd type="none" w="med" len="med"/>
          </a:ln>
        </p:spPr>
      </p:sp>
      <p:sp>
        <p:nvSpPr>
          <p:cNvPr id="4689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6899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486EA2E0-3B1E-4A7F-BCCF-91B3A2A2D640}" type="slidenum">
              <a:rPr lang="de-CH" altLang="de-DE" smtClean="0">
                <a:latin typeface="Arial" pitchFamily="34" charset="0"/>
              </a:rPr>
              <a:pPr eaLnBrk="1" hangingPunct="1">
                <a:spcBef>
                  <a:spcPct val="0"/>
                </a:spcBef>
              </a:pPr>
              <a:t>201</a:t>
            </a:fld>
            <a:endParaRPr lang="de-CH" altLang="de-DE" dirty="0">
              <a:latin typeface="Arial"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hteck 17408"/>
          <p:cNvSpPr>
            <a:spLocks noGrp="1" noRot="1" noChangeAspect="1" noTextEdit="1"/>
          </p:cNvSpPr>
          <p:nvPr>
            <p:ph type="sldImg"/>
          </p:nvPr>
        </p:nvSpPr>
        <p:spPr>
          <a:noFill/>
          <a:ln cap="flat">
            <a:headEnd type="none" w="med" len="med"/>
            <a:tailEnd type="none" w="med" len="med"/>
          </a:ln>
        </p:spPr>
      </p:sp>
      <p:sp>
        <p:nvSpPr>
          <p:cNvPr id="4700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002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80CB2B97-8128-407E-B9C4-70512170EAFD}" type="slidenum">
              <a:rPr lang="de-CH" altLang="de-DE" smtClean="0">
                <a:latin typeface="Arial" pitchFamily="34" charset="0"/>
              </a:rPr>
              <a:pPr eaLnBrk="1" hangingPunct="1">
                <a:spcBef>
                  <a:spcPct val="0"/>
                </a:spcBef>
              </a:pPr>
              <a:t>202</a:t>
            </a:fld>
            <a:endParaRPr lang="de-CH" altLang="de-DE" dirty="0">
              <a:latin typeface="Arial"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hteck 17408"/>
          <p:cNvSpPr>
            <a:spLocks noGrp="1" noRot="1" noChangeAspect="1" noTextEdit="1"/>
          </p:cNvSpPr>
          <p:nvPr>
            <p:ph type="sldImg"/>
          </p:nvPr>
        </p:nvSpPr>
        <p:spPr>
          <a:noFill/>
          <a:ln cap="flat">
            <a:headEnd type="none" w="med" len="med"/>
            <a:tailEnd type="none" w="med" len="med"/>
          </a:ln>
        </p:spPr>
      </p:sp>
      <p:sp>
        <p:nvSpPr>
          <p:cNvPr id="4710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104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553047C0-226B-4B66-BB92-591D67AF7F84}" type="slidenum">
              <a:rPr lang="de-CH" altLang="de-DE" smtClean="0">
                <a:latin typeface="Arial" pitchFamily="34" charset="0"/>
              </a:rPr>
              <a:pPr eaLnBrk="1" hangingPunct="1">
                <a:spcBef>
                  <a:spcPct val="0"/>
                </a:spcBef>
              </a:pPr>
              <a:t>203</a:t>
            </a:fld>
            <a:endParaRPr lang="de-CH" altLang="de-DE" dirty="0">
              <a:latin typeface="Arial"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hteck 17408"/>
          <p:cNvSpPr>
            <a:spLocks noGrp="1" noRot="1" noChangeAspect="1" noTextEdit="1"/>
          </p:cNvSpPr>
          <p:nvPr>
            <p:ph type="sldImg"/>
          </p:nvPr>
        </p:nvSpPr>
        <p:spPr>
          <a:noFill/>
          <a:ln cap="flat">
            <a:headEnd type="none" w="med" len="med"/>
            <a:tailEnd type="none" w="med" len="med"/>
          </a:ln>
        </p:spPr>
      </p:sp>
      <p:sp>
        <p:nvSpPr>
          <p:cNvPr id="47206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206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spcBef>
                <a:spcPct val="30000"/>
              </a:spcBef>
              <a:defRPr sz="1200">
                <a:solidFill>
                  <a:schemeClr val="tx1"/>
                </a:solidFill>
                <a:latin typeface="Frutiger 55 Roman" pitchFamily="34" charset="0"/>
              </a:defRPr>
            </a:lvl1pPr>
            <a:lvl2pPr marL="742950" indent="-285750" defTabSz="962025" eaLnBrk="0" hangingPunct="0">
              <a:spcBef>
                <a:spcPct val="30000"/>
              </a:spcBef>
              <a:defRPr sz="1200">
                <a:solidFill>
                  <a:schemeClr val="tx1"/>
                </a:solidFill>
                <a:latin typeface="Frutiger 55 Roman" pitchFamily="34" charset="0"/>
              </a:defRPr>
            </a:lvl2pPr>
            <a:lvl3pPr marL="1143000" indent="-228600" defTabSz="962025" eaLnBrk="0" hangingPunct="0">
              <a:spcBef>
                <a:spcPct val="30000"/>
              </a:spcBef>
              <a:defRPr sz="1200">
                <a:solidFill>
                  <a:schemeClr val="tx1"/>
                </a:solidFill>
                <a:latin typeface="Frutiger 55 Roman" pitchFamily="34" charset="0"/>
              </a:defRPr>
            </a:lvl3pPr>
            <a:lvl4pPr marL="1600200" indent="-228600" defTabSz="962025" eaLnBrk="0" hangingPunct="0">
              <a:spcBef>
                <a:spcPct val="30000"/>
              </a:spcBef>
              <a:defRPr sz="1200">
                <a:solidFill>
                  <a:schemeClr val="tx1"/>
                </a:solidFill>
                <a:latin typeface="Frutiger 55 Roman" pitchFamily="34" charset="0"/>
              </a:defRPr>
            </a:lvl4pPr>
            <a:lvl5pPr marL="2057400" indent="-228600" defTabSz="962025" eaLnBrk="0" hangingPunct="0">
              <a:spcBef>
                <a:spcPct val="30000"/>
              </a:spcBef>
              <a:defRPr sz="1200">
                <a:solidFill>
                  <a:schemeClr val="tx1"/>
                </a:solidFill>
                <a:latin typeface="Frutiger 55 Roman" pitchFamily="34" charset="0"/>
              </a:defRPr>
            </a:lvl5pPr>
            <a:lvl6pPr marL="2514600" indent="-228600" defTabSz="962025" eaLnBrk="0" fontAlgn="base" hangingPunct="0">
              <a:spcBef>
                <a:spcPct val="30000"/>
              </a:spcBef>
              <a:spcAft>
                <a:spcPct val="0"/>
              </a:spcAft>
              <a:defRPr sz="1200">
                <a:solidFill>
                  <a:schemeClr val="tx1"/>
                </a:solidFill>
                <a:latin typeface="Frutiger 55 Roman" pitchFamily="34" charset="0"/>
              </a:defRPr>
            </a:lvl6pPr>
            <a:lvl7pPr marL="2971800" indent="-228600" defTabSz="962025" eaLnBrk="0" fontAlgn="base" hangingPunct="0">
              <a:spcBef>
                <a:spcPct val="30000"/>
              </a:spcBef>
              <a:spcAft>
                <a:spcPct val="0"/>
              </a:spcAft>
              <a:defRPr sz="1200">
                <a:solidFill>
                  <a:schemeClr val="tx1"/>
                </a:solidFill>
                <a:latin typeface="Frutiger 55 Roman" pitchFamily="34" charset="0"/>
              </a:defRPr>
            </a:lvl7pPr>
            <a:lvl8pPr marL="3429000" indent="-228600" defTabSz="962025" eaLnBrk="0" fontAlgn="base" hangingPunct="0">
              <a:spcBef>
                <a:spcPct val="30000"/>
              </a:spcBef>
              <a:spcAft>
                <a:spcPct val="0"/>
              </a:spcAft>
              <a:defRPr sz="1200">
                <a:solidFill>
                  <a:schemeClr val="tx1"/>
                </a:solidFill>
                <a:latin typeface="Frutiger 55 Roman" pitchFamily="34" charset="0"/>
              </a:defRPr>
            </a:lvl8pPr>
            <a:lvl9pPr marL="3886200" indent="-228600" defTabSz="962025"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117DBC78-9E68-4244-9662-5286CECDD276}" type="slidenum">
              <a:rPr lang="de-CH" altLang="de-DE" smtClean="0">
                <a:latin typeface="Arial" pitchFamily="34" charset="0"/>
              </a:rPr>
              <a:pPr eaLnBrk="1" hangingPunct="1">
                <a:spcBef>
                  <a:spcPct val="0"/>
                </a:spcBef>
              </a:pPr>
              <a:t>204</a:t>
            </a:fld>
            <a:endParaRPr lang="de-CH" altLang="de-DE" dirty="0">
              <a:latin typeface="Arial"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hteck 17408"/>
          <p:cNvSpPr>
            <a:spLocks noGrp="1" noRot="1" noChangeAspect="1" noTextEdit="1"/>
          </p:cNvSpPr>
          <p:nvPr>
            <p:ph type="sldImg"/>
          </p:nvPr>
        </p:nvSpPr>
        <p:spPr>
          <a:noFill/>
          <a:ln cap="flat">
            <a:headEnd type="none" w="med" len="med"/>
            <a:tailEnd type="none" w="med" len="med"/>
          </a:ln>
        </p:spPr>
      </p:sp>
      <p:sp>
        <p:nvSpPr>
          <p:cNvPr id="47309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309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3A5B8C05-E6B7-46C8-BF23-73DF5FE3ED0A}" type="slidenum">
              <a:rPr lang="de-CH" altLang="de-DE" smtClean="0">
                <a:latin typeface="Arial" pitchFamily="34" charset="0"/>
              </a:rPr>
              <a:pPr eaLnBrk="1" hangingPunct="1">
                <a:spcBef>
                  <a:spcPct val="0"/>
                </a:spcBef>
              </a:pPr>
              <a:t>205</a:t>
            </a:fld>
            <a:endParaRPr lang="de-CH" altLang="de-DE" dirty="0">
              <a:latin typeface="Arial" pitchFamily="34"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hteck 17408"/>
          <p:cNvSpPr>
            <a:spLocks noGrp="1" noRot="1" noChangeAspect="1" noTextEdit="1"/>
          </p:cNvSpPr>
          <p:nvPr>
            <p:ph type="sldImg"/>
          </p:nvPr>
        </p:nvSpPr>
        <p:spPr>
          <a:noFill/>
          <a:ln cap="flat">
            <a:headEnd type="none" w="med" len="med"/>
            <a:tailEnd type="none" w="med" len="med"/>
          </a:ln>
        </p:spPr>
      </p:sp>
      <p:sp>
        <p:nvSpPr>
          <p:cNvPr id="47411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411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5031499A-4407-4B1C-80C2-3878A470F0EA}" type="slidenum">
              <a:rPr lang="de-CH" altLang="de-DE" smtClean="0">
                <a:latin typeface="Arial" pitchFamily="34" charset="0"/>
              </a:rPr>
              <a:pPr eaLnBrk="1" hangingPunct="1">
                <a:spcBef>
                  <a:spcPct val="0"/>
                </a:spcBef>
              </a:pPr>
              <a:t>206</a:t>
            </a:fld>
            <a:endParaRPr lang="de-CH" altLang="de-DE" dirty="0">
              <a:latin typeface="Arial"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hteck 17408"/>
          <p:cNvSpPr>
            <a:spLocks noGrp="1" noRot="1" noChangeAspect="1" noTextEdit="1"/>
          </p:cNvSpPr>
          <p:nvPr>
            <p:ph type="sldImg"/>
          </p:nvPr>
        </p:nvSpPr>
        <p:spPr>
          <a:noFill/>
          <a:ln cap="flat">
            <a:headEnd type="none" w="med" len="med"/>
            <a:tailEnd type="none" w="med" len="med"/>
          </a:ln>
        </p:spPr>
      </p:sp>
      <p:sp>
        <p:nvSpPr>
          <p:cNvPr id="47513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514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4FB0C2E7-F544-4D9B-B786-09F648D2B4CA}" type="slidenum">
              <a:rPr lang="de-CH" altLang="de-DE" smtClean="0">
                <a:latin typeface="Arial" pitchFamily="34" charset="0"/>
              </a:rPr>
              <a:pPr eaLnBrk="1" hangingPunct="1">
                <a:spcBef>
                  <a:spcPct val="0"/>
                </a:spcBef>
              </a:pPr>
              <a:t>207</a:t>
            </a:fld>
            <a:endParaRPr lang="de-CH" altLang="de-DE" dirty="0">
              <a:latin typeface="Arial"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hteck 17408"/>
          <p:cNvSpPr>
            <a:spLocks noGrp="1" noRot="1" noChangeAspect="1" noTextEdit="1"/>
          </p:cNvSpPr>
          <p:nvPr>
            <p:ph type="sldImg"/>
          </p:nvPr>
        </p:nvSpPr>
        <p:spPr>
          <a:noFill/>
          <a:ln cap="flat">
            <a:headEnd type="none" w="med" len="med"/>
            <a:tailEnd type="none" w="med" len="med"/>
          </a:ln>
        </p:spPr>
      </p:sp>
      <p:sp>
        <p:nvSpPr>
          <p:cNvPr id="4761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616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0F54D476-A234-473E-BFE8-533EC7904B5B}" type="slidenum">
              <a:rPr lang="de-CH" altLang="de-DE" smtClean="0">
                <a:latin typeface="Arial" pitchFamily="34" charset="0"/>
              </a:rPr>
              <a:pPr eaLnBrk="1" hangingPunct="1">
                <a:spcBef>
                  <a:spcPct val="0"/>
                </a:spcBef>
              </a:pPr>
              <a:t>208</a:t>
            </a:fld>
            <a:endParaRPr lang="de-CH" altLang="de-DE" dirty="0">
              <a:latin typeface="Arial"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hteck 17408"/>
          <p:cNvSpPr>
            <a:spLocks noGrp="1" noRot="1" noChangeAspect="1" noTextEdit="1"/>
          </p:cNvSpPr>
          <p:nvPr>
            <p:ph type="sldImg"/>
          </p:nvPr>
        </p:nvSpPr>
        <p:spPr>
          <a:noFill/>
          <a:ln cap="flat">
            <a:headEnd type="none" w="med" len="med"/>
            <a:tailEnd type="none" w="med" len="med"/>
          </a:ln>
        </p:spPr>
      </p:sp>
      <p:sp>
        <p:nvSpPr>
          <p:cNvPr id="4771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718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1403A478-AA60-4F92-B639-1FCED69AFB41}" type="slidenum">
              <a:rPr lang="de-CH" altLang="de-DE" smtClean="0">
                <a:latin typeface="Arial" pitchFamily="34" charset="0"/>
              </a:rPr>
              <a:pPr eaLnBrk="1" hangingPunct="1">
                <a:spcBef>
                  <a:spcPct val="0"/>
                </a:spcBef>
              </a:pPr>
              <a:t>209</a:t>
            </a:fld>
            <a:endParaRPr lang="de-CH" altLang="de-DE" dirty="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hteck 17408"/>
          <p:cNvSpPr>
            <a:spLocks noGrp="1" noRot="1" noChangeAspect="1" noTextEdit="1"/>
          </p:cNvSpPr>
          <p:nvPr>
            <p:ph type="sldImg"/>
          </p:nvPr>
        </p:nvSpPr>
        <p:spPr>
          <a:noFill/>
          <a:ln cap="flat">
            <a:headEnd type="none" w="med" len="med"/>
            <a:tailEnd type="none" w="med" len="med"/>
          </a:ln>
        </p:spPr>
      </p:sp>
      <p:sp>
        <p:nvSpPr>
          <p:cNvPr id="2836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365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0D80F84-5A00-4552-B8DD-50DBCA172453}" type="slidenum">
              <a:rPr lang="de-CH" altLang="de-DE">
                <a:latin typeface="Arial" pitchFamily="34" charset="0"/>
              </a:rPr>
              <a:pPr algn="r" eaLnBrk="1" hangingPunct="1">
                <a:spcBef>
                  <a:spcPct val="0"/>
                </a:spcBef>
              </a:pPr>
              <a:t>21</a:t>
            </a:fld>
            <a:endParaRPr lang="de-CH" altLang="de-DE" dirty="0">
              <a:latin typeface="Arial" pitchFamily="34"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hteck 17408"/>
          <p:cNvSpPr>
            <a:spLocks noGrp="1" noRot="1" noChangeAspect="1" noTextEdit="1"/>
          </p:cNvSpPr>
          <p:nvPr>
            <p:ph type="sldImg"/>
          </p:nvPr>
        </p:nvSpPr>
        <p:spPr>
          <a:noFill/>
          <a:ln cap="flat">
            <a:headEnd type="none" w="med" len="med"/>
            <a:tailEnd type="none" w="med" len="med"/>
          </a:ln>
        </p:spPr>
      </p:sp>
      <p:sp>
        <p:nvSpPr>
          <p:cNvPr id="4782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821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9BA25021-AD03-4C9B-9453-923FAD050DF3}" type="slidenum">
              <a:rPr lang="de-CH" altLang="de-DE" smtClean="0">
                <a:latin typeface="Arial" pitchFamily="34" charset="0"/>
              </a:rPr>
              <a:pPr eaLnBrk="1" hangingPunct="1">
                <a:spcBef>
                  <a:spcPct val="0"/>
                </a:spcBef>
              </a:pPr>
              <a:t>210</a:t>
            </a:fld>
            <a:endParaRPr lang="de-CH" altLang="de-DE" dirty="0">
              <a:latin typeface="Arial"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hteck 17408"/>
          <p:cNvSpPr>
            <a:spLocks noGrp="1" noRot="1" noChangeAspect="1" noTextEdit="1"/>
          </p:cNvSpPr>
          <p:nvPr>
            <p:ph type="sldImg"/>
          </p:nvPr>
        </p:nvSpPr>
        <p:spPr>
          <a:noFill/>
          <a:ln cap="flat">
            <a:headEnd type="none" w="med" len="med"/>
            <a:tailEnd type="none" w="med" len="med"/>
          </a:ln>
        </p:spPr>
      </p:sp>
      <p:sp>
        <p:nvSpPr>
          <p:cNvPr id="4792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7923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DE08428E-1636-4F6B-AD5D-6C17E7C6E5E6}" type="slidenum">
              <a:rPr lang="de-CH" altLang="de-DE" smtClean="0">
                <a:latin typeface="Arial" pitchFamily="34" charset="0"/>
              </a:rPr>
              <a:pPr eaLnBrk="1" hangingPunct="1">
                <a:spcBef>
                  <a:spcPct val="0"/>
                </a:spcBef>
              </a:pPr>
              <a:t>211</a:t>
            </a:fld>
            <a:endParaRPr lang="de-CH" altLang="de-DE" dirty="0">
              <a:latin typeface="Arial" pitchFamily="34"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hteck 17408"/>
          <p:cNvSpPr>
            <a:spLocks noGrp="1" noRot="1" noChangeAspect="1" noTextEdit="1"/>
          </p:cNvSpPr>
          <p:nvPr>
            <p:ph type="sldImg"/>
          </p:nvPr>
        </p:nvSpPr>
        <p:spPr>
          <a:noFill/>
          <a:ln cap="flat">
            <a:headEnd type="none" w="med" len="med"/>
            <a:tailEnd type="none" w="med" len="med"/>
          </a:ln>
        </p:spPr>
      </p:sp>
      <p:sp>
        <p:nvSpPr>
          <p:cNvPr id="4802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026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4082C6D-CAB6-4A05-9B9E-CF1E5CE4831B}" type="slidenum">
              <a:rPr lang="de-CH" altLang="de-DE" smtClean="0">
                <a:latin typeface="Arial" pitchFamily="34" charset="0"/>
              </a:rPr>
              <a:pPr eaLnBrk="1" hangingPunct="1">
                <a:spcBef>
                  <a:spcPct val="0"/>
                </a:spcBef>
              </a:pPr>
              <a:t>212</a:t>
            </a:fld>
            <a:endParaRPr lang="de-CH" altLang="de-DE" dirty="0">
              <a:latin typeface="Arial" pitchFamily="34"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hteck 17408"/>
          <p:cNvSpPr>
            <a:spLocks noGrp="1" noRot="1" noChangeAspect="1" noTextEdit="1"/>
          </p:cNvSpPr>
          <p:nvPr>
            <p:ph type="sldImg"/>
          </p:nvPr>
        </p:nvSpPr>
        <p:spPr>
          <a:noFill/>
          <a:ln cap="flat">
            <a:headEnd type="none" w="med" len="med"/>
            <a:tailEnd type="none" w="med" len="med"/>
          </a:ln>
        </p:spPr>
      </p:sp>
      <p:sp>
        <p:nvSpPr>
          <p:cNvPr id="4812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128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9827440C-8AEE-4E4C-98F2-CDFCE6950B81}" type="slidenum">
              <a:rPr lang="de-CH" altLang="de-DE" smtClean="0">
                <a:latin typeface="Arial" pitchFamily="34" charset="0"/>
              </a:rPr>
              <a:pPr eaLnBrk="1" hangingPunct="1">
                <a:spcBef>
                  <a:spcPct val="0"/>
                </a:spcBef>
              </a:pPr>
              <a:t>213</a:t>
            </a:fld>
            <a:endParaRPr lang="de-CH" altLang="de-DE" dirty="0">
              <a:latin typeface="Arial"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hteck 17408"/>
          <p:cNvSpPr>
            <a:spLocks noGrp="1" noRot="1" noChangeAspect="1" noTextEdit="1"/>
          </p:cNvSpPr>
          <p:nvPr>
            <p:ph type="sldImg"/>
          </p:nvPr>
        </p:nvSpPr>
        <p:spPr>
          <a:noFill/>
          <a:ln cap="flat">
            <a:headEnd type="none" w="med" len="med"/>
            <a:tailEnd type="none" w="med" len="med"/>
          </a:ln>
        </p:spPr>
      </p:sp>
      <p:sp>
        <p:nvSpPr>
          <p:cNvPr id="4823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230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7618E9FF-9E7E-4DAB-B530-B1BD8336F6F7}" type="slidenum">
              <a:rPr lang="de-CH" altLang="de-DE" smtClean="0">
                <a:latin typeface="Arial" pitchFamily="34" charset="0"/>
              </a:rPr>
              <a:pPr eaLnBrk="1" hangingPunct="1">
                <a:spcBef>
                  <a:spcPct val="0"/>
                </a:spcBef>
              </a:pPr>
              <a:t>214</a:t>
            </a:fld>
            <a:endParaRPr lang="de-CH" altLang="de-DE" dirty="0">
              <a:latin typeface="Arial"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hteck 17408"/>
          <p:cNvSpPr>
            <a:spLocks noGrp="1" noRot="1" noChangeAspect="1" noTextEdit="1"/>
          </p:cNvSpPr>
          <p:nvPr>
            <p:ph type="sldImg"/>
          </p:nvPr>
        </p:nvSpPr>
        <p:spPr>
          <a:noFill/>
          <a:ln cap="flat">
            <a:headEnd type="none" w="med" len="med"/>
            <a:tailEnd type="none" w="med" len="med"/>
          </a:ln>
        </p:spPr>
      </p:sp>
      <p:sp>
        <p:nvSpPr>
          <p:cNvPr id="4833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333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8AA149F8-554A-4BFE-AE13-613375D2BC7F}" type="slidenum">
              <a:rPr lang="de-CH" altLang="de-DE" smtClean="0">
                <a:latin typeface="Arial" pitchFamily="34" charset="0"/>
              </a:rPr>
              <a:pPr eaLnBrk="1" hangingPunct="1">
                <a:spcBef>
                  <a:spcPct val="0"/>
                </a:spcBef>
              </a:pPr>
              <a:t>215</a:t>
            </a:fld>
            <a:endParaRPr lang="de-CH" altLang="de-DE" dirty="0">
              <a:latin typeface="Arial"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hteck 17408"/>
          <p:cNvSpPr>
            <a:spLocks noGrp="1" noRot="1" noChangeAspect="1" noTextEdit="1"/>
          </p:cNvSpPr>
          <p:nvPr>
            <p:ph type="sldImg"/>
          </p:nvPr>
        </p:nvSpPr>
        <p:spPr>
          <a:noFill/>
          <a:ln cap="flat">
            <a:headEnd type="none" w="med" len="med"/>
            <a:tailEnd type="none" w="med" len="med"/>
          </a:ln>
        </p:spPr>
      </p:sp>
      <p:sp>
        <p:nvSpPr>
          <p:cNvPr id="4843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435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8A638B6-3C1C-421B-8C9C-0425E0272192}" type="slidenum">
              <a:rPr lang="de-CH" altLang="de-DE" smtClean="0">
                <a:latin typeface="Arial" pitchFamily="34" charset="0"/>
              </a:rPr>
              <a:pPr eaLnBrk="1" hangingPunct="1">
                <a:spcBef>
                  <a:spcPct val="0"/>
                </a:spcBef>
              </a:pPr>
              <a:t>216</a:t>
            </a:fld>
            <a:endParaRPr lang="de-CH" altLang="de-DE" dirty="0">
              <a:latin typeface="Arial"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hteck 17408"/>
          <p:cNvSpPr>
            <a:spLocks noGrp="1" noRot="1" noChangeAspect="1" noTextEdit="1"/>
          </p:cNvSpPr>
          <p:nvPr>
            <p:ph type="sldImg"/>
          </p:nvPr>
        </p:nvSpPr>
        <p:spPr>
          <a:noFill/>
          <a:ln cap="flat">
            <a:headEnd type="none" w="med" len="med"/>
            <a:tailEnd type="none" w="med" len="med"/>
          </a:ln>
        </p:spPr>
      </p:sp>
      <p:sp>
        <p:nvSpPr>
          <p:cNvPr id="48537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538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AAC68327-A9FD-4064-BAFF-0FD8819C501F}" type="slidenum">
              <a:rPr lang="de-CH" altLang="de-DE" smtClean="0">
                <a:latin typeface="Arial" pitchFamily="34" charset="0"/>
              </a:rPr>
              <a:pPr eaLnBrk="1" hangingPunct="1">
                <a:spcBef>
                  <a:spcPct val="0"/>
                </a:spcBef>
              </a:pPr>
              <a:t>217</a:t>
            </a:fld>
            <a:endParaRPr lang="de-CH" altLang="de-DE" dirty="0">
              <a:latin typeface="Arial"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hteck 17408"/>
          <p:cNvSpPr>
            <a:spLocks noGrp="1" noRot="1" noChangeAspect="1" noTextEdit="1"/>
          </p:cNvSpPr>
          <p:nvPr>
            <p:ph type="sldImg"/>
          </p:nvPr>
        </p:nvSpPr>
        <p:spPr>
          <a:noFill/>
          <a:ln cap="flat">
            <a:headEnd type="none" w="med" len="med"/>
            <a:tailEnd type="none" w="med" len="med"/>
          </a:ln>
        </p:spPr>
      </p:sp>
      <p:sp>
        <p:nvSpPr>
          <p:cNvPr id="4864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640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A456DC1C-E05B-429F-AFB7-1011DAE73DF8}" type="slidenum">
              <a:rPr lang="de-CH" altLang="de-DE" smtClean="0">
                <a:latin typeface="Arial" pitchFamily="34" charset="0"/>
              </a:rPr>
              <a:pPr eaLnBrk="1" hangingPunct="1">
                <a:spcBef>
                  <a:spcPct val="0"/>
                </a:spcBef>
              </a:pPr>
              <a:t>218</a:t>
            </a:fld>
            <a:endParaRPr lang="de-CH" altLang="de-DE" dirty="0">
              <a:latin typeface="Arial"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hteck 17408"/>
          <p:cNvSpPr>
            <a:spLocks noGrp="1" noRot="1" noChangeAspect="1" noTextEdit="1"/>
          </p:cNvSpPr>
          <p:nvPr>
            <p:ph type="sldImg"/>
          </p:nvPr>
        </p:nvSpPr>
        <p:spPr>
          <a:noFill/>
          <a:ln cap="flat">
            <a:headEnd type="none" w="med" len="med"/>
            <a:tailEnd type="none" w="med" len="med"/>
          </a:ln>
        </p:spPr>
      </p:sp>
      <p:sp>
        <p:nvSpPr>
          <p:cNvPr id="4874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742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1C684D52-C286-4C77-97A2-F311B401CC16}" type="slidenum">
              <a:rPr lang="de-CH" altLang="de-DE" smtClean="0">
                <a:latin typeface="Arial" pitchFamily="34" charset="0"/>
              </a:rPr>
              <a:pPr eaLnBrk="1" hangingPunct="1">
                <a:spcBef>
                  <a:spcPct val="0"/>
                </a:spcBef>
              </a:pPr>
              <a:t>219</a:t>
            </a:fld>
            <a:endParaRPr lang="de-CH" altLang="de-DE" dirty="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hteck 14336"/>
          <p:cNvSpPr>
            <a:spLocks noGrp="1" noRot="1" noChangeAspect="1" noTextEdit="1"/>
          </p:cNvSpPr>
          <p:nvPr>
            <p:ph type="sldImg"/>
          </p:nvPr>
        </p:nvSpPr>
        <p:spPr>
          <a:noFill/>
          <a:ln cap="flat">
            <a:headEnd type="none" w="med" len="med"/>
            <a:tailEnd type="none" w="med" len="med"/>
          </a:ln>
        </p:spPr>
      </p:sp>
      <p:sp>
        <p:nvSpPr>
          <p:cNvPr id="284675"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467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698177BE-56F1-4344-8F49-938EEF82B8A1}" type="slidenum">
              <a:rPr lang="de-CH" altLang="de-DE" smtClean="0">
                <a:latin typeface="Arial" pitchFamily="34" charset="0"/>
              </a:rPr>
              <a:pPr eaLnBrk="1" hangingPunct="1">
                <a:spcBef>
                  <a:spcPct val="0"/>
                </a:spcBef>
              </a:pPr>
              <a:t>22</a:t>
            </a:fld>
            <a:endParaRPr lang="de-CH" altLang="de-DE" dirty="0">
              <a:latin typeface="Arial" pitchFamily="34"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hteck 17408"/>
          <p:cNvSpPr>
            <a:spLocks noGrp="1" noRot="1" noChangeAspect="1" noTextEdit="1"/>
          </p:cNvSpPr>
          <p:nvPr>
            <p:ph type="sldImg"/>
          </p:nvPr>
        </p:nvSpPr>
        <p:spPr>
          <a:noFill/>
          <a:ln cap="flat">
            <a:headEnd type="none" w="med" len="med"/>
            <a:tailEnd type="none" w="med" len="med"/>
          </a:ln>
        </p:spPr>
      </p:sp>
      <p:sp>
        <p:nvSpPr>
          <p:cNvPr id="4884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845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2DD3472C-EF98-4482-BAAB-250139C9E22C}" type="slidenum">
              <a:rPr lang="de-CH" altLang="de-DE" smtClean="0">
                <a:latin typeface="Arial" pitchFamily="34" charset="0"/>
              </a:rPr>
              <a:pPr eaLnBrk="1" hangingPunct="1">
                <a:spcBef>
                  <a:spcPct val="0"/>
                </a:spcBef>
              </a:pPr>
              <a:t>220</a:t>
            </a:fld>
            <a:endParaRPr lang="de-CH" altLang="de-DE" dirty="0">
              <a:latin typeface="Arial"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hteck 17408"/>
          <p:cNvSpPr>
            <a:spLocks noGrp="1" noRot="1" noChangeAspect="1" noTextEdit="1"/>
          </p:cNvSpPr>
          <p:nvPr>
            <p:ph type="sldImg"/>
          </p:nvPr>
        </p:nvSpPr>
        <p:spPr>
          <a:noFill/>
          <a:ln cap="flat">
            <a:headEnd type="none" w="med" len="med"/>
            <a:tailEnd type="none" w="med" len="med"/>
          </a:ln>
        </p:spPr>
      </p:sp>
      <p:sp>
        <p:nvSpPr>
          <p:cNvPr id="48947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8947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E810D279-BB15-49D0-BA3C-6C0DECC6BDDA}" type="slidenum">
              <a:rPr lang="de-CH" altLang="de-DE" smtClean="0">
                <a:latin typeface="Arial" pitchFamily="34" charset="0"/>
              </a:rPr>
              <a:pPr eaLnBrk="1" hangingPunct="1">
                <a:spcBef>
                  <a:spcPct val="0"/>
                </a:spcBef>
              </a:pPr>
              <a:t>221</a:t>
            </a:fld>
            <a:endParaRPr lang="de-CH" altLang="de-DE" dirty="0">
              <a:latin typeface="Arial"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hteck 17408"/>
          <p:cNvSpPr>
            <a:spLocks noGrp="1" noRot="1" noChangeAspect="1" noTextEdit="1"/>
          </p:cNvSpPr>
          <p:nvPr>
            <p:ph type="sldImg"/>
          </p:nvPr>
        </p:nvSpPr>
        <p:spPr>
          <a:noFill/>
          <a:ln cap="flat">
            <a:headEnd type="none" w="med" len="med"/>
            <a:tailEnd type="none" w="med" len="med"/>
          </a:ln>
        </p:spPr>
      </p:sp>
      <p:sp>
        <p:nvSpPr>
          <p:cNvPr id="49049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050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0D57D325-DEBF-4735-8F69-9A6660A582DB}" type="slidenum">
              <a:rPr lang="de-CH" altLang="de-DE" smtClean="0">
                <a:latin typeface="Arial" pitchFamily="34" charset="0"/>
              </a:rPr>
              <a:pPr eaLnBrk="1" hangingPunct="1">
                <a:spcBef>
                  <a:spcPct val="0"/>
                </a:spcBef>
              </a:pPr>
              <a:t>222</a:t>
            </a:fld>
            <a:endParaRPr lang="de-CH" altLang="de-DE" dirty="0">
              <a:latin typeface="Arial" pitchFamily="34"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hteck 17408"/>
          <p:cNvSpPr>
            <a:spLocks noGrp="1" noRot="1" noChangeAspect="1" noTextEdit="1"/>
          </p:cNvSpPr>
          <p:nvPr>
            <p:ph type="sldImg"/>
          </p:nvPr>
        </p:nvSpPr>
        <p:spPr>
          <a:noFill/>
          <a:ln cap="flat">
            <a:headEnd type="none" w="med" len="med"/>
            <a:tailEnd type="none" w="med" len="med"/>
          </a:ln>
        </p:spPr>
      </p:sp>
      <p:sp>
        <p:nvSpPr>
          <p:cNvPr id="49152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152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09B3F9AF-1678-406E-8A93-BCDDB6E91DA5}" type="slidenum">
              <a:rPr lang="de-CH" altLang="de-DE" smtClean="0">
                <a:latin typeface="Arial" pitchFamily="34" charset="0"/>
              </a:rPr>
              <a:pPr eaLnBrk="1" hangingPunct="1">
                <a:spcBef>
                  <a:spcPct val="0"/>
                </a:spcBef>
              </a:pPr>
              <a:t>223</a:t>
            </a:fld>
            <a:endParaRPr lang="de-CH" altLang="de-DE" dirty="0">
              <a:latin typeface="Arial"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hteck 17408"/>
          <p:cNvSpPr>
            <a:spLocks noGrp="1" noRot="1" noChangeAspect="1" noTextEdit="1"/>
          </p:cNvSpPr>
          <p:nvPr>
            <p:ph type="sldImg"/>
          </p:nvPr>
        </p:nvSpPr>
        <p:spPr>
          <a:noFill/>
          <a:ln cap="flat">
            <a:headEnd type="none" w="med" len="med"/>
            <a:tailEnd type="none" w="med" len="med"/>
          </a:ln>
        </p:spPr>
      </p:sp>
      <p:sp>
        <p:nvSpPr>
          <p:cNvPr id="4925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254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0B709939-9DFC-424A-B3C7-15874E6F0E84}" type="slidenum">
              <a:rPr lang="de-CH" altLang="de-DE" smtClean="0">
                <a:latin typeface="Arial" pitchFamily="34" charset="0"/>
              </a:rPr>
              <a:pPr eaLnBrk="1" hangingPunct="1">
                <a:spcBef>
                  <a:spcPct val="0"/>
                </a:spcBef>
              </a:pPr>
              <a:t>224</a:t>
            </a:fld>
            <a:endParaRPr lang="de-CH" altLang="de-DE" dirty="0">
              <a:latin typeface="Arial" pitchFamily="34"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hteck 17408"/>
          <p:cNvSpPr>
            <a:spLocks noGrp="1" noRot="1" noChangeAspect="1" noTextEdit="1"/>
          </p:cNvSpPr>
          <p:nvPr>
            <p:ph type="sldImg"/>
          </p:nvPr>
        </p:nvSpPr>
        <p:spPr>
          <a:noFill/>
          <a:ln cap="flat">
            <a:headEnd type="none" w="med" len="med"/>
            <a:tailEnd type="none" w="med" len="med"/>
          </a:ln>
        </p:spPr>
      </p:sp>
      <p:sp>
        <p:nvSpPr>
          <p:cNvPr id="4935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357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303EEC9D-0617-4827-998D-8F86DA73E17B}" type="slidenum">
              <a:rPr lang="de-CH" altLang="de-DE" smtClean="0">
                <a:latin typeface="Arial" pitchFamily="34" charset="0"/>
              </a:rPr>
              <a:pPr eaLnBrk="1" hangingPunct="1">
                <a:spcBef>
                  <a:spcPct val="0"/>
                </a:spcBef>
              </a:pPr>
              <a:t>225</a:t>
            </a:fld>
            <a:endParaRPr lang="de-CH" altLang="de-DE" dirty="0">
              <a:latin typeface="Arial"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hteck 17408"/>
          <p:cNvSpPr>
            <a:spLocks noGrp="1" noRot="1" noChangeAspect="1" noTextEdit="1"/>
          </p:cNvSpPr>
          <p:nvPr>
            <p:ph type="sldImg"/>
          </p:nvPr>
        </p:nvSpPr>
        <p:spPr>
          <a:noFill/>
          <a:ln cap="flat">
            <a:headEnd type="none" w="med" len="med"/>
            <a:tailEnd type="none" w="med" len="med"/>
          </a:ln>
        </p:spPr>
      </p:sp>
      <p:sp>
        <p:nvSpPr>
          <p:cNvPr id="4945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459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32B08224-7E68-4F72-B1BB-8335C03F9EDE}" type="slidenum">
              <a:rPr lang="de-CH" altLang="de-DE" smtClean="0">
                <a:latin typeface="Arial" pitchFamily="34" charset="0"/>
              </a:rPr>
              <a:pPr eaLnBrk="1" hangingPunct="1">
                <a:spcBef>
                  <a:spcPct val="0"/>
                </a:spcBef>
              </a:pPr>
              <a:t>226</a:t>
            </a:fld>
            <a:endParaRPr lang="de-CH" altLang="de-DE" dirty="0">
              <a:latin typeface="Arial" pitchFamily="34"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hteck 17408"/>
          <p:cNvSpPr>
            <a:spLocks noGrp="1" noRot="1" noChangeAspect="1" noTextEdit="1"/>
          </p:cNvSpPr>
          <p:nvPr>
            <p:ph type="sldImg"/>
          </p:nvPr>
        </p:nvSpPr>
        <p:spPr>
          <a:noFill/>
          <a:ln cap="flat">
            <a:headEnd type="none" w="med" len="med"/>
            <a:tailEnd type="none" w="med" len="med"/>
          </a:ln>
        </p:spPr>
      </p:sp>
      <p:sp>
        <p:nvSpPr>
          <p:cNvPr id="4956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562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FC303B8B-67FB-4E08-94E8-E8F26339ED12}" type="slidenum">
              <a:rPr lang="de-CH" altLang="de-DE" smtClean="0">
                <a:latin typeface="Arial" pitchFamily="34" charset="0"/>
              </a:rPr>
              <a:pPr eaLnBrk="1" hangingPunct="1">
                <a:spcBef>
                  <a:spcPct val="0"/>
                </a:spcBef>
              </a:pPr>
              <a:t>227</a:t>
            </a:fld>
            <a:endParaRPr lang="de-CH" altLang="de-DE" dirty="0">
              <a:latin typeface="Arial" pitchFamily="34"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hteck 17408"/>
          <p:cNvSpPr>
            <a:spLocks noGrp="1" noRot="1" noChangeAspect="1" noTextEdit="1"/>
          </p:cNvSpPr>
          <p:nvPr>
            <p:ph type="sldImg"/>
          </p:nvPr>
        </p:nvSpPr>
        <p:spPr>
          <a:noFill/>
          <a:ln cap="flat">
            <a:headEnd type="none" w="med" len="med"/>
            <a:tailEnd type="none" w="med" len="med"/>
          </a:ln>
        </p:spPr>
      </p:sp>
      <p:sp>
        <p:nvSpPr>
          <p:cNvPr id="4966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664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6F2CB07A-DD3E-4747-997E-AE30A4071F33}" type="slidenum">
              <a:rPr lang="de-CH" altLang="de-DE" smtClean="0">
                <a:latin typeface="Arial" pitchFamily="34" charset="0"/>
              </a:rPr>
              <a:pPr eaLnBrk="1" hangingPunct="1">
                <a:spcBef>
                  <a:spcPct val="0"/>
                </a:spcBef>
              </a:pPr>
              <a:t>228</a:t>
            </a:fld>
            <a:endParaRPr lang="de-CH" altLang="de-DE" dirty="0">
              <a:latin typeface="Arial" pitchFamily="34"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hteck 17408"/>
          <p:cNvSpPr>
            <a:spLocks noGrp="1" noRot="1" noChangeAspect="1" noTextEdit="1"/>
          </p:cNvSpPr>
          <p:nvPr>
            <p:ph type="sldImg"/>
          </p:nvPr>
        </p:nvSpPr>
        <p:spPr>
          <a:noFill/>
          <a:ln cap="flat">
            <a:headEnd type="none" w="med" len="med"/>
            <a:tailEnd type="none" w="med" len="med"/>
          </a:ln>
        </p:spPr>
      </p:sp>
      <p:sp>
        <p:nvSpPr>
          <p:cNvPr id="49766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766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EDE42D45-B2B5-4323-BEEC-7E29D63C3E85}" type="slidenum">
              <a:rPr lang="de-CH" altLang="de-DE" smtClean="0">
                <a:latin typeface="Arial" pitchFamily="34" charset="0"/>
              </a:rPr>
              <a:pPr eaLnBrk="1" hangingPunct="1">
                <a:spcBef>
                  <a:spcPct val="0"/>
                </a:spcBef>
              </a:pPr>
              <a:t>229</a:t>
            </a:fld>
            <a:endParaRPr lang="de-CH" altLang="de-DE"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hteck 15360"/>
          <p:cNvSpPr>
            <a:spLocks noGrp="1" noRot="1" noChangeAspect="1" noTextEdit="1"/>
          </p:cNvSpPr>
          <p:nvPr>
            <p:ph type="sldImg"/>
          </p:nvPr>
        </p:nvSpPr>
        <p:spPr>
          <a:noFill/>
          <a:ln cap="flat">
            <a:headEnd type="none" w="med" len="med"/>
            <a:tailEnd type="none" w="med" len="med"/>
          </a:ln>
        </p:spPr>
      </p:sp>
      <p:sp>
        <p:nvSpPr>
          <p:cNvPr id="285699"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570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64AE4BC6-1F89-4C8C-9B6F-0E4CF37334D2}" type="slidenum">
              <a:rPr lang="de-CH" altLang="de-DE" smtClean="0">
                <a:latin typeface="Arial" pitchFamily="34" charset="0"/>
              </a:rPr>
              <a:pPr eaLnBrk="1" hangingPunct="1">
                <a:spcBef>
                  <a:spcPct val="0"/>
                </a:spcBef>
              </a:pPr>
              <a:t>23</a:t>
            </a:fld>
            <a:endParaRPr lang="de-CH" altLang="de-DE" dirty="0">
              <a:latin typeface="Arial" pitchFamily="34"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hteck 14336"/>
          <p:cNvSpPr>
            <a:spLocks noGrp="1" noRot="1" noChangeAspect="1" noTextEdit="1"/>
          </p:cNvSpPr>
          <p:nvPr>
            <p:ph type="sldImg"/>
          </p:nvPr>
        </p:nvSpPr>
        <p:spPr>
          <a:noFill/>
          <a:ln cap="flat">
            <a:headEnd type="none" w="med" len="med"/>
            <a:tailEnd type="none" w="med" len="med"/>
          </a:ln>
        </p:spPr>
      </p:sp>
      <p:sp>
        <p:nvSpPr>
          <p:cNvPr id="498691"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869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2BABFF4A-D450-486C-8BD4-69E12AC194F7}" type="slidenum">
              <a:rPr lang="de-CH" altLang="de-DE" smtClean="0">
                <a:latin typeface="Arial" pitchFamily="34" charset="0"/>
              </a:rPr>
              <a:pPr eaLnBrk="1" hangingPunct="1">
                <a:spcBef>
                  <a:spcPct val="0"/>
                </a:spcBef>
              </a:pPr>
              <a:t>230</a:t>
            </a:fld>
            <a:endParaRPr lang="de-CH" altLang="de-DE" dirty="0">
              <a:latin typeface="Arial" pitchFamily="34"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hteck 17408"/>
          <p:cNvSpPr>
            <a:spLocks noGrp="1" noRot="1" noChangeAspect="1" noTextEdit="1"/>
          </p:cNvSpPr>
          <p:nvPr>
            <p:ph type="sldImg"/>
          </p:nvPr>
        </p:nvSpPr>
        <p:spPr>
          <a:noFill/>
          <a:ln cap="flat">
            <a:headEnd type="none" w="med" len="med"/>
            <a:tailEnd type="none" w="med" len="med"/>
          </a:ln>
        </p:spPr>
      </p:sp>
      <p:sp>
        <p:nvSpPr>
          <p:cNvPr id="49971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49971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78382F0E-48C2-4036-B062-AFF3F1707199}" type="slidenum">
              <a:rPr lang="de-CH" altLang="de-DE" smtClean="0">
                <a:latin typeface="Arial" pitchFamily="34" charset="0"/>
              </a:rPr>
              <a:pPr eaLnBrk="1" hangingPunct="1">
                <a:spcBef>
                  <a:spcPct val="0"/>
                </a:spcBef>
              </a:pPr>
              <a:t>231</a:t>
            </a:fld>
            <a:endParaRPr lang="de-CH" altLang="de-DE" dirty="0">
              <a:latin typeface="Arial" pitchFamily="34"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hteck 17408"/>
          <p:cNvSpPr>
            <a:spLocks noGrp="1" noRot="1" noChangeAspect="1" noTextEdit="1"/>
          </p:cNvSpPr>
          <p:nvPr>
            <p:ph type="sldImg"/>
          </p:nvPr>
        </p:nvSpPr>
        <p:spPr>
          <a:noFill/>
          <a:ln cap="flat">
            <a:headEnd type="none" w="med" len="med"/>
            <a:tailEnd type="none" w="med" len="med"/>
          </a:ln>
        </p:spPr>
      </p:sp>
      <p:sp>
        <p:nvSpPr>
          <p:cNvPr id="1229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atin typeface="Calibri" pitchFamily="34" charset="0"/>
            </a:endParaRPr>
          </a:p>
        </p:txBody>
      </p:sp>
      <p:sp>
        <p:nvSpPr>
          <p:cNvPr id="1229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C260F6C9-D8F0-4004-8B14-CC0EC8890232}" type="slidenum">
              <a:rPr lang="de-CH" smtClean="0"/>
              <a:pPr eaLnBrk="1" hangingPunct="1"/>
              <a:t>232</a:t>
            </a:fld>
            <a:endParaRPr lang="de-CH"/>
          </a:p>
        </p:txBody>
      </p:sp>
    </p:spTree>
    <p:extLst>
      <p:ext uri="{BB962C8B-B14F-4D97-AF65-F5344CB8AC3E}">
        <p14:creationId xmlns:p14="http://schemas.microsoft.com/office/powerpoint/2010/main" val="312641418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hteck 17408"/>
          <p:cNvSpPr>
            <a:spLocks noGrp="1" noRot="1" noChangeAspect="1" noTextEdit="1"/>
          </p:cNvSpPr>
          <p:nvPr>
            <p:ph type="sldImg"/>
          </p:nvPr>
        </p:nvSpPr>
        <p:spPr>
          <a:noFill/>
          <a:ln cap="flat">
            <a:headEnd type="none" w="med" len="med"/>
            <a:tailEnd type="none" w="med" len="med"/>
          </a:ln>
        </p:spPr>
      </p:sp>
      <p:sp>
        <p:nvSpPr>
          <p:cNvPr id="5017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0176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3670E384-D23C-4219-A2B2-4FC11017D329}" type="slidenum">
              <a:rPr lang="de-CH" altLang="de-DE" smtClean="0">
                <a:latin typeface="Arial" pitchFamily="34" charset="0"/>
              </a:rPr>
              <a:pPr eaLnBrk="1" hangingPunct="1">
                <a:spcBef>
                  <a:spcPct val="0"/>
                </a:spcBef>
              </a:pPr>
              <a:t>233</a:t>
            </a:fld>
            <a:endParaRPr lang="de-CH" altLang="de-DE" dirty="0">
              <a:latin typeface="Arial" pitchFamily="34"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hteck 17408"/>
          <p:cNvSpPr>
            <a:spLocks noGrp="1" noRot="1" noChangeAspect="1" noTextEdit="1"/>
          </p:cNvSpPr>
          <p:nvPr>
            <p:ph type="sldImg"/>
          </p:nvPr>
        </p:nvSpPr>
        <p:spPr>
          <a:noFill/>
          <a:ln cap="flat">
            <a:headEnd type="none" w="med" len="med"/>
            <a:tailEnd type="none" w="med" len="med"/>
          </a:ln>
        </p:spPr>
      </p:sp>
      <p:sp>
        <p:nvSpPr>
          <p:cNvPr id="5038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0381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41F20443-9BC0-446D-85B6-7997A281223E}" type="slidenum">
              <a:rPr lang="de-CH" altLang="de-DE" smtClean="0">
                <a:latin typeface="Arial" pitchFamily="34" charset="0"/>
              </a:rPr>
              <a:pPr eaLnBrk="1" hangingPunct="1">
                <a:spcBef>
                  <a:spcPct val="0"/>
                </a:spcBef>
              </a:pPr>
              <a:t>234</a:t>
            </a:fld>
            <a:endParaRPr lang="de-CH" altLang="de-DE" dirty="0">
              <a:latin typeface="Arial" pitchFamily="34"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hteck 17408"/>
          <p:cNvSpPr>
            <a:spLocks noGrp="1" noRot="1" noChangeAspect="1" noTextEdit="1"/>
          </p:cNvSpPr>
          <p:nvPr>
            <p:ph type="sldImg"/>
          </p:nvPr>
        </p:nvSpPr>
        <p:spPr>
          <a:noFill/>
          <a:ln cap="flat">
            <a:headEnd type="none" w="med" len="med"/>
            <a:tailEnd type="none" w="med" len="med"/>
          </a:ln>
        </p:spPr>
      </p:sp>
      <p:sp>
        <p:nvSpPr>
          <p:cNvPr id="5048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0483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16CF3EF4-EB3D-4648-ABAD-EEE1A58FFAC7}" type="slidenum">
              <a:rPr lang="de-CH" altLang="de-DE" smtClean="0">
                <a:latin typeface="Arial" pitchFamily="34" charset="0"/>
              </a:rPr>
              <a:pPr eaLnBrk="1" hangingPunct="1">
                <a:spcBef>
                  <a:spcPct val="0"/>
                </a:spcBef>
              </a:pPr>
              <a:t>235</a:t>
            </a:fld>
            <a:endParaRPr lang="de-CH" altLang="de-DE" dirty="0">
              <a:latin typeface="Arial" pitchFamily="34"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hteck 17408"/>
          <p:cNvSpPr>
            <a:spLocks noGrp="1" noRot="1" noChangeAspect="1" noTextEdit="1"/>
          </p:cNvSpPr>
          <p:nvPr>
            <p:ph type="sldImg"/>
          </p:nvPr>
        </p:nvSpPr>
        <p:spPr>
          <a:noFill/>
          <a:ln cap="flat">
            <a:headEnd type="none" w="med" len="med"/>
            <a:tailEnd type="none" w="med" len="med"/>
          </a:ln>
        </p:spPr>
      </p:sp>
      <p:sp>
        <p:nvSpPr>
          <p:cNvPr id="5058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0586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AE1194AE-7E8B-412F-98D9-1451DA08B5BB}" type="slidenum">
              <a:rPr lang="de-CH" altLang="de-DE" smtClean="0">
                <a:latin typeface="Arial" pitchFamily="34" charset="0"/>
              </a:rPr>
              <a:pPr eaLnBrk="1" hangingPunct="1">
                <a:spcBef>
                  <a:spcPct val="0"/>
                </a:spcBef>
              </a:pPr>
              <a:t>236</a:t>
            </a:fld>
            <a:endParaRPr lang="de-CH" altLang="de-DE" dirty="0">
              <a:latin typeface="Arial" pitchFamily="34"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hteck 17408"/>
          <p:cNvSpPr>
            <a:spLocks noGrp="1" noRot="1" noChangeAspect="1" noTextEdit="1"/>
          </p:cNvSpPr>
          <p:nvPr>
            <p:ph type="sldImg"/>
          </p:nvPr>
        </p:nvSpPr>
        <p:spPr>
          <a:noFill/>
          <a:ln cap="flat">
            <a:headEnd type="none" w="med" len="med"/>
            <a:tailEnd type="none" w="med" len="med"/>
          </a:ln>
        </p:spPr>
      </p:sp>
      <p:sp>
        <p:nvSpPr>
          <p:cNvPr id="5068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0688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063CE001-DC82-4632-84EB-4972F9F9FDE8}" type="slidenum">
              <a:rPr lang="de-CH" altLang="de-DE" smtClean="0">
                <a:latin typeface="Arial" pitchFamily="34" charset="0"/>
              </a:rPr>
              <a:pPr eaLnBrk="1" hangingPunct="1">
                <a:spcBef>
                  <a:spcPct val="0"/>
                </a:spcBef>
              </a:pPr>
              <a:t>237</a:t>
            </a:fld>
            <a:endParaRPr lang="de-CH" altLang="de-DE" dirty="0">
              <a:latin typeface="Arial" pitchFamily="34"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hteck 17408"/>
          <p:cNvSpPr>
            <a:spLocks noGrp="1" noRot="1" noChangeAspect="1" noTextEdit="1"/>
          </p:cNvSpPr>
          <p:nvPr>
            <p:ph type="sldImg"/>
          </p:nvPr>
        </p:nvSpPr>
        <p:spPr>
          <a:noFill/>
          <a:ln cap="flat">
            <a:headEnd type="none" w="med" len="med"/>
            <a:tailEnd type="none" w="med" len="med"/>
          </a:ln>
        </p:spPr>
      </p:sp>
      <p:sp>
        <p:nvSpPr>
          <p:cNvPr id="5079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0790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465F11C8-BBD8-4FC9-B467-C6E5F4358430}" type="slidenum">
              <a:rPr lang="de-CH" altLang="de-DE" smtClean="0">
                <a:latin typeface="Arial" pitchFamily="34" charset="0"/>
              </a:rPr>
              <a:pPr eaLnBrk="1" hangingPunct="1">
                <a:spcBef>
                  <a:spcPct val="0"/>
                </a:spcBef>
              </a:pPr>
              <a:t>238</a:t>
            </a:fld>
            <a:endParaRPr lang="de-CH" altLang="de-DE" dirty="0">
              <a:latin typeface="Arial" pitchFamily="34"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hteck 17408"/>
          <p:cNvSpPr>
            <a:spLocks noGrp="1" noRot="1" noChangeAspect="1" noTextEdit="1"/>
          </p:cNvSpPr>
          <p:nvPr>
            <p:ph type="sldImg"/>
          </p:nvPr>
        </p:nvSpPr>
        <p:spPr>
          <a:noFill/>
          <a:ln cap="flat">
            <a:headEnd type="none" w="med" len="med"/>
            <a:tailEnd type="none" w="med" len="med"/>
          </a:ln>
        </p:spPr>
      </p:sp>
      <p:sp>
        <p:nvSpPr>
          <p:cNvPr id="5089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0893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D7BBCD09-869B-4C54-B7D3-E86A90726BEE}" type="slidenum">
              <a:rPr lang="de-CH" altLang="de-DE" smtClean="0">
                <a:latin typeface="Arial" pitchFamily="34" charset="0"/>
              </a:rPr>
              <a:pPr eaLnBrk="1" hangingPunct="1">
                <a:spcBef>
                  <a:spcPct val="0"/>
                </a:spcBef>
              </a:pPr>
              <a:t>239</a:t>
            </a:fld>
            <a:endParaRPr lang="de-CH" altLang="de-DE" dirty="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hteck 17408"/>
          <p:cNvSpPr>
            <a:spLocks noGrp="1" noRot="1" noChangeAspect="1" noTextEdit="1"/>
          </p:cNvSpPr>
          <p:nvPr>
            <p:ph type="sldImg"/>
          </p:nvPr>
        </p:nvSpPr>
        <p:spPr>
          <a:noFill/>
          <a:ln cap="flat">
            <a:headEnd type="none" w="med" len="med"/>
            <a:tailEnd type="none" w="med" len="med"/>
          </a:ln>
        </p:spPr>
      </p:sp>
      <p:sp>
        <p:nvSpPr>
          <p:cNvPr id="28672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672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A5EE10A-A731-4F07-BFFA-967815955BDF}" type="slidenum">
              <a:rPr lang="de-CH" altLang="de-DE">
                <a:latin typeface="Arial" pitchFamily="34" charset="0"/>
              </a:rPr>
              <a:pPr algn="r" eaLnBrk="1" hangingPunct="1">
                <a:spcBef>
                  <a:spcPct val="0"/>
                </a:spcBef>
              </a:pPr>
              <a:t>24</a:t>
            </a:fld>
            <a:endParaRPr lang="de-CH" altLang="de-DE" dirty="0">
              <a:latin typeface="Arial" pitchFamily="34"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hteck 17408"/>
          <p:cNvSpPr>
            <a:spLocks noGrp="1" noRot="1" noChangeAspect="1" noTextEdit="1"/>
          </p:cNvSpPr>
          <p:nvPr>
            <p:ph type="sldImg"/>
          </p:nvPr>
        </p:nvSpPr>
        <p:spPr>
          <a:noFill/>
          <a:ln cap="flat">
            <a:headEnd type="none" w="med" len="med"/>
            <a:tailEnd type="none" w="med" len="med"/>
          </a:ln>
        </p:spPr>
      </p:sp>
      <p:sp>
        <p:nvSpPr>
          <p:cNvPr id="5099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0995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DFA2B046-1449-4857-B377-451D52D5F778}" type="slidenum">
              <a:rPr lang="de-CH" altLang="de-DE" smtClean="0">
                <a:latin typeface="Arial" pitchFamily="34" charset="0"/>
              </a:rPr>
              <a:pPr eaLnBrk="1" hangingPunct="1">
                <a:spcBef>
                  <a:spcPct val="0"/>
                </a:spcBef>
              </a:pPr>
              <a:t>240</a:t>
            </a:fld>
            <a:endParaRPr lang="de-CH" altLang="de-DE" dirty="0">
              <a:latin typeface="Arial" pitchFamily="34" charset="0"/>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hteck 17408"/>
          <p:cNvSpPr>
            <a:spLocks noGrp="1" noRot="1" noChangeAspect="1" noTextEdit="1"/>
          </p:cNvSpPr>
          <p:nvPr>
            <p:ph type="sldImg"/>
          </p:nvPr>
        </p:nvSpPr>
        <p:spPr>
          <a:noFill/>
          <a:ln cap="flat">
            <a:headEnd type="none" w="med" len="med"/>
            <a:tailEnd type="none" w="med" len="med"/>
          </a:ln>
        </p:spPr>
      </p:sp>
      <p:sp>
        <p:nvSpPr>
          <p:cNvPr id="51097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098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A271815F-8583-4581-ACA8-D405A4BB0211}" type="slidenum">
              <a:rPr lang="de-CH" altLang="de-DE" smtClean="0">
                <a:latin typeface="Arial" pitchFamily="34" charset="0"/>
              </a:rPr>
              <a:pPr eaLnBrk="1" hangingPunct="1">
                <a:spcBef>
                  <a:spcPct val="0"/>
                </a:spcBef>
              </a:pPr>
              <a:t>241</a:t>
            </a:fld>
            <a:endParaRPr lang="de-CH" altLang="de-DE" dirty="0">
              <a:latin typeface="Arial" pitchFamily="34" charset="0"/>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hteck 17408"/>
          <p:cNvSpPr>
            <a:spLocks noGrp="1" noRot="1" noChangeAspect="1" noTextEdit="1"/>
          </p:cNvSpPr>
          <p:nvPr>
            <p:ph type="sldImg"/>
          </p:nvPr>
        </p:nvSpPr>
        <p:spPr>
          <a:noFill/>
          <a:ln cap="flat">
            <a:headEnd type="none" w="med" len="med"/>
            <a:tailEnd type="none" w="med" len="med"/>
          </a:ln>
        </p:spPr>
      </p:sp>
      <p:sp>
        <p:nvSpPr>
          <p:cNvPr id="5120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200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76B81FD6-B16E-41E2-9F43-D62CF81CC0E6}" type="slidenum">
              <a:rPr lang="de-CH" altLang="de-DE" smtClean="0">
                <a:latin typeface="Arial" pitchFamily="34" charset="0"/>
              </a:rPr>
              <a:pPr eaLnBrk="1" hangingPunct="1">
                <a:spcBef>
                  <a:spcPct val="0"/>
                </a:spcBef>
              </a:pPr>
              <a:t>242</a:t>
            </a:fld>
            <a:endParaRPr lang="de-CH" altLang="de-DE" dirty="0">
              <a:latin typeface="Arial" pitchFamily="34" charset="0"/>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hteck 17408"/>
          <p:cNvSpPr>
            <a:spLocks noGrp="1" noRot="1" noChangeAspect="1" noTextEdit="1"/>
          </p:cNvSpPr>
          <p:nvPr>
            <p:ph type="sldImg"/>
          </p:nvPr>
        </p:nvSpPr>
        <p:spPr>
          <a:noFill/>
          <a:ln cap="flat">
            <a:headEnd type="none" w="med" len="med"/>
            <a:tailEnd type="none" w="med" len="med"/>
          </a:ln>
        </p:spPr>
      </p:sp>
      <p:sp>
        <p:nvSpPr>
          <p:cNvPr id="5130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302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A36D3ABB-E411-4BE3-9175-AE6E9511C894}" type="slidenum">
              <a:rPr lang="de-CH" altLang="de-DE" smtClean="0">
                <a:latin typeface="Arial" pitchFamily="34" charset="0"/>
              </a:rPr>
              <a:pPr eaLnBrk="1" hangingPunct="1">
                <a:spcBef>
                  <a:spcPct val="0"/>
                </a:spcBef>
              </a:pPr>
              <a:t>243</a:t>
            </a:fld>
            <a:endParaRPr lang="de-CH" altLang="de-DE" dirty="0">
              <a:latin typeface="Arial" pitchFamily="34"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hteck 17408"/>
          <p:cNvSpPr>
            <a:spLocks noGrp="1" noRot="1" noChangeAspect="1" noTextEdit="1"/>
          </p:cNvSpPr>
          <p:nvPr>
            <p:ph type="sldImg"/>
          </p:nvPr>
        </p:nvSpPr>
        <p:spPr>
          <a:noFill/>
          <a:ln cap="flat">
            <a:headEnd type="none" w="med" len="med"/>
            <a:tailEnd type="none" w="med" len="med"/>
          </a:ln>
        </p:spPr>
      </p:sp>
      <p:sp>
        <p:nvSpPr>
          <p:cNvPr id="5140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405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78E6ADDD-7043-4234-87E8-3B5B576A53F9}" type="slidenum">
              <a:rPr lang="de-CH" altLang="de-DE" smtClean="0">
                <a:latin typeface="Arial" pitchFamily="34" charset="0"/>
              </a:rPr>
              <a:pPr eaLnBrk="1" hangingPunct="1">
                <a:spcBef>
                  <a:spcPct val="0"/>
                </a:spcBef>
              </a:pPr>
              <a:t>244</a:t>
            </a:fld>
            <a:endParaRPr lang="de-CH" altLang="de-DE" dirty="0">
              <a:latin typeface="Arial" pitchFamily="34" charset="0"/>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hteck 17408"/>
          <p:cNvSpPr>
            <a:spLocks noGrp="1" noRot="1" noChangeAspect="1" noTextEdit="1"/>
          </p:cNvSpPr>
          <p:nvPr>
            <p:ph type="sldImg"/>
          </p:nvPr>
        </p:nvSpPr>
        <p:spPr>
          <a:noFill/>
          <a:ln cap="flat">
            <a:headEnd type="none" w="med" len="med"/>
            <a:tailEnd type="none" w="med" len="med"/>
          </a:ln>
        </p:spPr>
      </p:sp>
      <p:sp>
        <p:nvSpPr>
          <p:cNvPr id="51507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507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91C741C9-F1F8-43FB-8E62-6D788D2B4A57}" type="slidenum">
              <a:rPr lang="de-CH" altLang="de-DE" smtClean="0">
                <a:latin typeface="Arial" pitchFamily="34" charset="0"/>
              </a:rPr>
              <a:pPr eaLnBrk="1" hangingPunct="1">
                <a:spcBef>
                  <a:spcPct val="0"/>
                </a:spcBef>
              </a:pPr>
              <a:t>245</a:t>
            </a:fld>
            <a:endParaRPr lang="de-CH" altLang="de-DE" dirty="0">
              <a:latin typeface="Arial" pitchFamily="34"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hteck 17408"/>
          <p:cNvSpPr>
            <a:spLocks noGrp="1" noRot="1" noChangeAspect="1" noTextEdit="1"/>
          </p:cNvSpPr>
          <p:nvPr>
            <p:ph type="sldImg"/>
          </p:nvPr>
        </p:nvSpPr>
        <p:spPr>
          <a:noFill/>
          <a:ln cap="flat">
            <a:headEnd type="none" w="med" len="med"/>
            <a:tailEnd type="none" w="med" len="med"/>
          </a:ln>
        </p:spPr>
      </p:sp>
      <p:sp>
        <p:nvSpPr>
          <p:cNvPr id="51609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610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spcBef>
                <a:spcPct val="30000"/>
              </a:spcBef>
              <a:defRPr sz="1200">
                <a:solidFill>
                  <a:schemeClr val="tx1"/>
                </a:solidFill>
                <a:latin typeface="Frutiger 55 Roman" pitchFamily="34" charset="0"/>
              </a:defRPr>
            </a:lvl1pPr>
            <a:lvl2pPr marL="742950" indent="-285750" defTabSz="977900" eaLnBrk="0" hangingPunct="0">
              <a:spcBef>
                <a:spcPct val="30000"/>
              </a:spcBef>
              <a:defRPr sz="1200">
                <a:solidFill>
                  <a:schemeClr val="tx1"/>
                </a:solidFill>
                <a:latin typeface="Frutiger 55 Roman" pitchFamily="34" charset="0"/>
              </a:defRPr>
            </a:lvl2pPr>
            <a:lvl3pPr marL="1143000" indent="-228600" defTabSz="977900" eaLnBrk="0" hangingPunct="0">
              <a:spcBef>
                <a:spcPct val="30000"/>
              </a:spcBef>
              <a:defRPr sz="1200">
                <a:solidFill>
                  <a:schemeClr val="tx1"/>
                </a:solidFill>
                <a:latin typeface="Frutiger 55 Roman" pitchFamily="34" charset="0"/>
              </a:defRPr>
            </a:lvl3pPr>
            <a:lvl4pPr marL="1600200" indent="-228600" defTabSz="977900" eaLnBrk="0" hangingPunct="0">
              <a:spcBef>
                <a:spcPct val="30000"/>
              </a:spcBef>
              <a:defRPr sz="1200">
                <a:solidFill>
                  <a:schemeClr val="tx1"/>
                </a:solidFill>
                <a:latin typeface="Frutiger 55 Roman" pitchFamily="34" charset="0"/>
              </a:defRPr>
            </a:lvl4pPr>
            <a:lvl5pPr marL="2057400" indent="-228600" defTabSz="977900" eaLnBrk="0" hangingPunct="0">
              <a:spcBef>
                <a:spcPct val="30000"/>
              </a:spcBef>
              <a:defRPr sz="1200">
                <a:solidFill>
                  <a:schemeClr val="tx1"/>
                </a:solidFill>
                <a:latin typeface="Frutiger 55 Roman" pitchFamily="34" charset="0"/>
              </a:defRPr>
            </a:lvl5pPr>
            <a:lvl6pPr marL="2514600" indent="-228600" defTabSz="977900" eaLnBrk="0" fontAlgn="base" hangingPunct="0">
              <a:spcBef>
                <a:spcPct val="30000"/>
              </a:spcBef>
              <a:spcAft>
                <a:spcPct val="0"/>
              </a:spcAft>
              <a:defRPr sz="1200">
                <a:solidFill>
                  <a:schemeClr val="tx1"/>
                </a:solidFill>
                <a:latin typeface="Frutiger 55 Roman" pitchFamily="34" charset="0"/>
              </a:defRPr>
            </a:lvl6pPr>
            <a:lvl7pPr marL="2971800" indent="-228600" defTabSz="977900" eaLnBrk="0" fontAlgn="base" hangingPunct="0">
              <a:spcBef>
                <a:spcPct val="30000"/>
              </a:spcBef>
              <a:spcAft>
                <a:spcPct val="0"/>
              </a:spcAft>
              <a:defRPr sz="1200">
                <a:solidFill>
                  <a:schemeClr val="tx1"/>
                </a:solidFill>
                <a:latin typeface="Frutiger 55 Roman" pitchFamily="34" charset="0"/>
              </a:defRPr>
            </a:lvl7pPr>
            <a:lvl8pPr marL="3429000" indent="-228600" defTabSz="977900" eaLnBrk="0" fontAlgn="base" hangingPunct="0">
              <a:spcBef>
                <a:spcPct val="30000"/>
              </a:spcBef>
              <a:spcAft>
                <a:spcPct val="0"/>
              </a:spcAft>
              <a:defRPr sz="1200">
                <a:solidFill>
                  <a:schemeClr val="tx1"/>
                </a:solidFill>
                <a:latin typeface="Frutiger 55 Roman" pitchFamily="34" charset="0"/>
              </a:defRPr>
            </a:lvl8pPr>
            <a:lvl9pPr marL="3886200" indent="-228600" defTabSz="97790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9A960B4C-2535-4085-9FB5-7663D18A0932}" type="slidenum">
              <a:rPr lang="de-CH" altLang="de-DE" smtClean="0">
                <a:latin typeface="Arial" pitchFamily="34" charset="0"/>
              </a:rPr>
              <a:pPr eaLnBrk="1" hangingPunct="1">
                <a:spcBef>
                  <a:spcPct val="0"/>
                </a:spcBef>
              </a:pPr>
              <a:t>246</a:t>
            </a:fld>
            <a:endParaRPr lang="de-CH" altLang="de-DE" dirty="0">
              <a:latin typeface="Arial" pitchFamily="34"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hteck 17408"/>
          <p:cNvSpPr>
            <a:spLocks noGrp="1" noRot="1" noChangeAspect="1" noTextEdit="1"/>
          </p:cNvSpPr>
          <p:nvPr>
            <p:ph type="sldImg"/>
          </p:nvPr>
        </p:nvSpPr>
        <p:spPr>
          <a:noFill/>
          <a:ln cap="flat">
            <a:headEnd type="none" w="med" len="med"/>
            <a:tailEnd type="none" w="med" len="med"/>
          </a:ln>
        </p:spPr>
      </p:sp>
      <p:sp>
        <p:nvSpPr>
          <p:cNvPr id="51712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712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Frutiger 55 Roman" pitchFamily="34" charset="0"/>
              </a:defRPr>
            </a:lvl1pPr>
            <a:lvl2pPr marL="742950" indent="-285750" defTabSz="966788" eaLnBrk="0" hangingPunct="0">
              <a:spcBef>
                <a:spcPct val="30000"/>
              </a:spcBef>
              <a:defRPr sz="1200">
                <a:solidFill>
                  <a:schemeClr val="tx1"/>
                </a:solidFill>
                <a:latin typeface="Frutiger 55 Roman" pitchFamily="34" charset="0"/>
              </a:defRPr>
            </a:lvl2pPr>
            <a:lvl3pPr marL="1143000" indent="-228600" defTabSz="966788" eaLnBrk="0" hangingPunct="0">
              <a:spcBef>
                <a:spcPct val="30000"/>
              </a:spcBef>
              <a:defRPr sz="1200">
                <a:solidFill>
                  <a:schemeClr val="tx1"/>
                </a:solidFill>
                <a:latin typeface="Frutiger 55 Roman" pitchFamily="34" charset="0"/>
              </a:defRPr>
            </a:lvl3pPr>
            <a:lvl4pPr marL="1600200" indent="-228600" defTabSz="966788" eaLnBrk="0" hangingPunct="0">
              <a:spcBef>
                <a:spcPct val="30000"/>
              </a:spcBef>
              <a:defRPr sz="1200">
                <a:solidFill>
                  <a:schemeClr val="tx1"/>
                </a:solidFill>
                <a:latin typeface="Frutiger 55 Roman" pitchFamily="34" charset="0"/>
              </a:defRPr>
            </a:lvl4pPr>
            <a:lvl5pPr marL="2057400" indent="-228600" defTabSz="966788" eaLnBrk="0" hangingPunct="0">
              <a:spcBef>
                <a:spcPct val="30000"/>
              </a:spcBef>
              <a:defRPr sz="1200">
                <a:solidFill>
                  <a:schemeClr val="tx1"/>
                </a:solidFill>
                <a:latin typeface="Frutiger 55 Roman" pitchFamily="34" charset="0"/>
              </a:defRPr>
            </a:lvl5pPr>
            <a:lvl6pPr marL="2514600" indent="-228600" defTabSz="966788" eaLnBrk="0" fontAlgn="base" hangingPunct="0">
              <a:spcBef>
                <a:spcPct val="30000"/>
              </a:spcBef>
              <a:spcAft>
                <a:spcPct val="0"/>
              </a:spcAft>
              <a:defRPr sz="1200">
                <a:solidFill>
                  <a:schemeClr val="tx1"/>
                </a:solidFill>
                <a:latin typeface="Frutiger 55 Roman" pitchFamily="34" charset="0"/>
              </a:defRPr>
            </a:lvl6pPr>
            <a:lvl7pPr marL="2971800" indent="-228600" defTabSz="966788" eaLnBrk="0" fontAlgn="base" hangingPunct="0">
              <a:spcBef>
                <a:spcPct val="30000"/>
              </a:spcBef>
              <a:spcAft>
                <a:spcPct val="0"/>
              </a:spcAft>
              <a:defRPr sz="1200">
                <a:solidFill>
                  <a:schemeClr val="tx1"/>
                </a:solidFill>
                <a:latin typeface="Frutiger 55 Roman" pitchFamily="34" charset="0"/>
              </a:defRPr>
            </a:lvl7pPr>
            <a:lvl8pPr marL="3429000" indent="-228600" defTabSz="966788" eaLnBrk="0" fontAlgn="base" hangingPunct="0">
              <a:spcBef>
                <a:spcPct val="30000"/>
              </a:spcBef>
              <a:spcAft>
                <a:spcPct val="0"/>
              </a:spcAft>
              <a:defRPr sz="1200">
                <a:solidFill>
                  <a:schemeClr val="tx1"/>
                </a:solidFill>
                <a:latin typeface="Frutiger 55 Roman" pitchFamily="34" charset="0"/>
              </a:defRPr>
            </a:lvl8pPr>
            <a:lvl9pPr marL="3886200" indent="-228600" defTabSz="966788"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7F700958-9783-463F-AAF7-1FF5DCAFE487}" type="slidenum">
              <a:rPr lang="de-CH" altLang="de-DE" smtClean="0">
                <a:latin typeface="Arial" pitchFamily="34" charset="0"/>
              </a:rPr>
              <a:pPr eaLnBrk="1" hangingPunct="1">
                <a:spcBef>
                  <a:spcPct val="0"/>
                </a:spcBef>
              </a:pPr>
              <a:t>247</a:t>
            </a:fld>
            <a:endParaRPr lang="de-CH" altLang="de-DE" dirty="0">
              <a:latin typeface="Arial" pitchFamily="34"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hteck 17408"/>
          <p:cNvSpPr>
            <a:spLocks noGrp="1" noRot="1" noChangeAspect="1" noTextEdit="1"/>
          </p:cNvSpPr>
          <p:nvPr>
            <p:ph type="sldImg"/>
          </p:nvPr>
        </p:nvSpPr>
        <p:spPr>
          <a:noFill/>
          <a:ln cap="flat">
            <a:headEnd type="none" w="med" len="med"/>
            <a:tailEnd type="none" w="med" len="med"/>
          </a:ln>
        </p:spPr>
      </p:sp>
      <p:sp>
        <p:nvSpPr>
          <p:cNvPr id="5181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814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Frutiger 55 Roman" pitchFamily="34" charset="0"/>
              </a:defRPr>
            </a:lvl1pPr>
            <a:lvl2pPr marL="742950" indent="-285750" defTabSz="966788" eaLnBrk="0" hangingPunct="0">
              <a:spcBef>
                <a:spcPct val="30000"/>
              </a:spcBef>
              <a:defRPr sz="1200">
                <a:solidFill>
                  <a:schemeClr val="tx1"/>
                </a:solidFill>
                <a:latin typeface="Frutiger 55 Roman" pitchFamily="34" charset="0"/>
              </a:defRPr>
            </a:lvl2pPr>
            <a:lvl3pPr marL="1143000" indent="-228600" defTabSz="966788" eaLnBrk="0" hangingPunct="0">
              <a:spcBef>
                <a:spcPct val="30000"/>
              </a:spcBef>
              <a:defRPr sz="1200">
                <a:solidFill>
                  <a:schemeClr val="tx1"/>
                </a:solidFill>
                <a:latin typeface="Frutiger 55 Roman" pitchFamily="34" charset="0"/>
              </a:defRPr>
            </a:lvl3pPr>
            <a:lvl4pPr marL="1600200" indent="-228600" defTabSz="966788" eaLnBrk="0" hangingPunct="0">
              <a:spcBef>
                <a:spcPct val="30000"/>
              </a:spcBef>
              <a:defRPr sz="1200">
                <a:solidFill>
                  <a:schemeClr val="tx1"/>
                </a:solidFill>
                <a:latin typeface="Frutiger 55 Roman" pitchFamily="34" charset="0"/>
              </a:defRPr>
            </a:lvl4pPr>
            <a:lvl5pPr marL="2057400" indent="-228600" defTabSz="966788" eaLnBrk="0" hangingPunct="0">
              <a:spcBef>
                <a:spcPct val="30000"/>
              </a:spcBef>
              <a:defRPr sz="1200">
                <a:solidFill>
                  <a:schemeClr val="tx1"/>
                </a:solidFill>
                <a:latin typeface="Frutiger 55 Roman" pitchFamily="34" charset="0"/>
              </a:defRPr>
            </a:lvl5pPr>
            <a:lvl6pPr marL="2514600" indent="-228600" defTabSz="966788" eaLnBrk="0" fontAlgn="base" hangingPunct="0">
              <a:spcBef>
                <a:spcPct val="30000"/>
              </a:spcBef>
              <a:spcAft>
                <a:spcPct val="0"/>
              </a:spcAft>
              <a:defRPr sz="1200">
                <a:solidFill>
                  <a:schemeClr val="tx1"/>
                </a:solidFill>
                <a:latin typeface="Frutiger 55 Roman" pitchFamily="34" charset="0"/>
              </a:defRPr>
            </a:lvl6pPr>
            <a:lvl7pPr marL="2971800" indent="-228600" defTabSz="966788" eaLnBrk="0" fontAlgn="base" hangingPunct="0">
              <a:spcBef>
                <a:spcPct val="30000"/>
              </a:spcBef>
              <a:spcAft>
                <a:spcPct val="0"/>
              </a:spcAft>
              <a:defRPr sz="1200">
                <a:solidFill>
                  <a:schemeClr val="tx1"/>
                </a:solidFill>
                <a:latin typeface="Frutiger 55 Roman" pitchFamily="34" charset="0"/>
              </a:defRPr>
            </a:lvl7pPr>
            <a:lvl8pPr marL="3429000" indent="-228600" defTabSz="966788" eaLnBrk="0" fontAlgn="base" hangingPunct="0">
              <a:spcBef>
                <a:spcPct val="30000"/>
              </a:spcBef>
              <a:spcAft>
                <a:spcPct val="0"/>
              </a:spcAft>
              <a:defRPr sz="1200">
                <a:solidFill>
                  <a:schemeClr val="tx1"/>
                </a:solidFill>
                <a:latin typeface="Frutiger 55 Roman" pitchFamily="34" charset="0"/>
              </a:defRPr>
            </a:lvl8pPr>
            <a:lvl9pPr marL="3886200" indent="-228600" defTabSz="966788"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4D086CA-EB4E-4F12-B2C6-54F0FCE0B8FA}" type="slidenum">
              <a:rPr lang="de-CH" altLang="de-DE" smtClean="0">
                <a:latin typeface="Arial" pitchFamily="34" charset="0"/>
              </a:rPr>
              <a:pPr eaLnBrk="1" hangingPunct="1">
                <a:spcBef>
                  <a:spcPct val="0"/>
                </a:spcBef>
              </a:pPr>
              <a:t>248</a:t>
            </a:fld>
            <a:endParaRPr lang="de-CH" altLang="de-DE" dirty="0">
              <a:latin typeface="Arial" pitchFamily="34"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hteck 17408"/>
          <p:cNvSpPr>
            <a:spLocks noGrp="1" noRot="1" noChangeAspect="1" noTextEdit="1"/>
          </p:cNvSpPr>
          <p:nvPr>
            <p:ph type="sldImg"/>
          </p:nvPr>
        </p:nvSpPr>
        <p:spPr>
          <a:noFill/>
          <a:ln cap="flat">
            <a:headEnd type="none" w="med" len="med"/>
            <a:tailEnd type="none" w="med" len="med"/>
          </a:ln>
        </p:spPr>
      </p:sp>
      <p:sp>
        <p:nvSpPr>
          <p:cNvPr id="5191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1917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Frutiger 55 Roman" pitchFamily="34" charset="0"/>
              </a:defRPr>
            </a:lvl1pPr>
            <a:lvl2pPr marL="742950" indent="-285750" defTabSz="966788" eaLnBrk="0" hangingPunct="0">
              <a:spcBef>
                <a:spcPct val="30000"/>
              </a:spcBef>
              <a:defRPr sz="1200">
                <a:solidFill>
                  <a:schemeClr val="tx1"/>
                </a:solidFill>
                <a:latin typeface="Frutiger 55 Roman" pitchFamily="34" charset="0"/>
              </a:defRPr>
            </a:lvl2pPr>
            <a:lvl3pPr marL="1143000" indent="-228600" defTabSz="966788" eaLnBrk="0" hangingPunct="0">
              <a:spcBef>
                <a:spcPct val="30000"/>
              </a:spcBef>
              <a:defRPr sz="1200">
                <a:solidFill>
                  <a:schemeClr val="tx1"/>
                </a:solidFill>
                <a:latin typeface="Frutiger 55 Roman" pitchFamily="34" charset="0"/>
              </a:defRPr>
            </a:lvl3pPr>
            <a:lvl4pPr marL="1600200" indent="-228600" defTabSz="966788" eaLnBrk="0" hangingPunct="0">
              <a:spcBef>
                <a:spcPct val="30000"/>
              </a:spcBef>
              <a:defRPr sz="1200">
                <a:solidFill>
                  <a:schemeClr val="tx1"/>
                </a:solidFill>
                <a:latin typeface="Frutiger 55 Roman" pitchFamily="34" charset="0"/>
              </a:defRPr>
            </a:lvl4pPr>
            <a:lvl5pPr marL="2057400" indent="-228600" defTabSz="966788" eaLnBrk="0" hangingPunct="0">
              <a:spcBef>
                <a:spcPct val="30000"/>
              </a:spcBef>
              <a:defRPr sz="1200">
                <a:solidFill>
                  <a:schemeClr val="tx1"/>
                </a:solidFill>
                <a:latin typeface="Frutiger 55 Roman" pitchFamily="34" charset="0"/>
              </a:defRPr>
            </a:lvl5pPr>
            <a:lvl6pPr marL="2514600" indent="-228600" defTabSz="966788" eaLnBrk="0" fontAlgn="base" hangingPunct="0">
              <a:spcBef>
                <a:spcPct val="30000"/>
              </a:spcBef>
              <a:spcAft>
                <a:spcPct val="0"/>
              </a:spcAft>
              <a:defRPr sz="1200">
                <a:solidFill>
                  <a:schemeClr val="tx1"/>
                </a:solidFill>
                <a:latin typeface="Frutiger 55 Roman" pitchFamily="34" charset="0"/>
              </a:defRPr>
            </a:lvl6pPr>
            <a:lvl7pPr marL="2971800" indent="-228600" defTabSz="966788" eaLnBrk="0" fontAlgn="base" hangingPunct="0">
              <a:spcBef>
                <a:spcPct val="30000"/>
              </a:spcBef>
              <a:spcAft>
                <a:spcPct val="0"/>
              </a:spcAft>
              <a:defRPr sz="1200">
                <a:solidFill>
                  <a:schemeClr val="tx1"/>
                </a:solidFill>
                <a:latin typeface="Frutiger 55 Roman" pitchFamily="34" charset="0"/>
              </a:defRPr>
            </a:lvl7pPr>
            <a:lvl8pPr marL="3429000" indent="-228600" defTabSz="966788" eaLnBrk="0" fontAlgn="base" hangingPunct="0">
              <a:spcBef>
                <a:spcPct val="30000"/>
              </a:spcBef>
              <a:spcAft>
                <a:spcPct val="0"/>
              </a:spcAft>
              <a:defRPr sz="1200">
                <a:solidFill>
                  <a:schemeClr val="tx1"/>
                </a:solidFill>
                <a:latin typeface="Frutiger 55 Roman" pitchFamily="34" charset="0"/>
              </a:defRPr>
            </a:lvl8pPr>
            <a:lvl9pPr marL="3886200" indent="-228600" defTabSz="966788"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D87DD794-B882-48F1-9161-1E4CFEEA4032}" type="slidenum">
              <a:rPr lang="de-CH" altLang="de-DE" smtClean="0">
                <a:latin typeface="Arial" pitchFamily="34" charset="0"/>
              </a:rPr>
              <a:pPr eaLnBrk="1" hangingPunct="1">
                <a:spcBef>
                  <a:spcPct val="0"/>
                </a:spcBef>
              </a:pPr>
              <a:t>249</a:t>
            </a:fld>
            <a:endParaRPr lang="de-CH" altLang="de-DE" dirty="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hteck 17408"/>
          <p:cNvSpPr>
            <a:spLocks noGrp="1" noRot="1" noChangeAspect="1" noTextEdit="1"/>
          </p:cNvSpPr>
          <p:nvPr>
            <p:ph type="sldImg"/>
          </p:nvPr>
        </p:nvSpPr>
        <p:spPr>
          <a:noFill/>
          <a:ln cap="flat">
            <a:headEnd type="none" w="med" len="med"/>
            <a:tailEnd type="none" w="med" len="med"/>
          </a:ln>
        </p:spPr>
      </p:sp>
      <p:sp>
        <p:nvSpPr>
          <p:cNvPr id="2877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774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355E41E-6A7B-41BC-8D09-DAAC10C6F337}" type="slidenum">
              <a:rPr lang="de-CH" altLang="de-DE">
                <a:latin typeface="Arial" pitchFamily="34" charset="0"/>
              </a:rPr>
              <a:pPr algn="r" eaLnBrk="1" hangingPunct="1">
                <a:spcBef>
                  <a:spcPct val="0"/>
                </a:spcBef>
              </a:pPr>
              <a:t>25</a:t>
            </a:fld>
            <a:endParaRPr lang="de-CH" altLang="de-DE" dirty="0">
              <a:latin typeface="Arial" pitchFamily="34"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hteck 22528"/>
          <p:cNvSpPr>
            <a:spLocks noGrp="1" noRot="1" noChangeAspect="1" noTextEdit="1"/>
          </p:cNvSpPr>
          <p:nvPr>
            <p:ph type="sldImg"/>
          </p:nvPr>
        </p:nvSpPr>
        <p:spPr>
          <a:noFill/>
          <a:ln cap="flat">
            <a:headEnd type="none" w="med" len="med"/>
            <a:tailEnd type="none" w="med" len="med"/>
          </a:ln>
        </p:spPr>
      </p:sp>
      <p:sp>
        <p:nvSpPr>
          <p:cNvPr id="520195" name="Rechteck 2252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52019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9D539ACC-1D35-404B-8B0A-6A146DB44B23}" type="slidenum">
              <a:rPr lang="de-CH" altLang="de-DE" smtClean="0">
                <a:latin typeface="Arial" pitchFamily="34" charset="0"/>
              </a:rPr>
              <a:pPr eaLnBrk="1" hangingPunct="1">
                <a:spcBef>
                  <a:spcPct val="0"/>
                </a:spcBef>
              </a:pPr>
              <a:t>250</a:t>
            </a:fld>
            <a:endParaRPr lang="de-CH" altLang="de-DE" dirty="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hteck 17408"/>
          <p:cNvSpPr>
            <a:spLocks noGrp="1" noRot="1" noChangeAspect="1" noTextEdit="1"/>
          </p:cNvSpPr>
          <p:nvPr>
            <p:ph type="sldImg"/>
          </p:nvPr>
        </p:nvSpPr>
        <p:spPr>
          <a:noFill/>
          <a:ln cap="flat">
            <a:headEnd type="none" w="med" len="med"/>
            <a:tailEnd type="none" w="med" len="med"/>
          </a:ln>
        </p:spPr>
      </p:sp>
      <p:sp>
        <p:nvSpPr>
          <p:cNvPr id="2887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877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C7A1E146-32EF-46D1-A5A8-6DE9B23FF4AA}" type="slidenum">
              <a:rPr lang="de-CH" altLang="de-DE">
                <a:latin typeface="Arial" pitchFamily="34" charset="0"/>
              </a:rPr>
              <a:pPr algn="r" eaLnBrk="1" hangingPunct="1">
                <a:spcBef>
                  <a:spcPct val="0"/>
                </a:spcBef>
              </a:pPr>
              <a:t>26</a:t>
            </a:fld>
            <a:endParaRPr lang="de-CH" altLang="de-DE" dirty="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hteck 17408"/>
          <p:cNvSpPr>
            <a:spLocks noGrp="1" noRot="1" noChangeAspect="1" noTextEdit="1"/>
          </p:cNvSpPr>
          <p:nvPr>
            <p:ph type="sldImg"/>
          </p:nvPr>
        </p:nvSpPr>
        <p:spPr>
          <a:noFill/>
          <a:ln cap="flat">
            <a:headEnd type="none" w="med" len="med"/>
            <a:tailEnd type="none" w="med" len="med"/>
          </a:ln>
        </p:spPr>
      </p:sp>
      <p:sp>
        <p:nvSpPr>
          <p:cNvPr id="2897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8979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C0F1CDA-5A1C-4DBB-9288-569BFC14165E}" type="slidenum">
              <a:rPr lang="de-CH" altLang="de-DE">
                <a:latin typeface="Arial" pitchFamily="34" charset="0"/>
              </a:rPr>
              <a:pPr algn="r" eaLnBrk="1" hangingPunct="1">
                <a:spcBef>
                  <a:spcPct val="0"/>
                </a:spcBef>
              </a:pPr>
              <a:t>27</a:t>
            </a:fld>
            <a:endParaRPr lang="de-CH" altLang="de-DE" dirty="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hteck 17408"/>
          <p:cNvSpPr>
            <a:spLocks noGrp="1" noRot="1" noChangeAspect="1" noTextEdit="1"/>
          </p:cNvSpPr>
          <p:nvPr>
            <p:ph type="sldImg"/>
          </p:nvPr>
        </p:nvSpPr>
        <p:spPr>
          <a:noFill/>
          <a:ln cap="flat">
            <a:headEnd type="none" w="med" len="med"/>
            <a:tailEnd type="none" w="med" len="med"/>
          </a:ln>
        </p:spPr>
      </p:sp>
      <p:sp>
        <p:nvSpPr>
          <p:cNvPr id="2908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082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80FB376-CE8A-4512-9600-8A76B9612D12}" type="slidenum">
              <a:rPr lang="de-CH" altLang="de-DE">
                <a:latin typeface="Arial" pitchFamily="34" charset="0"/>
              </a:rPr>
              <a:pPr algn="r" eaLnBrk="1" hangingPunct="1">
                <a:spcBef>
                  <a:spcPct val="0"/>
                </a:spcBef>
              </a:pPr>
              <a:t>28</a:t>
            </a:fld>
            <a:endParaRPr lang="de-CH" altLang="de-DE" dirty="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hteck 14336"/>
          <p:cNvSpPr>
            <a:spLocks noGrp="1" noRot="1" noChangeAspect="1" noTextEdit="1"/>
          </p:cNvSpPr>
          <p:nvPr>
            <p:ph type="sldImg"/>
          </p:nvPr>
        </p:nvSpPr>
        <p:spPr>
          <a:noFill/>
          <a:ln cap="flat">
            <a:headEnd type="none" w="med" len="med"/>
            <a:tailEnd type="none" w="med" len="med"/>
          </a:ln>
        </p:spPr>
      </p:sp>
      <p:sp>
        <p:nvSpPr>
          <p:cNvPr id="291843"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184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847E6781-64AA-4ABD-81A5-30F3C88EFB4E}" type="slidenum">
              <a:rPr lang="de-CH" altLang="de-DE" smtClean="0">
                <a:latin typeface="Arial" pitchFamily="34" charset="0"/>
              </a:rPr>
              <a:pPr eaLnBrk="1" hangingPunct="1">
                <a:spcBef>
                  <a:spcPct val="0"/>
                </a:spcBef>
              </a:pPr>
              <a:t>29</a:t>
            </a:fld>
            <a:endParaRPr lang="de-CH" altLang="de-DE"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hteck 14336"/>
          <p:cNvSpPr>
            <a:spLocks noGrp="1" noRot="1" noChangeAspect="1" noTextEdit="1"/>
          </p:cNvSpPr>
          <p:nvPr>
            <p:ph type="sldImg"/>
          </p:nvPr>
        </p:nvSpPr>
        <p:spPr>
          <a:noFill/>
          <a:ln cap="flat">
            <a:headEnd type="none" w="med" len="med"/>
            <a:tailEnd type="none" w="med" len="med"/>
          </a:ln>
        </p:spPr>
      </p:sp>
      <p:sp>
        <p:nvSpPr>
          <p:cNvPr id="265219"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6522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51508434-B2A9-418E-A410-1D81F79E9004}" type="slidenum">
              <a:rPr lang="de-CH" altLang="de-DE" smtClean="0">
                <a:latin typeface="Arial" pitchFamily="34" charset="0"/>
              </a:rPr>
              <a:pPr eaLnBrk="1" hangingPunct="1">
                <a:spcBef>
                  <a:spcPct val="0"/>
                </a:spcBef>
              </a:pPr>
              <a:t>3</a:t>
            </a:fld>
            <a:endParaRPr lang="de-CH" altLang="de-DE" dirty="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hteck 15360"/>
          <p:cNvSpPr>
            <a:spLocks noGrp="1" noRot="1" noChangeAspect="1" noTextEdit="1"/>
          </p:cNvSpPr>
          <p:nvPr>
            <p:ph type="sldImg"/>
          </p:nvPr>
        </p:nvSpPr>
        <p:spPr>
          <a:noFill/>
          <a:ln cap="flat">
            <a:headEnd type="none" w="med" len="med"/>
            <a:tailEnd type="none" w="med" len="med"/>
          </a:ln>
        </p:spPr>
      </p:sp>
      <p:sp>
        <p:nvSpPr>
          <p:cNvPr id="292867"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286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94FFFC4-2CE1-4333-973C-37D6FE45E279}" type="slidenum">
              <a:rPr lang="de-CH" altLang="de-DE" smtClean="0">
                <a:latin typeface="Arial" pitchFamily="34" charset="0"/>
              </a:rPr>
              <a:pPr eaLnBrk="1" hangingPunct="1">
                <a:spcBef>
                  <a:spcPct val="0"/>
                </a:spcBef>
              </a:pPr>
              <a:t>30</a:t>
            </a:fld>
            <a:endParaRPr lang="de-CH" altLang="de-DE" dirty="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hteck 17408"/>
          <p:cNvSpPr>
            <a:spLocks noGrp="1" noRot="1" noChangeAspect="1" noTextEdit="1"/>
          </p:cNvSpPr>
          <p:nvPr>
            <p:ph type="sldImg"/>
          </p:nvPr>
        </p:nvSpPr>
        <p:spPr>
          <a:noFill/>
          <a:ln cap="flat">
            <a:headEnd type="none" w="med" len="med"/>
            <a:tailEnd type="none" w="med" len="med"/>
          </a:ln>
        </p:spPr>
      </p:sp>
      <p:sp>
        <p:nvSpPr>
          <p:cNvPr id="29389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389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6AB6D0F-556F-49A3-B813-7A3301D13EE8}" type="slidenum">
              <a:rPr lang="de-CH" altLang="de-DE">
                <a:latin typeface="Arial" pitchFamily="34" charset="0"/>
              </a:rPr>
              <a:pPr algn="r" eaLnBrk="1" hangingPunct="1">
                <a:spcBef>
                  <a:spcPct val="0"/>
                </a:spcBef>
              </a:pPr>
              <a:t>31</a:t>
            </a:fld>
            <a:endParaRPr lang="de-CH" altLang="de-DE" dirty="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hteck 17408"/>
          <p:cNvSpPr>
            <a:spLocks noGrp="1" noRot="1" noChangeAspect="1" noTextEdit="1"/>
          </p:cNvSpPr>
          <p:nvPr>
            <p:ph type="sldImg"/>
          </p:nvPr>
        </p:nvSpPr>
        <p:spPr>
          <a:noFill/>
          <a:ln cap="flat">
            <a:headEnd type="none" w="med" len="med"/>
            <a:tailEnd type="none" w="med" len="med"/>
          </a:ln>
        </p:spPr>
      </p:sp>
      <p:sp>
        <p:nvSpPr>
          <p:cNvPr id="29491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491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8B6C5594-406E-4BA6-8F64-FB074D44AE77}" type="slidenum">
              <a:rPr lang="de-CH" altLang="de-DE">
                <a:latin typeface="Arial" pitchFamily="34" charset="0"/>
              </a:rPr>
              <a:pPr algn="r" eaLnBrk="1" hangingPunct="1">
                <a:spcBef>
                  <a:spcPct val="0"/>
                </a:spcBef>
              </a:pPr>
              <a:t>32</a:t>
            </a:fld>
            <a:endParaRPr lang="de-CH" altLang="de-DE" dirty="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hteck 17408"/>
          <p:cNvSpPr>
            <a:spLocks noGrp="1" noRot="1" noChangeAspect="1" noTextEdit="1"/>
          </p:cNvSpPr>
          <p:nvPr>
            <p:ph type="sldImg"/>
          </p:nvPr>
        </p:nvSpPr>
        <p:spPr>
          <a:noFill/>
          <a:ln cap="flat">
            <a:headEnd type="none" w="med" len="med"/>
            <a:tailEnd type="none" w="med" len="med"/>
          </a:ln>
        </p:spPr>
      </p:sp>
      <p:sp>
        <p:nvSpPr>
          <p:cNvPr id="29593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594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5EF4176-8C57-4E8B-9FE6-855E9D31AD79}" type="slidenum">
              <a:rPr lang="de-CH" altLang="de-DE">
                <a:latin typeface="Arial" pitchFamily="34" charset="0"/>
              </a:rPr>
              <a:pPr algn="r" eaLnBrk="1" hangingPunct="1">
                <a:spcBef>
                  <a:spcPct val="0"/>
                </a:spcBef>
              </a:pPr>
              <a:t>33</a:t>
            </a:fld>
            <a:endParaRPr lang="de-CH" altLang="de-DE" dirty="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hteck 17408"/>
          <p:cNvSpPr>
            <a:spLocks noGrp="1" noRot="1" noChangeAspect="1" noTextEdit="1"/>
          </p:cNvSpPr>
          <p:nvPr>
            <p:ph type="sldImg"/>
          </p:nvPr>
        </p:nvSpPr>
        <p:spPr>
          <a:noFill/>
          <a:ln cap="flat">
            <a:headEnd type="none" w="med" len="med"/>
            <a:tailEnd type="none" w="med" len="med"/>
          </a:ln>
        </p:spPr>
      </p:sp>
      <p:sp>
        <p:nvSpPr>
          <p:cNvPr id="2969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696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0F1974B-9C46-476A-9F37-8FF2C16C33E7}" type="slidenum">
              <a:rPr lang="de-CH" altLang="de-DE">
                <a:latin typeface="Arial" pitchFamily="34" charset="0"/>
              </a:rPr>
              <a:pPr algn="r" eaLnBrk="1" hangingPunct="1">
                <a:spcBef>
                  <a:spcPct val="0"/>
                </a:spcBef>
              </a:pPr>
              <a:t>34</a:t>
            </a:fld>
            <a:endParaRPr lang="de-CH" altLang="de-DE" dirty="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hteck 17408"/>
          <p:cNvSpPr>
            <a:spLocks noGrp="1" noRot="1" noChangeAspect="1" noTextEdit="1"/>
          </p:cNvSpPr>
          <p:nvPr>
            <p:ph type="sldImg"/>
          </p:nvPr>
        </p:nvSpPr>
        <p:spPr>
          <a:noFill/>
          <a:ln cap="flat">
            <a:headEnd type="none" w="med" len="med"/>
            <a:tailEnd type="none" w="med" len="med"/>
          </a:ln>
        </p:spPr>
      </p:sp>
      <p:sp>
        <p:nvSpPr>
          <p:cNvPr id="2979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798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24A636A-D968-4EA0-A7F6-F892B2443FF6}" type="slidenum">
              <a:rPr lang="de-CH" altLang="de-DE">
                <a:latin typeface="Arial" pitchFamily="34" charset="0"/>
              </a:rPr>
              <a:pPr algn="r" eaLnBrk="1" hangingPunct="1">
                <a:spcBef>
                  <a:spcPct val="0"/>
                </a:spcBef>
              </a:pPr>
              <a:t>35</a:t>
            </a:fld>
            <a:endParaRPr lang="de-CH" altLang="de-DE" dirty="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hteck 17408"/>
          <p:cNvSpPr>
            <a:spLocks noGrp="1" noRot="1" noChangeAspect="1" noTextEdit="1"/>
          </p:cNvSpPr>
          <p:nvPr>
            <p:ph type="sldImg"/>
          </p:nvPr>
        </p:nvSpPr>
        <p:spPr>
          <a:noFill/>
          <a:ln cap="flat">
            <a:headEnd type="none" w="med" len="med"/>
            <a:tailEnd type="none" w="med" len="med"/>
          </a:ln>
        </p:spPr>
      </p:sp>
      <p:sp>
        <p:nvSpPr>
          <p:cNvPr id="2990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9901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9746EE4-0209-4FCB-86A6-2C5A304C286C}" type="slidenum">
              <a:rPr lang="de-CH" altLang="de-DE">
                <a:latin typeface="Arial" pitchFamily="34" charset="0"/>
              </a:rPr>
              <a:pPr algn="r" eaLnBrk="1" hangingPunct="1">
                <a:spcBef>
                  <a:spcPct val="0"/>
                </a:spcBef>
              </a:pPr>
              <a:t>36</a:t>
            </a:fld>
            <a:endParaRPr lang="de-CH" altLang="de-DE" dirty="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hteck 17408"/>
          <p:cNvSpPr>
            <a:spLocks noGrp="1" noRot="1" noChangeAspect="1" noTextEdit="1"/>
          </p:cNvSpPr>
          <p:nvPr>
            <p:ph type="sldImg"/>
          </p:nvPr>
        </p:nvSpPr>
        <p:spPr>
          <a:noFill/>
          <a:ln cap="flat">
            <a:headEnd type="none" w="med" len="med"/>
            <a:tailEnd type="none" w="med" len="med"/>
          </a:ln>
        </p:spPr>
      </p:sp>
      <p:sp>
        <p:nvSpPr>
          <p:cNvPr id="3000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003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681BD4E-6FFF-4328-A93D-3EE3B1F701E2}" type="slidenum">
              <a:rPr lang="de-CH" altLang="de-DE">
                <a:latin typeface="Arial" pitchFamily="34" charset="0"/>
              </a:rPr>
              <a:pPr algn="r" eaLnBrk="1" hangingPunct="1">
                <a:spcBef>
                  <a:spcPct val="0"/>
                </a:spcBef>
              </a:pPr>
              <a:t>37</a:t>
            </a:fld>
            <a:endParaRPr lang="de-CH" altLang="de-DE" dirty="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hteck 17408"/>
          <p:cNvSpPr>
            <a:spLocks noGrp="1" noRot="1" noChangeAspect="1" noTextEdit="1"/>
          </p:cNvSpPr>
          <p:nvPr>
            <p:ph type="sldImg"/>
          </p:nvPr>
        </p:nvSpPr>
        <p:spPr>
          <a:noFill/>
          <a:ln cap="flat">
            <a:headEnd type="none" w="med" len="med"/>
            <a:tailEnd type="none" w="med" len="med"/>
          </a:ln>
        </p:spPr>
      </p:sp>
      <p:sp>
        <p:nvSpPr>
          <p:cNvPr id="3010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106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1A29BB6-DC47-4FA2-81A2-E47DBC5BBC9A}" type="slidenum">
              <a:rPr lang="de-CH" altLang="de-DE">
                <a:latin typeface="Arial" pitchFamily="34" charset="0"/>
              </a:rPr>
              <a:pPr algn="r" eaLnBrk="1" hangingPunct="1">
                <a:spcBef>
                  <a:spcPct val="0"/>
                </a:spcBef>
              </a:pPr>
              <a:t>38</a:t>
            </a:fld>
            <a:endParaRPr lang="de-CH" altLang="de-DE" dirty="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hteck 17408"/>
          <p:cNvSpPr>
            <a:spLocks noGrp="1" noRot="1" noChangeAspect="1" noTextEdit="1"/>
          </p:cNvSpPr>
          <p:nvPr>
            <p:ph type="sldImg"/>
          </p:nvPr>
        </p:nvSpPr>
        <p:spPr>
          <a:noFill/>
          <a:ln cap="flat">
            <a:headEnd type="none" w="med" len="med"/>
            <a:tailEnd type="none" w="med" len="med"/>
          </a:ln>
        </p:spPr>
      </p:sp>
      <p:sp>
        <p:nvSpPr>
          <p:cNvPr id="3020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208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20ED8FA5-1A64-4DA0-877A-96883D855F9F}" type="slidenum">
              <a:rPr lang="de-CH" altLang="de-DE">
                <a:latin typeface="Arial" pitchFamily="34" charset="0"/>
              </a:rPr>
              <a:pPr algn="r" eaLnBrk="1" hangingPunct="1">
                <a:spcBef>
                  <a:spcPct val="0"/>
                </a:spcBef>
              </a:pPr>
              <a:t>39</a:t>
            </a:fld>
            <a:endParaRPr lang="de-CH" altLang="de-DE"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hteck 17408"/>
          <p:cNvSpPr>
            <a:spLocks noGrp="1" noRot="1" noChangeAspect="1" noTextEdit="1"/>
          </p:cNvSpPr>
          <p:nvPr>
            <p:ph type="sldImg"/>
          </p:nvPr>
        </p:nvSpPr>
        <p:spPr>
          <a:noFill/>
          <a:ln cap="flat">
            <a:headEnd type="none" w="med" len="med"/>
            <a:tailEnd type="none" w="med" len="med"/>
          </a:ln>
        </p:spPr>
      </p:sp>
      <p:sp>
        <p:nvSpPr>
          <p:cNvPr id="2662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6624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9079AE8-4C68-46C1-BD1E-1004D495D89E}" type="slidenum">
              <a:rPr lang="de-CH" altLang="de-DE">
                <a:latin typeface="Arial" pitchFamily="34" charset="0"/>
              </a:rPr>
              <a:pPr algn="r" eaLnBrk="1" hangingPunct="1">
                <a:spcBef>
                  <a:spcPct val="0"/>
                </a:spcBef>
              </a:pPr>
              <a:t>4</a:t>
            </a:fld>
            <a:endParaRPr lang="de-CH" altLang="de-DE" dirty="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hteck 17408"/>
          <p:cNvSpPr>
            <a:spLocks noGrp="1" noRot="1" noChangeAspect="1" noTextEdit="1"/>
          </p:cNvSpPr>
          <p:nvPr>
            <p:ph type="sldImg"/>
          </p:nvPr>
        </p:nvSpPr>
        <p:spPr>
          <a:noFill/>
          <a:ln cap="flat">
            <a:headEnd type="none" w="med" len="med"/>
            <a:tailEnd type="none" w="med" len="med"/>
          </a:ln>
        </p:spPr>
      </p:sp>
      <p:sp>
        <p:nvSpPr>
          <p:cNvPr id="3031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310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DE2D0D8-AA76-4C6E-9D23-4147842CC7C8}" type="slidenum">
              <a:rPr lang="de-CH" altLang="de-DE">
                <a:latin typeface="Arial" pitchFamily="34" charset="0"/>
              </a:rPr>
              <a:pPr algn="r" eaLnBrk="1" hangingPunct="1">
                <a:spcBef>
                  <a:spcPct val="0"/>
                </a:spcBef>
              </a:pPr>
              <a:t>40</a:t>
            </a:fld>
            <a:endParaRPr lang="de-CH" altLang="de-DE" dirty="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hteck 17408"/>
          <p:cNvSpPr>
            <a:spLocks noGrp="1" noRot="1" noChangeAspect="1" noTextEdit="1"/>
          </p:cNvSpPr>
          <p:nvPr>
            <p:ph type="sldImg"/>
          </p:nvPr>
        </p:nvSpPr>
        <p:spPr>
          <a:noFill/>
          <a:ln cap="flat">
            <a:headEnd type="none" w="med" len="med"/>
            <a:tailEnd type="none" w="med" len="med"/>
          </a:ln>
        </p:spPr>
      </p:sp>
      <p:sp>
        <p:nvSpPr>
          <p:cNvPr id="3041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413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77185F4-1BEC-4454-B08C-58F1D871DAC4}" type="slidenum">
              <a:rPr lang="de-CH" altLang="de-DE">
                <a:latin typeface="Arial" pitchFamily="34" charset="0"/>
              </a:rPr>
              <a:pPr algn="r" eaLnBrk="1" hangingPunct="1">
                <a:spcBef>
                  <a:spcPct val="0"/>
                </a:spcBef>
              </a:pPr>
              <a:t>41</a:t>
            </a:fld>
            <a:endParaRPr lang="de-CH" altLang="de-DE" dirty="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hteck 14336"/>
          <p:cNvSpPr>
            <a:spLocks noGrp="1" noRot="1" noChangeAspect="1" noTextEdit="1"/>
          </p:cNvSpPr>
          <p:nvPr>
            <p:ph type="sldImg"/>
          </p:nvPr>
        </p:nvSpPr>
        <p:spPr>
          <a:noFill/>
          <a:ln cap="flat">
            <a:headEnd type="none" w="med" len="med"/>
            <a:tailEnd type="none" w="med" len="med"/>
          </a:ln>
        </p:spPr>
      </p:sp>
      <p:sp>
        <p:nvSpPr>
          <p:cNvPr id="305155"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515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65044F00-A613-4954-B5BC-C767EEA5BFDF}" type="slidenum">
              <a:rPr lang="de-CH" altLang="de-DE" smtClean="0">
                <a:latin typeface="Arial" pitchFamily="34" charset="0"/>
              </a:rPr>
              <a:pPr eaLnBrk="1" hangingPunct="1">
                <a:spcBef>
                  <a:spcPct val="0"/>
                </a:spcBef>
              </a:pPr>
              <a:t>42</a:t>
            </a:fld>
            <a:endParaRPr lang="de-CH" altLang="de-DE" dirty="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hteck 15360"/>
          <p:cNvSpPr>
            <a:spLocks noGrp="1" noRot="1" noChangeAspect="1" noTextEdit="1"/>
          </p:cNvSpPr>
          <p:nvPr>
            <p:ph type="sldImg"/>
          </p:nvPr>
        </p:nvSpPr>
        <p:spPr>
          <a:noFill/>
          <a:ln cap="flat">
            <a:headEnd type="none" w="med" len="med"/>
            <a:tailEnd type="none" w="med" len="med"/>
          </a:ln>
        </p:spPr>
      </p:sp>
      <p:sp>
        <p:nvSpPr>
          <p:cNvPr id="306179"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618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C2116C25-4FF7-4B48-8D5B-EACE2E5C8B73}" type="slidenum">
              <a:rPr lang="de-CH" altLang="de-DE" smtClean="0">
                <a:latin typeface="Arial" pitchFamily="34" charset="0"/>
              </a:rPr>
              <a:pPr eaLnBrk="1" hangingPunct="1">
                <a:spcBef>
                  <a:spcPct val="0"/>
                </a:spcBef>
              </a:pPr>
              <a:t>43</a:t>
            </a:fld>
            <a:endParaRPr lang="de-CH" altLang="de-DE" dirty="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hteck 17408"/>
          <p:cNvSpPr>
            <a:spLocks noGrp="1" noRot="1" noChangeAspect="1" noTextEdit="1"/>
          </p:cNvSpPr>
          <p:nvPr>
            <p:ph type="sldImg"/>
          </p:nvPr>
        </p:nvSpPr>
        <p:spPr>
          <a:noFill/>
          <a:ln cap="flat">
            <a:headEnd type="none" w="med" len="med"/>
            <a:tailEnd type="none" w="med" len="med"/>
          </a:ln>
        </p:spPr>
      </p:sp>
      <p:sp>
        <p:nvSpPr>
          <p:cNvPr id="3072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720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EB09F11-54E1-48E9-BA22-A51AF0A801B2}" type="slidenum">
              <a:rPr lang="de-CH" altLang="de-DE">
                <a:latin typeface="Arial" pitchFamily="34" charset="0"/>
              </a:rPr>
              <a:pPr algn="r" eaLnBrk="1" hangingPunct="1">
                <a:spcBef>
                  <a:spcPct val="0"/>
                </a:spcBef>
              </a:pPr>
              <a:t>44</a:t>
            </a:fld>
            <a:endParaRPr lang="de-CH" altLang="de-DE" dirty="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hteck 17408"/>
          <p:cNvSpPr>
            <a:spLocks noGrp="1" noRot="1" noChangeAspect="1" noTextEdit="1"/>
          </p:cNvSpPr>
          <p:nvPr>
            <p:ph type="sldImg"/>
          </p:nvPr>
        </p:nvSpPr>
        <p:spPr>
          <a:noFill/>
          <a:ln cap="flat">
            <a:headEnd type="none" w="med" len="med"/>
            <a:tailEnd type="none" w="med" len="med"/>
          </a:ln>
        </p:spPr>
      </p:sp>
      <p:sp>
        <p:nvSpPr>
          <p:cNvPr id="3082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822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050378E-5922-4096-A312-936FD931626A}" type="slidenum">
              <a:rPr lang="de-CH" altLang="de-DE">
                <a:latin typeface="Arial" pitchFamily="34" charset="0"/>
              </a:rPr>
              <a:pPr algn="r" eaLnBrk="1" hangingPunct="1">
                <a:spcBef>
                  <a:spcPct val="0"/>
                </a:spcBef>
              </a:pPr>
              <a:t>45</a:t>
            </a:fld>
            <a:endParaRPr lang="de-CH" altLang="de-DE" dirty="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hteck 17408"/>
          <p:cNvSpPr>
            <a:spLocks noGrp="1" noRot="1" noChangeAspect="1" noTextEdit="1"/>
          </p:cNvSpPr>
          <p:nvPr>
            <p:ph type="sldImg"/>
          </p:nvPr>
        </p:nvSpPr>
        <p:spPr>
          <a:noFill/>
          <a:ln cap="flat">
            <a:headEnd type="none" w="med" len="med"/>
            <a:tailEnd type="none" w="med" len="med"/>
          </a:ln>
        </p:spPr>
      </p:sp>
      <p:sp>
        <p:nvSpPr>
          <p:cNvPr id="3092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0925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1FDA130-3244-47A0-8852-548EB9B51EC7}" type="slidenum">
              <a:rPr lang="de-CH" altLang="de-DE">
                <a:latin typeface="Arial" pitchFamily="34" charset="0"/>
              </a:rPr>
              <a:pPr algn="r" eaLnBrk="1" hangingPunct="1">
                <a:spcBef>
                  <a:spcPct val="0"/>
                </a:spcBef>
              </a:pPr>
              <a:t>46</a:t>
            </a:fld>
            <a:endParaRPr lang="de-CH" altLang="de-DE" dirty="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hteck 17408"/>
          <p:cNvSpPr>
            <a:spLocks noGrp="1" noRot="1" noChangeAspect="1" noTextEdit="1"/>
          </p:cNvSpPr>
          <p:nvPr>
            <p:ph type="sldImg"/>
          </p:nvPr>
        </p:nvSpPr>
        <p:spPr>
          <a:noFill/>
          <a:ln cap="flat">
            <a:headEnd type="none" w="med" len="med"/>
            <a:tailEnd type="none" w="med" len="med"/>
          </a:ln>
        </p:spPr>
      </p:sp>
      <p:sp>
        <p:nvSpPr>
          <p:cNvPr id="31027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027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884AFEBD-D8EE-48C5-A4CF-B3A8AE30C341}" type="slidenum">
              <a:rPr lang="de-CH" altLang="de-DE">
                <a:latin typeface="Arial" pitchFamily="34" charset="0"/>
              </a:rPr>
              <a:pPr algn="r" eaLnBrk="1" hangingPunct="1">
                <a:spcBef>
                  <a:spcPct val="0"/>
                </a:spcBef>
              </a:pPr>
              <a:t>47</a:t>
            </a:fld>
            <a:endParaRPr lang="de-CH" altLang="de-DE" dirty="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hteck 17408"/>
          <p:cNvSpPr>
            <a:spLocks noGrp="1" noRot="1" noChangeAspect="1" noTextEdit="1"/>
          </p:cNvSpPr>
          <p:nvPr>
            <p:ph type="sldImg"/>
          </p:nvPr>
        </p:nvSpPr>
        <p:spPr>
          <a:noFill/>
          <a:ln cap="flat">
            <a:headEnd type="none" w="med" len="med"/>
            <a:tailEnd type="none" w="med" len="med"/>
          </a:ln>
        </p:spPr>
      </p:sp>
      <p:sp>
        <p:nvSpPr>
          <p:cNvPr id="31129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130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F631C53-CD11-4FBE-8598-934413252B17}" type="slidenum">
              <a:rPr lang="de-CH" altLang="de-DE">
                <a:latin typeface="Arial" pitchFamily="34" charset="0"/>
              </a:rPr>
              <a:pPr algn="r" eaLnBrk="1" hangingPunct="1">
                <a:spcBef>
                  <a:spcPct val="0"/>
                </a:spcBef>
              </a:pPr>
              <a:t>48</a:t>
            </a:fld>
            <a:endParaRPr lang="de-CH" altLang="de-DE" dirty="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hteck 17408"/>
          <p:cNvSpPr>
            <a:spLocks noGrp="1" noRot="1" noChangeAspect="1" noTextEdit="1"/>
          </p:cNvSpPr>
          <p:nvPr>
            <p:ph type="sldImg"/>
          </p:nvPr>
        </p:nvSpPr>
        <p:spPr>
          <a:noFill/>
          <a:ln cap="flat">
            <a:headEnd type="none" w="med" len="med"/>
            <a:tailEnd type="none" w="med" len="med"/>
          </a:ln>
        </p:spPr>
      </p:sp>
      <p:sp>
        <p:nvSpPr>
          <p:cNvPr id="31232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232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70C4A8F-D03D-4548-B314-1CA356685D3D}" type="slidenum">
              <a:rPr lang="de-CH" altLang="de-DE">
                <a:latin typeface="Arial" pitchFamily="34" charset="0"/>
              </a:rPr>
              <a:pPr algn="r" eaLnBrk="1" hangingPunct="1">
                <a:spcBef>
                  <a:spcPct val="0"/>
                </a:spcBef>
              </a:pPr>
              <a:t>49</a:t>
            </a:fld>
            <a:endParaRPr lang="de-CH" altLang="de-DE"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hteck 17408"/>
          <p:cNvSpPr>
            <a:spLocks noGrp="1" noRot="1" noChangeAspect="1" noTextEdit="1"/>
          </p:cNvSpPr>
          <p:nvPr>
            <p:ph type="sldImg"/>
          </p:nvPr>
        </p:nvSpPr>
        <p:spPr>
          <a:noFill/>
          <a:ln cap="flat">
            <a:headEnd type="none" w="med" len="med"/>
            <a:tailEnd type="none" w="med" len="med"/>
          </a:ln>
        </p:spPr>
      </p:sp>
      <p:sp>
        <p:nvSpPr>
          <p:cNvPr id="26726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6726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ADA3F3C-4288-4577-A0CD-2F4BEACA3211}" type="slidenum">
              <a:rPr lang="de-CH" altLang="de-DE">
                <a:latin typeface="Arial" pitchFamily="34" charset="0"/>
              </a:rPr>
              <a:pPr algn="r" eaLnBrk="1" hangingPunct="1">
                <a:spcBef>
                  <a:spcPct val="0"/>
                </a:spcBef>
              </a:pPr>
              <a:t>5</a:t>
            </a:fld>
            <a:endParaRPr lang="de-CH" altLang="de-DE" dirty="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hteck 17408"/>
          <p:cNvSpPr>
            <a:spLocks noGrp="1" noRot="1" noChangeAspect="1" noTextEdit="1"/>
          </p:cNvSpPr>
          <p:nvPr>
            <p:ph type="sldImg"/>
          </p:nvPr>
        </p:nvSpPr>
        <p:spPr>
          <a:noFill/>
          <a:ln cap="flat">
            <a:headEnd type="none" w="med" len="med"/>
            <a:tailEnd type="none" w="med" len="med"/>
          </a:ln>
        </p:spPr>
      </p:sp>
      <p:sp>
        <p:nvSpPr>
          <p:cNvPr id="3133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334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F8D0DC0-B540-4241-8F9F-CDEF9A3EB251}" type="slidenum">
              <a:rPr lang="de-CH" altLang="de-DE">
                <a:latin typeface="Arial" pitchFamily="34" charset="0"/>
              </a:rPr>
              <a:pPr algn="r" eaLnBrk="1" hangingPunct="1">
                <a:spcBef>
                  <a:spcPct val="0"/>
                </a:spcBef>
              </a:pPr>
              <a:t>50</a:t>
            </a:fld>
            <a:endParaRPr lang="de-CH" altLang="de-DE" dirty="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hteck 17408"/>
          <p:cNvSpPr>
            <a:spLocks noGrp="1" noRot="1" noChangeAspect="1" noTextEdit="1"/>
          </p:cNvSpPr>
          <p:nvPr>
            <p:ph type="sldImg"/>
          </p:nvPr>
        </p:nvSpPr>
        <p:spPr>
          <a:noFill/>
          <a:ln cap="flat">
            <a:headEnd type="none" w="med" len="med"/>
            <a:tailEnd type="none" w="med" len="med"/>
          </a:ln>
        </p:spPr>
      </p:sp>
      <p:sp>
        <p:nvSpPr>
          <p:cNvPr id="3143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437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1DB89B6-8DA9-4D08-A45F-DA02F3166A5C}" type="slidenum">
              <a:rPr lang="de-CH" altLang="de-DE">
                <a:latin typeface="Arial" pitchFamily="34" charset="0"/>
              </a:rPr>
              <a:pPr algn="r" eaLnBrk="1" hangingPunct="1">
                <a:spcBef>
                  <a:spcPct val="0"/>
                </a:spcBef>
              </a:pPr>
              <a:t>51</a:t>
            </a:fld>
            <a:endParaRPr lang="de-CH" altLang="de-DE" dirty="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hteck 17408"/>
          <p:cNvSpPr>
            <a:spLocks noGrp="1" noRot="1" noChangeAspect="1" noTextEdit="1"/>
          </p:cNvSpPr>
          <p:nvPr>
            <p:ph type="sldImg"/>
          </p:nvPr>
        </p:nvSpPr>
        <p:spPr>
          <a:noFill/>
          <a:ln cap="flat">
            <a:headEnd type="none" w="med" len="med"/>
            <a:tailEnd type="none" w="med" len="med"/>
          </a:ln>
        </p:spPr>
      </p:sp>
      <p:sp>
        <p:nvSpPr>
          <p:cNvPr id="3153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539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20A7BC22-ED29-4E0C-B443-4F9E9544EA84}" type="slidenum">
              <a:rPr lang="de-CH" altLang="de-DE">
                <a:latin typeface="Arial" pitchFamily="34" charset="0"/>
              </a:rPr>
              <a:pPr algn="r" eaLnBrk="1" hangingPunct="1">
                <a:spcBef>
                  <a:spcPct val="0"/>
                </a:spcBef>
              </a:pPr>
              <a:t>52</a:t>
            </a:fld>
            <a:endParaRPr lang="de-CH" altLang="de-DE" dirty="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hteck 17408"/>
          <p:cNvSpPr>
            <a:spLocks noGrp="1" noRot="1" noChangeAspect="1" noTextEdit="1"/>
          </p:cNvSpPr>
          <p:nvPr>
            <p:ph type="sldImg"/>
          </p:nvPr>
        </p:nvSpPr>
        <p:spPr>
          <a:noFill/>
          <a:ln cap="flat">
            <a:headEnd type="none" w="med" len="med"/>
            <a:tailEnd type="none" w="med" len="med"/>
          </a:ln>
        </p:spPr>
      </p:sp>
      <p:sp>
        <p:nvSpPr>
          <p:cNvPr id="3164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642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FE2348D-5239-4970-BB23-32B0C8B82DCF}" type="slidenum">
              <a:rPr lang="de-CH" altLang="de-DE">
                <a:latin typeface="Arial" pitchFamily="34" charset="0"/>
              </a:rPr>
              <a:pPr algn="r" eaLnBrk="1" hangingPunct="1">
                <a:spcBef>
                  <a:spcPct val="0"/>
                </a:spcBef>
              </a:pPr>
              <a:t>53</a:t>
            </a:fld>
            <a:endParaRPr lang="de-CH" altLang="de-DE" dirty="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hteck 17408"/>
          <p:cNvSpPr>
            <a:spLocks noGrp="1" noRot="1" noChangeAspect="1" noTextEdit="1"/>
          </p:cNvSpPr>
          <p:nvPr>
            <p:ph type="sldImg"/>
          </p:nvPr>
        </p:nvSpPr>
        <p:spPr>
          <a:noFill/>
          <a:ln cap="flat">
            <a:headEnd type="none" w="med" len="med"/>
            <a:tailEnd type="none" w="med" len="med"/>
          </a:ln>
        </p:spPr>
      </p:sp>
      <p:sp>
        <p:nvSpPr>
          <p:cNvPr id="3174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744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72F7BAB3-615D-48CB-AF66-22A4EA3C5056}" type="slidenum">
              <a:rPr lang="de-CH" altLang="de-DE">
                <a:latin typeface="Arial" pitchFamily="34" charset="0"/>
              </a:rPr>
              <a:pPr algn="r" eaLnBrk="1" hangingPunct="1">
                <a:spcBef>
                  <a:spcPct val="0"/>
                </a:spcBef>
              </a:pPr>
              <a:t>54</a:t>
            </a:fld>
            <a:endParaRPr lang="de-CH" altLang="de-DE" dirty="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hteck 14336"/>
          <p:cNvSpPr>
            <a:spLocks noGrp="1" noRot="1" noChangeAspect="1" noTextEdit="1"/>
          </p:cNvSpPr>
          <p:nvPr>
            <p:ph type="sldImg"/>
          </p:nvPr>
        </p:nvSpPr>
        <p:spPr>
          <a:noFill/>
          <a:ln cap="flat">
            <a:headEnd type="none" w="med" len="med"/>
            <a:tailEnd type="none" w="med" len="med"/>
          </a:ln>
        </p:spPr>
      </p:sp>
      <p:sp>
        <p:nvSpPr>
          <p:cNvPr id="318467"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8468"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A5D3857C-B068-40EE-98B1-854D24479C1B}" type="slidenum">
              <a:rPr lang="de-CH" altLang="de-DE" smtClean="0">
                <a:latin typeface="Arial" pitchFamily="34" charset="0"/>
              </a:rPr>
              <a:pPr eaLnBrk="1" hangingPunct="1">
                <a:spcBef>
                  <a:spcPct val="0"/>
                </a:spcBef>
              </a:pPr>
              <a:t>55</a:t>
            </a:fld>
            <a:endParaRPr lang="de-CH" altLang="de-DE" dirty="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hteck 15360"/>
          <p:cNvSpPr>
            <a:spLocks noGrp="1" noRot="1" noChangeAspect="1" noTextEdit="1"/>
          </p:cNvSpPr>
          <p:nvPr>
            <p:ph type="sldImg"/>
          </p:nvPr>
        </p:nvSpPr>
        <p:spPr>
          <a:noFill/>
          <a:ln cap="flat">
            <a:headEnd type="none" w="med" len="med"/>
            <a:tailEnd type="none" w="med" len="med"/>
          </a:ln>
        </p:spPr>
      </p:sp>
      <p:sp>
        <p:nvSpPr>
          <p:cNvPr id="319491"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19492"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3BE71FC-CFC2-4989-8130-A44A5B0707A2}" type="slidenum">
              <a:rPr lang="de-CH" altLang="de-DE" smtClean="0">
                <a:latin typeface="Arial" pitchFamily="34" charset="0"/>
              </a:rPr>
              <a:pPr eaLnBrk="1" hangingPunct="1">
                <a:spcBef>
                  <a:spcPct val="0"/>
                </a:spcBef>
              </a:pPr>
              <a:t>56</a:t>
            </a:fld>
            <a:endParaRPr lang="de-CH" altLang="de-DE" dirty="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hteck 17408"/>
          <p:cNvSpPr>
            <a:spLocks noGrp="1" noRot="1" noChangeAspect="1" noTextEdit="1"/>
          </p:cNvSpPr>
          <p:nvPr>
            <p:ph type="sldImg"/>
          </p:nvPr>
        </p:nvSpPr>
        <p:spPr>
          <a:noFill/>
          <a:ln cap="flat">
            <a:headEnd type="none" w="med" len="med"/>
            <a:tailEnd type="none" w="med" len="med"/>
          </a:ln>
        </p:spPr>
      </p:sp>
      <p:sp>
        <p:nvSpPr>
          <p:cNvPr id="32051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051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1245BB5-3DD4-4A15-AE68-80F9EF6A9E9E}" type="slidenum">
              <a:rPr lang="de-CH" altLang="de-DE">
                <a:latin typeface="Arial" pitchFamily="34" charset="0"/>
              </a:rPr>
              <a:pPr algn="r" eaLnBrk="1" hangingPunct="1">
                <a:spcBef>
                  <a:spcPct val="0"/>
                </a:spcBef>
              </a:pPr>
              <a:t>57</a:t>
            </a:fld>
            <a:endParaRPr lang="de-CH" altLang="de-DE" dirty="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hteck 17408"/>
          <p:cNvSpPr>
            <a:spLocks noGrp="1" noRot="1" noChangeAspect="1" noTextEdit="1"/>
          </p:cNvSpPr>
          <p:nvPr>
            <p:ph type="sldImg"/>
          </p:nvPr>
        </p:nvSpPr>
        <p:spPr>
          <a:noFill/>
          <a:ln cap="flat">
            <a:headEnd type="none" w="med" len="med"/>
            <a:tailEnd type="none" w="med" len="med"/>
          </a:ln>
        </p:spPr>
      </p:sp>
      <p:sp>
        <p:nvSpPr>
          <p:cNvPr id="32153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154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E146180-3DC8-481E-B1B1-76A41F7F3771}" type="slidenum">
              <a:rPr lang="de-CH" altLang="de-DE">
                <a:latin typeface="Arial" pitchFamily="34" charset="0"/>
              </a:rPr>
              <a:pPr algn="r" eaLnBrk="1" hangingPunct="1">
                <a:spcBef>
                  <a:spcPct val="0"/>
                </a:spcBef>
              </a:pPr>
              <a:t>58</a:t>
            </a:fld>
            <a:endParaRPr lang="de-CH" altLang="de-DE" dirty="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hteck 17408"/>
          <p:cNvSpPr>
            <a:spLocks noGrp="1" noRot="1" noChangeAspect="1" noTextEdit="1"/>
          </p:cNvSpPr>
          <p:nvPr>
            <p:ph type="sldImg"/>
          </p:nvPr>
        </p:nvSpPr>
        <p:spPr>
          <a:noFill/>
          <a:ln cap="flat">
            <a:headEnd type="none" w="med" len="med"/>
            <a:tailEnd type="none" w="med" len="med"/>
          </a:ln>
        </p:spPr>
      </p:sp>
      <p:sp>
        <p:nvSpPr>
          <p:cNvPr id="3225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256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4FBA76A-3497-4334-A0C0-966DA33867AC}" type="slidenum">
              <a:rPr lang="de-CH" altLang="de-DE">
                <a:latin typeface="Arial" pitchFamily="34" charset="0"/>
              </a:rPr>
              <a:pPr algn="r" eaLnBrk="1" hangingPunct="1">
                <a:spcBef>
                  <a:spcPct val="0"/>
                </a:spcBef>
              </a:pPr>
              <a:t>59</a:t>
            </a:fld>
            <a:endParaRPr lang="de-CH" altLang="de-DE"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hteck 17408"/>
          <p:cNvSpPr>
            <a:spLocks noGrp="1" noRot="1" noChangeAspect="1" noTextEdit="1"/>
          </p:cNvSpPr>
          <p:nvPr>
            <p:ph type="sldImg"/>
          </p:nvPr>
        </p:nvSpPr>
        <p:spPr>
          <a:noFill/>
          <a:ln cap="flat">
            <a:headEnd type="none" w="med" len="med"/>
            <a:tailEnd type="none" w="med" len="med"/>
          </a:ln>
        </p:spPr>
      </p:sp>
      <p:sp>
        <p:nvSpPr>
          <p:cNvPr id="26829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6829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9046FA0-0146-497D-8758-90FB32D81AED}" type="slidenum">
              <a:rPr lang="de-CH" altLang="de-DE">
                <a:latin typeface="Arial" pitchFamily="34" charset="0"/>
              </a:rPr>
              <a:pPr algn="r" eaLnBrk="1" hangingPunct="1">
                <a:spcBef>
                  <a:spcPct val="0"/>
                </a:spcBef>
              </a:pPr>
              <a:t>6</a:t>
            </a:fld>
            <a:endParaRPr lang="de-CH" altLang="de-DE" dirty="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hteck 17408"/>
          <p:cNvSpPr>
            <a:spLocks noGrp="1" noRot="1" noChangeAspect="1" noTextEdit="1"/>
          </p:cNvSpPr>
          <p:nvPr>
            <p:ph type="sldImg"/>
          </p:nvPr>
        </p:nvSpPr>
        <p:spPr>
          <a:noFill/>
          <a:ln cap="flat">
            <a:headEnd type="none" w="med" len="med"/>
            <a:tailEnd type="none" w="med" len="med"/>
          </a:ln>
        </p:spPr>
      </p:sp>
      <p:sp>
        <p:nvSpPr>
          <p:cNvPr id="3235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358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3BE0A20-9E31-496B-A617-462C3B122FDF}" type="slidenum">
              <a:rPr lang="de-CH" altLang="de-DE">
                <a:latin typeface="Arial" pitchFamily="34" charset="0"/>
              </a:rPr>
              <a:pPr algn="r" eaLnBrk="1" hangingPunct="1">
                <a:spcBef>
                  <a:spcPct val="0"/>
                </a:spcBef>
              </a:pPr>
              <a:t>60</a:t>
            </a:fld>
            <a:endParaRPr lang="de-CH" altLang="de-DE" dirty="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hteck 17408"/>
          <p:cNvSpPr>
            <a:spLocks noGrp="1" noRot="1" noChangeAspect="1" noTextEdit="1"/>
          </p:cNvSpPr>
          <p:nvPr>
            <p:ph type="sldImg"/>
          </p:nvPr>
        </p:nvSpPr>
        <p:spPr>
          <a:noFill/>
          <a:ln cap="flat">
            <a:headEnd type="none" w="med" len="med"/>
            <a:tailEnd type="none" w="med" len="med"/>
          </a:ln>
        </p:spPr>
      </p:sp>
      <p:sp>
        <p:nvSpPr>
          <p:cNvPr id="3246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461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972E8C3-813C-4DDD-B459-EC43FDDE57F8}" type="slidenum">
              <a:rPr lang="de-CH" altLang="de-DE">
                <a:latin typeface="Arial" pitchFamily="34" charset="0"/>
              </a:rPr>
              <a:pPr algn="r" eaLnBrk="1" hangingPunct="1">
                <a:spcBef>
                  <a:spcPct val="0"/>
                </a:spcBef>
              </a:pPr>
              <a:t>61</a:t>
            </a:fld>
            <a:endParaRPr lang="de-CH" altLang="de-DE" dirty="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hteck 17408"/>
          <p:cNvSpPr>
            <a:spLocks noGrp="1" noRot="1" noChangeAspect="1" noTextEdit="1"/>
          </p:cNvSpPr>
          <p:nvPr>
            <p:ph type="sldImg"/>
          </p:nvPr>
        </p:nvSpPr>
        <p:spPr>
          <a:noFill/>
          <a:ln cap="flat">
            <a:headEnd type="none" w="med" len="med"/>
            <a:tailEnd type="none" w="med" len="med"/>
          </a:ln>
        </p:spPr>
      </p:sp>
      <p:sp>
        <p:nvSpPr>
          <p:cNvPr id="3256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563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4FAA1A8D-A406-4889-A3E7-D4687F164032}" type="slidenum">
              <a:rPr lang="de-CH" altLang="de-DE">
                <a:latin typeface="Arial" pitchFamily="34" charset="0"/>
              </a:rPr>
              <a:pPr algn="r" eaLnBrk="1" hangingPunct="1">
                <a:spcBef>
                  <a:spcPct val="0"/>
                </a:spcBef>
              </a:pPr>
              <a:t>62</a:t>
            </a:fld>
            <a:endParaRPr lang="de-CH" altLang="de-DE" dirty="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hteck 17408"/>
          <p:cNvSpPr>
            <a:spLocks noGrp="1" noRot="1" noChangeAspect="1" noTextEdit="1"/>
          </p:cNvSpPr>
          <p:nvPr>
            <p:ph type="sldImg"/>
          </p:nvPr>
        </p:nvSpPr>
        <p:spPr>
          <a:noFill/>
          <a:ln cap="flat">
            <a:headEnd type="none" w="med" len="med"/>
            <a:tailEnd type="none" w="med" len="med"/>
          </a:ln>
        </p:spPr>
      </p:sp>
      <p:sp>
        <p:nvSpPr>
          <p:cNvPr id="3266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666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4131F07-FC0A-4E88-81E3-790C984F6C99}" type="slidenum">
              <a:rPr lang="de-CH" altLang="de-DE">
                <a:latin typeface="Arial" pitchFamily="34" charset="0"/>
              </a:rPr>
              <a:pPr algn="r" eaLnBrk="1" hangingPunct="1">
                <a:spcBef>
                  <a:spcPct val="0"/>
                </a:spcBef>
              </a:pPr>
              <a:t>63</a:t>
            </a:fld>
            <a:endParaRPr lang="de-CH" altLang="de-DE" dirty="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hteck 17408"/>
          <p:cNvSpPr>
            <a:spLocks noGrp="1" noRot="1" noChangeAspect="1" noTextEdit="1"/>
          </p:cNvSpPr>
          <p:nvPr>
            <p:ph type="sldImg"/>
          </p:nvPr>
        </p:nvSpPr>
        <p:spPr>
          <a:noFill/>
          <a:ln cap="flat">
            <a:headEnd type="none" w="med" len="med"/>
            <a:tailEnd type="none" w="med" len="med"/>
          </a:ln>
        </p:spPr>
      </p:sp>
      <p:sp>
        <p:nvSpPr>
          <p:cNvPr id="3276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768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EA8826B-DA4C-4E68-B9F2-A31B8845137E}" type="slidenum">
              <a:rPr lang="de-CH" altLang="de-DE">
                <a:latin typeface="Arial" pitchFamily="34" charset="0"/>
              </a:rPr>
              <a:pPr algn="r" eaLnBrk="1" hangingPunct="1">
                <a:spcBef>
                  <a:spcPct val="0"/>
                </a:spcBef>
              </a:pPr>
              <a:t>64</a:t>
            </a:fld>
            <a:endParaRPr lang="de-CH" altLang="de-DE" dirty="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hteck 17408"/>
          <p:cNvSpPr>
            <a:spLocks noGrp="1" noRot="1" noChangeAspect="1" noTextEdit="1"/>
          </p:cNvSpPr>
          <p:nvPr>
            <p:ph type="sldImg"/>
          </p:nvPr>
        </p:nvSpPr>
        <p:spPr>
          <a:noFill/>
          <a:ln cap="flat">
            <a:headEnd type="none" w="med" len="med"/>
            <a:tailEnd type="none" w="med" len="med"/>
          </a:ln>
        </p:spPr>
      </p:sp>
      <p:sp>
        <p:nvSpPr>
          <p:cNvPr id="3287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870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E628F794-9E3D-4B20-9490-40EBF86114E2}" type="slidenum">
              <a:rPr lang="de-CH" altLang="de-DE">
                <a:latin typeface="Arial" pitchFamily="34" charset="0"/>
              </a:rPr>
              <a:pPr algn="r" eaLnBrk="1" hangingPunct="1">
                <a:spcBef>
                  <a:spcPct val="0"/>
                </a:spcBef>
              </a:pPr>
              <a:t>65</a:t>
            </a:fld>
            <a:endParaRPr lang="de-CH" altLang="de-DE" dirty="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hteck 17408"/>
          <p:cNvSpPr>
            <a:spLocks noGrp="1" noRot="1" noChangeAspect="1" noTextEdit="1"/>
          </p:cNvSpPr>
          <p:nvPr>
            <p:ph type="sldImg"/>
          </p:nvPr>
        </p:nvSpPr>
        <p:spPr>
          <a:noFill/>
          <a:ln cap="flat">
            <a:headEnd type="none" w="med" len="med"/>
            <a:tailEnd type="none" w="med" len="med"/>
          </a:ln>
        </p:spPr>
      </p:sp>
      <p:sp>
        <p:nvSpPr>
          <p:cNvPr id="3297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2973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2FC3CF27-9025-4229-9E53-AA395ED1C5B8}" type="slidenum">
              <a:rPr lang="de-CH" altLang="de-DE">
                <a:latin typeface="Arial" pitchFamily="34" charset="0"/>
              </a:rPr>
              <a:pPr algn="r" eaLnBrk="1" hangingPunct="1">
                <a:spcBef>
                  <a:spcPct val="0"/>
                </a:spcBef>
              </a:pPr>
              <a:t>66</a:t>
            </a:fld>
            <a:endParaRPr lang="de-CH" altLang="de-DE" dirty="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hteck 17408"/>
          <p:cNvSpPr>
            <a:spLocks noGrp="1" noRot="1" noChangeAspect="1" noTextEdit="1"/>
          </p:cNvSpPr>
          <p:nvPr>
            <p:ph type="sldImg"/>
          </p:nvPr>
        </p:nvSpPr>
        <p:spPr>
          <a:noFill/>
          <a:ln cap="flat">
            <a:headEnd type="none" w="med" len="med"/>
            <a:tailEnd type="none" w="med" len="med"/>
          </a:ln>
        </p:spPr>
      </p:sp>
      <p:sp>
        <p:nvSpPr>
          <p:cNvPr id="3307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075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410CD79-14F6-44DD-963F-E12047481CFB}" type="slidenum">
              <a:rPr lang="de-CH" altLang="de-DE">
                <a:latin typeface="Arial" pitchFamily="34" charset="0"/>
              </a:rPr>
              <a:pPr algn="r" eaLnBrk="1" hangingPunct="1">
                <a:spcBef>
                  <a:spcPct val="0"/>
                </a:spcBef>
              </a:pPr>
              <a:t>67</a:t>
            </a:fld>
            <a:endParaRPr lang="de-CH" altLang="de-DE" dirty="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hteck 14336"/>
          <p:cNvSpPr>
            <a:spLocks noGrp="1" noRot="1" noChangeAspect="1" noTextEdit="1"/>
          </p:cNvSpPr>
          <p:nvPr>
            <p:ph type="sldImg"/>
          </p:nvPr>
        </p:nvSpPr>
        <p:spPr>
          <a:noFill/>
          <a:ln cap="flat">
            <a:headEnd type="none" w="med" len="med"/>
            <a:tailEnd type="none" w="med" len="med"/>
          </a:ln>
        </p:spPr>
      </p:sp>
      <p:sp>
        <p:nvSpPr>
          <p:cNvPr id="331779"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178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C9E51A89-B9EA-4FE5-B66C-7D2DD3ADF292}" type="slidenum">
              <a:rPr lang="de-CH" altLang="de-DE" smtClean="0">
                <a:latin typeface="Arial" pitchFamily="34" charset="0"/>
              </a:rPr>
              <a:pPr eaLnBrk="1" hangingPunct="1">
                <a:spcBef>
                  <a:spcPct val="0"/>
                </a:spcBef>
              </a:pPr>
              <a:t>68</a:t>
            </a:fld>
            <a:endParaRPr lang="de-CH" altLang="de-DE" dirty="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hteck 15360"/>
          <p:cNvSpPr>
            <a:spLocks noGrp="1" noRot="1" noChangeAspect="1" noTextEdit="1"/>
          </p:cNvSpPr>
          <p:nvPr>
            <p:ph type="sldImg"/>
          </p:nvPr>
        </p:nvSpPr>
        <p:spPr>
          <a:noFill/>
          <a:ln cap="flat">
            <a:headEnd type="none" w="med" len="med"/>
            <a:tailEnd type="none" w="med" len="med"/>
          </a:ln>
        </p:spPr>
      </p:sp>
      <p:sp>
        <p:nvSpPr>
          <p:cNvPr id="332803"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2804"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CCAA291-2322-4853-8215-7A87A5363A6E}" type="slidenum">
              <a:rPr lang="de-CH" altLang="de-DE">
                <a:latin typeface="Arial" pitchFamily="34" charset="0"/>
              </a:rPr>
              <a:pPr algn="r" eaLnBrk="1" hangingPunct="1">
                <a:spcBef>
                  <a:spcPct val="0"/>
                </a:spcBef>
              </a:pPr>
              <a:t>69</a:t>
            </a:fld>
            <a:endParaRPr lang="de-CH" altLang="de-DE"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hteck 14336"/>
          <p:cNvSpPr>
            <a:spLocks noGrp="1" noRot="1" noChangeAspect="1" noTextEdit="1"/>
          </p:cNvSpPr>
          <p:nvPr>
            <p:ph type="sldImg"/>
          </p:nvPr>
        </p:nvSpPr>
        <p:spPr>
          <a:noFill/>
          <a:ln cap="flat">
            <a:headEnd type="none" w="med" len="med"/>
            <a:tailEnd type="none" w="med" len="med"/>
          </a:ln>
        </p:spPr>
      </p:sp>
      <p:sp>
        <p:nvSpPr>
          <p:cNvPr id="269315" name="Rechteck 14337"/>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69316"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B3B83835-2E21-4E1D-917B-D128F74BE287}" type="slidenum">
              <a:rPr lang="de-CH" altLang="de-DE" smtClean="0">
                <a:latin typeface="Arial" pitchFamily="34" charset="0"/>
              </a:rPr>
              <a:pPr eaLnBrk="1" hangingPunct="1">
                <a:spcBef>
                  <a:spcPct val="0"/>
                </a:spcBef>
              </a:pPr>
              <a:t>7</a:t>
            </a:fld>
            <a:endParaRPr lang="de-CH" altLang="de-DE" dirty="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hteck 17408"/>
          <p:cNvSpPr>
            <a:spLocks noGrp="1" noRot="1" noChangeAspect="1" noTextEdit="1"/>
          </p:cNvSpPr>
          <p:nvPr>
            <p:ph type="sldImg"/>
          </p:nvPr>
        </p:nvSpPr>
        <p:spPr>
          <a:noFill/>
          <a:ln cap="flat">
            <a:headEnd type="none" w="med" len="med"/>
            <a:tailEnd type="none" w="med" len="med"/>
          </a:ln>
        </p:spPr>
      </p:sp>
      <p:sp>
        <p:nvSpPr>
          <p:cNvPr id="3338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382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C6CE801D-FACE-4868-9A45-BA80DB207FE0}" type="slidenum">
              <a:rPr lang="de-CH" altLang="de-DE">
                <a:latin typeface="Arial" pitchFamily="34" charset="0"/>
              </a:rPr>
              <a:pPr algn="r" eaLnBrk="1" hangingPunct="1">
                <a:spcBef>
                  <a:spcPct val="0"/>
                </a:spcBef>
              </a:pPr>
              <a:t>70</a:t>
            </a:fld>
            <a:endParaRPr lang="de-CH" altLang="de-DE" dirty="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hteck 17408"/>
          <p:cNvSpPr>
            <a:spLocks noGrp="1" noRot="1" noChangeAspect="1" noTextEdit="1"/>
          </p:cNvSpPr>
          <p:nvPr>
            <p:ph type="sldImg"/>
          </p:nvPr>
        </p:nvSpPr>
        <p:spPr>
          <a:noFill/>
          <a:ln cap="flat">
            <a:headEnd type="none" w="med" len="med"/>
            <a:tailEnd type="none" w="med" len="med"/>
          </a:ln>
        </p:spPr>
      </p:sp>
      <p:sp>
        <p:nvSpPr>
          <p:cNvPr id="3348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485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8AD8268-75C9-4577-89D4-E851B5E3D848}" type="slidenum">
              <a:rPr lang="de-CH" altLang="de-DE">
                <a:latin typeface="Arial" pitchFamily="34" charset="0"/>
              </a:rPr>
              <a:pPr algn="r" eaLnBrk="1" hangingPunct="1">
                <a:spcBef>
                  <a:spcPct val="0"/>
                </a:spcBef>
              </a:pPr>
              <a:t>71</a:t>
            </a:fld>
            <a:endParaRPr lang="de-CH" altLang="de-DE" dirty="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hteck 17408"/>
          <p:cNvSpPr>
            <a:spLocks noGrp="1" noRot="1" noChangeAspect="1" noTextEdit="1"/>
          </p:cNvSpPr>
          <p:nvPr>
            <p:ph type="sldImg"/>
          </p:nvPr>
        </p:nvSpPr>
        <p:spPr>
          <a:noFill/>
          <a:ln cap="flat">
            <a:headEnd type="none" w="med" len="med"/>
            <a:tailEnd type="none" w="med" len="med"/>
          </a:ln>
        </p:spPr>
      </p:sp>
      <p:sp>
        <p:nvSpPr>
          <p:cNvPr id="33587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587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38282AA-0EE9-4DD6-B797-0BC94EF37CA7}" type="slidenum">
              <a:rPr lang="de-CH" altLang="de-DE">
                <a:latin typeface="Arial" pitchFamily="34" charset="0"/>
              </a:rPr>
              <a:pPr algn="r" eaLnBrk="1" hangingPunct="1">
                <a:spcBef>
                  <a:spcPct val="0"/>
                </a:spcBef>
              </a:pPr>
              <a:t>72</a:t>
            </a:fld>
            <a:endParaRPr lang="de-CH" altLang="de-DE" dirty="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hteck 17408"/>
          <p:cNvSpPr>
            <a:spLocks noGrp="1" noRot="1" noChangeAspect="1" noTextEdit="1"/>
          </p:cNvSpPr>
          <p:nvPr>
            <p:ph type="sldImg"/>
          </p:nvPr>
        </p:nvSpPr>
        <p:spPr>
          <a:noFill/>
          <a:ln cap="flat">
            <a:headEnd type="none" w="med" len="med"/>
            <a:tailEnd type="none" w="med" len="med"/>
          </a:ln>
        </p:spPr>
      </p:sp>
      <p:sp>
        <p:nvSpPr>
          <p:cNvPr id="33689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690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F47B3DA-287E-4F70-80DD-89E388E32521}" type="slidenum">
              <a:rPr lang="de-CH" altLang="de-DE">
                <a:latin typeface="Arial" pitchFamily="34" charset="0"/>
              </a:rPr>
              <a:pPr algn="r" eaLnBrk="1" hangingPunct="1">
                <a:spcBef>
                  <a:spcPct val="0"/>
                </a:spcBef>
              </a:pPr>
              <a:t>73</a:t>
            </a:fld>
            <a:endParaRPr lang="de-CH" altLang="de-DE" dirty="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hteck 17408"/>
          <p:cNvSpPr>
            <a:spLocks noGrp="1" noRot="1" noChangeAspect="1" noTextEdit="1"/>
          </p:cNvSpPr>
          <p:nvPr>
            <p:ph type="sldImg"/>
          </p:nvPr>
        </p:nvSpPr>
        <p:spPr>
          <a:noFill/>
          <a:ln cap="flat">
            <a:headEnd type="none" w="med" len="med"/>
            <a:tailEnd type="none" w="med" len="med"/>
          </a:ln>
        </p:spPr>
      </p:sp>
      <p:sp>
        <p:nvSpPr>
          <p:cNvPr id="3389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894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3BFEBF5-8679-4831-AE23-08F81AB24CCB}" type="slidenum">
              <a:rPr lang="de-CH" altLang="de-DE">
                <a:latin typeface="Arial" pitchFamily="34" charset="0"/>
              </a:rPr>
              <a:pPr algn="r" eaLnBrk="1" hangingPunct="1">
                <a:spcBef>
                  <a:spcPct val="0"/>
                </a:spcBef>
              </a:pPr>
              <a:t>74</a:t>
            </a:fld>
            <a:endParaRPr lang="de-CH" altLang="de-DE" dirty="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hteck 17408"/>
          <p:cNvSpPr>
            <a:spLocks noGrp="1" noRot="1" noChangeAspect="1" noTextEdit="1"/>
          </p:cNvSpPr>
          <p:nvPr>
            <p:ph type="sldImg"/>
          </p:nvPr>
        </p:nvSpPr>
        <p:spPr>
          <a:noFill/>
          <a:ln cap="flat">
            <a:headEnd type="none" w="med" len="med"/>
            <a:tailEnd type="none" w="med" len="med"/>
          </a:ln>
        </p:spPr>
      </p:sp>
      <p:sp>
        <p:nvSpPr>
          <p:cNvPr id="33997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3997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F6D94899-6C62-41BB-9DF9-62A4155F19D2}" type="slidenum">
              <a:rPr lang="de-CH" altLang="de-DE">
                <a:latin typeface="Arial" pitchFamily="34" charset="0"/>
              </a:rPr>
              <a:pPr algn="r" eaLnBrk="1" hangingPunct="1">
                <a:spcBef>
                  <a:spcPct val="0"/>
                </a:spcBef>
              </a:pPr>
              <a:t>75</a:t>
            </a:fld>
            <a:endParaRPr lang="de-CH" altLang="de-DE" dirty="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hteck 17408"/>
          <p:cNvSpPr>
            <a:spLocks noGrp="1" noRot="1" noChangeAspect="1" noTextEdit="1"/>
          </p:cNvSpPr>
          <p:nvPr>
            <p:ph type="sldImg"/>
          </p:nvPr>
        </p:nvSpPr>
        <p:spPr>
          <a:noFill/>
          <a:ln cap="flat">
            <a:headEnd type="none" w="med" len="med"/>
            <a:tailEnd type="none" w="med" len="med"/>
          </a:ln>
        </p:spPr>
      </p:sp>
      <p:sp>
        <p:nvSpPr>
          <p:cNvPr id="34099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099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54E7DA4D-98CA-40A3-B85E-E60908A4AE28}" type="slidenum">
              <a:rPr lang="de-CH" altLang="de-DE">
                <a:latin typeface="Arial" pitchFamily="34" charset="0"/>
              </a:rPr>
              <a:pPr algn="r" eaLnBrk="1" hangingPunct="1">
                <a:spcBef>
                  <a:spcPct val="0"/>
                </a:spcBef>
              </a:pPr>
              <a:t>76</a:t>
            </a:fld>
            <a:endParaRPr lang="de-CH" altLang="de-DE" dirty="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hteck 17408"/>
          <p:cNvSpPr>
            <a:spLocks noGrp="1" noRot="1" noChangeAspect="1" noTextEdit="1"/>
          </p:cNvSpPr>
          <p:nvPr>
            <p:ph type="sldImg"/>
          </p:nvPr>
        </p:nvSpPr>
        <p:spPr>
          <a:noFill/>
          <a:ln cap="flat">
            <a:headEnd type="none" w="med" len="med"/>
            <a:tailEnd type="none" w="med" len="med"/>
          </a:ln>
        </p:spPr>
      </p:sp>
      <p:sp>
        <p:nvSpPr>
          <p:cNvPr id="34201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202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AA7DE0E-6044-4999-AFC4-425FF43BDCD0}" type="slidenum">
              <a:rPr lang="de-CH" altLang="de-DE">
                <a:latin typeface="Arial" pitchFamily="34" charset="0"/>
              </a:rPr>
              <a:pPr algn="r" eaLnBrk="1" hangingPunct="1">
                <a:spcBef>
                  <a:spcPct val="0"/>
                </a:spcBef>
              </a:pPr>
              <a:t>77</a:t>
            </a:fld>
            <a:endParaRPr lang="de-CH" altLang="de-DE" dirty="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hteck 17408"/>
          <p:cNvSpPr>
            <a:spLocks noGrp="1" noRot="1" noChangeAspect="1" noTextEdit="1"/>
          </p:cNvSpPr>
          <p:nvPr>
            <p:ph type="sldImg"/>
          </p:nvPr>
        </p:nvSpPr>
        <p:spPr>
          <a:noFill/>
          <a:ln cap="flat">
            <a:headEnd type="none" w="med" len="med"/>
            <a:tailEnd type="none" w="med" len="med"/>
          </a:ln>
        </p:spPr>
      </p:sp>
      <p:sp>
        <p:nvSpPr>
          <p:cNvPr id="34304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304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3F2091D-9243-498C-9EA1-411CF500A33D}" type="slidenum">
              <a:rPr lang="de-CH" altLang="de-DE">
                <a:latin typeface="Arial" pitchFamily="34" charset="0"/>
              </a:rPr>
              <a:pPr algn="r" eaLnBrk="1" hangingPunct="1">
                <a:spcBef>
                  <a:spcPct val="0"/>
                </a:spcBef>
              </a:pPr>
              <a:t>78</a:t>
            </a:fld>
            <a:endParaRPr lang="de-CH" altLang="de-DE" dirty="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hteck 17408"/>
          <p:cNvSpPr>
            <a:spLocks noGrp="1" noRot="1" noChangeAspect="1" noTextEdit="1"/>
          </p:cNvSpPr>
          <p:nvPr>
            <p:ph type="sldImg"/>
          </p:nvPr>
        </p:nvSpPr>
        <p:spPr>
          <a:noFill/>
          <a:ln cap="flat">
            <a:headEnd type="none" w="med" len="med"/>
            <a:tailEnd type="none" w="med" len="med"/>
          </a:ln>
        </p:spPr>
      </p:sp>
      <p:sp>
        <p:nvSpPr>
          <p:cNvPr id="34406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406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DE926D4-64CD-4922-A520-78DFFC411582}" type="slidenum">
              <a:rPr lang="de-CH" altLang="de-DE">
                <a:latin typeface="Arial" pitchFamily="34" charset="0"/>
              </a:rPr>
              <a:pPr algn="r" eaLnBrk="1" hangingPunct="1">
                <a:spcBef>
                  <a:spcPct val="0"/>
                </a:spcBef>
              </a:pPr>
              <a:t>79</a:t>
            </a:fld>
            <a:endParaRPr lang="de-CH" altLang="de-DE"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hteck 15360"/>
          <p:cNvSpPr>
            <a:spLocks noGrp="1" noRot="1" noChangeAspect="1" noTextEdit="1"/>
          </p:cNvSpPr>
          <p:nvPr>
            <p:ph type="sldImg"/>
          </p:nvPr>
        </p:nvSpPr>
        <p:spPr>
          <a:noFill/>
          <a:ln cap="flat">
            <a:headEnd type="none" w="med" len="med"/>
            <a:tailEnd type="none" w="med" len="med"/>
          </a:ln>
        </p:spPr>
      </p:sp>
      <p:sp>
        <p:nvSpPr>
          <p:cNvPr id="270339" name="Rechteck 1536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0340"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C6F8662F-2D89-41C2-81AD-7CC1DE961EDD}" type="slidenum">
              <a:rPr lang="de-CH" altLang="de-DE" smtClean="0">
                <a:latin typeface="Arial" pitchFamily="34" charset="0"/>
              </a:rPr>
              <a:pPr eaLnBrk="1" hangingPunct="1">
                <a:spcBef>
                  <a:spcPct val="0"/>
                </a:spcBef>
              </a:pPr>
              <a:t>8</a:t>
            </a:fld>
            <a:endParaRPr lang="de-CH" altLang="de-DE" dirty="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hteck 17408"/>
          <p:cNvSpPr>
            <a:spLocks noGrp="1" noRot="1" noChangeAspect="1" noTextEdit="1"/>
          </p:cNvSpPr>
          <p:nvPr>
            <p:ph type="sldImg"/>
          </p:nvPr>
        </p:nvSpPr>
        <p:spPr>
          <a:noFill/>
          <a:ln cap="flat">
            <a:headEnd type="none" w="med" len="med"/>
            <a:tailEnd type="none" w="med" len="med"/>
          </a:ln>
        </p:spPr>
      </p:sp>
      <p:sp>
        <p:nvSpPr>
          <p:cNvPr id="34509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509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3095C24-46FC-44B3-BB5F-0BEE0BAE668A}" type="slidenum">
              <a:rPr lang="de-CH" altLang="de-DE">
                <a:latin typeface="Arial" pitchFamily="34" charset="0"/>
              </a:rPr>
              <a:pPr algn="r" eaLnBrk="1" hangingPunct="1">
                <a:spcBef>
                  <a:spcPct val="0"/>
                </a:spcBef>
              </a:pPr>
              <a:t>80</a:t>
            </a:fld>
            <a:endParaRPr lang="de-CH" altLang="de-DE" dirty="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hteck 17408"/>
          <p:cNvSpPr>
            <a:spLocks noGrp="1" noRot="1" noChangeAspect="1" noTextEdit="1"/>
          </p:cNvSpPr>
          <p:nvPr>
            <p:ph type="sldImg"/>
          </p:nvPr>
        </p:nvSpPr>
        <p:spPr>
          <a:noFill/>
          <a:ln cap="flat">
            <a:headEnd type="none" w="med" len="med"/>
            <a:tailEnd type="none" w="med" len="med"/>
          </a:ln>
        </p:spPr>
      </p:sp>
      <p:sp>
        <p:nvSpPr>
          <p:cNvPr id="34611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611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95300D2-2577-4D89-B8D1-81311ADFB94F}" type="slidenum">
              <a:rPr lang="de-CH" altLang="de-DE">
                <a:latin typeface="Arial" pitchFamily="34" charset="0"/>
              </a:rPr>
              <a:pPr algn="r" eaLnBrk="1" hangingPunct="1">
                <a:spcBef>
                  <a:spcPct val="0"/>
                </a:spcBef>
              </a:pPr>
              <a:t>81</a:t>
            </a:fld>
            <a:endParaRPr lang="de-CH" altLang="de-DE" dirty="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hteck 17408"/>
          <p:cNvSpPr>
            <a:spLocks noGrp="1" noRot="1" noChangeAspect="1" noTextEdit="1"/>
          </p:cNvSpPr>
          <p:nvPr>
            <p:ph type="sldImg"/>
          </p:nvPr>
        </p:nvSpPr>
        <p:spPr>
          <a:noFill/>
          <a:ln cap="flat">
            <a:headEnd type="none" w="med" len="med"/>
            <a:tailEnd type="none" w="med" len="med"/>
          </a:ln>
        </p:spPr>
      </p:sp>
      <p:sp>
        <p:nvSpPr>
          <p:cNvPr id="34713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714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316B4129-82A2-4BFB-AB91-1FA18CD77DB8}" type="slidenum">
              <a:rPr lang="de-CH" altLang="de-DE">
                <a:latin typeface="Arial" pitchFamily="34" charset="0"/>
              </a:rPr>
              <a:pPr algn="r" eaLnBrk="1" hangingPunct="1">
                <a:spcBef>
                  <a:spcPct val="0"/>
                </a:spcBef>
              </a:pPr>
              <a:t>82</a:t>
            </a:fld>
            <a:endParaRPr lang="de-CH" altLang="de-DE" dirty="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hteck 17408"/>
          <p:cNvSpPr>
            <a:spLocks noGrp="1" noRot="1" noChangeAspect="1" noTextEdit="1"/>
          </p:cNvSpPr>
          <p:nvPr>
            <p:ph type="sldImg"/>
          </p:nvPr>
        </p:nvSpPr>
        <p:spPr>
          <a:noFill/>
          <a:ln cap="flat">
            <a:headEnd type="none" w="med" len="med"/>
            <a:tailEnd type="none" w="med" len="med"/>
          </a:ln>
        </p:spPr>
      </p:sp>
      <p:sp>
        <p:nvSpPr>
          <p:cNvPr id="3481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8164"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CA44F383-B23A-4E22-A792-86ACC623A628}" type="slidenum">
              <a:rPr lang="de-CH" altLang="de-DE">
                <a:latin typeface="Arial" pitchFamily="34" charset="0"/>
              </a:rPr>
              <a:pPr algn="r" eaLnBrk="1" hangingPunct="1">
                <a:spcBef>
                  <a:spcPct val="0"/>
                </a:spcBef>
              </a:pPr>
              <a:t>83</a:t>
            </a:fld>
            <a:endParaRPr lang="de-CH" altLang="de-DE" dirty="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hteck 17408"/>
          <p:cNvSpPr>
            <a:spLocks noGrp="1" noRot="1" noChangeAspect="1" noTextEdit="1"/>
          </p:cNvSpPr>
          <p:nvPr>
            <p:ph type="sldImg"/>
          </p:nvPr>
        </p:nvSpPr>
        <p:spPr>
          <a:noFill/>
          <a:ln cap="flat">
            <a:headEnd type="none" w="med" len="med"/>
            <a:tailEnd type="none" w="med" len="med"/>
          </a:ln>
        </p:spPr>
      </p:sp>
      <p:sp>
        <p:nvSpPr>
          <p:cNvPr id="34918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49188"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CDCEF4AD-89BA-4E6C-95C8-6D57F82D881F}" type="slidenum">
              <a:rPr lang="de-CH" altLang="de-DE">
                <a:latin typeface="Arial" pitchFamily="34" charset="0"/>
              </a:rPr>
              <a:pPr algn="r" eaLnBrk="1" hangingPunct="1">
                <a:spcBef>
                  <a:spcPct val="0"/>
                </a:spcBef>
              </a:pPr>
              <a:t>84</a:t>
            </a:fld>
            <a:endParaRPr lang="de-CH" altLang="de-DE" dirty="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hteck 17408"/>
          <p:cNvSpPr>
            <a:spLocks noGrp="1" noRot="1" noChangeAspect="1" noTextEdit="1"/>
          </p:cNvSpPr>
          <p:nvPr>
            <p:ph type="sldImg"/>
          </p:nvPr>
        </p:nvSpPr>
        <p:spPr>
          <a:noFill/>
          <a:ln cap="flat">
            <a:headEnd type="none" w="med" len="med"/>
            <a:tailEnd type="none" w="med" len="med"/>
          </a:ln>
        </p:spPr>
      </p:sp>
      <p:sp>
        <p:nvSpPr>
          <p:cNvPr id="35021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0212"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93AD6F64-F2F9-4C92-9185-2B3A30E87168}" type="slidenum">
              <a:rPr lang="de-CH" altLang="de-DE">
                <a:latin typeface="Arial" pitchFamily="34" charset="0"/>
              </a:rPr>
              <a:pPr algn="r" eaLnBrk="1" hangingPunct="1">
                <a:spcBef>
                  <a:spcPct val="0"/>
                </a:spcBef>
              </a:pPr>
              <a:t>85</a:t>
            </a:fld>
            <a:endParaRPr lang="de-CH" altLang="de-DE" dirty="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hteck 17408"/>
          <p:cNvSpPr>
            <a:spLocks noGrp="1" noRot="1" noChangeAspect="1" noTextEdit="1"/>
          </p:cNvSpPr>
          <p:nvPr>
            <p:ph type="sldImg"/>
          </p:nvPr>
        </p:nvSpPr>
        <p:spPr>
          <a:noFill/>
          <a:ln cap="flat">
            <a:headEnd type="none" w="med" len="med"/>
            <a:tailEnd type="none" w="med" len="med"/>
          </a:ln>
        </p:spPr>
      </p:sp>
      <p:sp>
        <p:nvSpPr>
          <p:cNvPr id="35123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1236"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E34DCC2-F03C-4A4A-8B01-9D57EBC2B9E5}" type="slidenum">
              <a:rPr lang="de-CH" altLang="de-DE">
                <a:latin typeface="Arial" pitchFamily="34" charset="0"/>
              </a:rPr>
              <a:pPr algn="r" eaLnBrk="1" hangingPunct="1">
                <a:spcBef>
                  <a:spcPct val="0"/>
                </a:spcBef>
              </a:pPr>
              <a:t>86</a:t>
            </a:fld>
            <a:endParaRPr lang="de-CH" altLang="de-DE" dirty="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hteck 17408"/>
          <p:cNvSpPr>
            <a:spLocks noGrp="1" noRot="1" noChangeAspect="1" noTextEdit="1"/>
          </p:cNvSpPr>
          <p:nvPr>
            <p:ph type="sldImg"/>
          </p:nvPr>
        </p:nvSpPr>
        <p:spPr>
          <a:noFill/>
          <a:ln cap="flat">
            <a:headEnd type="none" w="med" len="med"/>
            <a:tailEnd type="none" w="med" len="med"/>
          </a:ln>
        </p:spPr>
      </p:sp>
      <p:sp>
        <p:nvSpPr>
          <p:cNvPr id="35225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2260"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29B0AE2-1475-4D64-928E-BC3357164A3B}" type="slidenum">
              <a:rPr lang="de-CH" altLang="de-DE">
                <a:latin typeface="Arial" pitchFamily="34" charset="0"/>
              </a:rPr>
              <a:pPr algn="r" eaLnBrk="1" hangingPunct="1">
                <a:spcBef>
                  <a:spcPct val="0"/>
                </a:spcBef>
              </a:pPr>
              <a:t>87</a:t>
            </a:fld>
            <a:endParaRPr lang="de-CH" altLang="de-DE" dirty="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hteck 17408"/>
          <p:cNvSpPr>
            <a:spLocks noGrp="1" noRot="1" noChangeAspect="1" noTextEdit="1"/>
          </p:cNvSpPr>
          <p:nvPr>
            <p:ph type="sldImg"/>
          </p:nvPr>
        </p:nvSpPr>
        <p:spPr>
          <a:noFill/>
          <a:ln cap="flat">
            <a:headEnd type="none" w="med" len="med"/>
            <a:tailEnd type="none" w="med" len="med"/>
          </a:ln>
        </p:spPr>
      </p:sp>
      <p:sp>
        <p:nvSpPr>
          <p:cNvPr id="35328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3284"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19BB2C08-ACD0-47CB-8EE6-D4070FC65B34}" type="slidenum">
              <a:rPr lang="de-CH" altLang="de-DE">
                <a:latin typeface="Arial" pitchFamily="34" charset="0"/>
              </a:rPr>
              <a:pPr algn="r" eaLnBrk="1" hangingPunct="1">
                <a:spcBef>
                  <a:spcPct val="0"/>
                </a:spcBef>
              </a:pPr>
              <a:t>88</a:t>
            </a:fld>
            <a:endParaRPr lang="de-CH" altLang="de-DE" dirty="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hteck 17408"/>
          <p:cNvSpPr>
            <a:spLocks noGrp="1" noRot="1" noChangeAspect="1" noTextEdit="1"/>
          </p:cNvSpPr>
          <p:nvPr>
            <p:ph type="sldImg"/>
          </p:nvPr>
        </p:nvSpPr>
        <p:spPr>
          <a:noFill/>
          <a:ln cap="flat">
            <a:headEnd type="none" w="med" len="med"/>
            <a:tailEnd type="none" w="med" len="med"/>
          </a:ln>
        </p:spPr>
      </p:sp>
      <p:sp>
        <p:nvSpPr>
          <p:cNvPr id="35430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4308"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0DD363E-418A-45D7-85F9-E558EDE75039}" type="slidenum">
              <a:rPr lang="de-CH" altLang="de-DE">
                <a:latin typeface="Arial" pitchFamily="34" charset="0"/>
              </a:rPr>
              <a:pPr algn="r" eaLnBrk="1" hangingPunct="1">
                <a:spcBef>
                  <a:spcPct val="0"/>
                </a:spcBef>
              </a:pPr>
              <a:t>89</a:t>
            </a:fld>
            <a:endParaRPr lang="de-CH" altLang="de-DE"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hteck 17408"/>
          <p:cNvSpPr>
            <a:spLocks noGrp="1" noRot="1" noChangeAspect="1" noTextEdit="1"/>
          </p:cNvSpPr>
          <p:nvPr>
            <p:ph type="sldImg"/>
          </p:nvPr>
        </p:nvSpPr>
        <p:spPr>
          <a:noFill/>
          <a:ln cap="flat">
            <a:headEnd type="none" w="med" len="med"/>
            <a:tailEnd type="none" w="med" len="med"/>
          </a:ln>
        </p:spPr>
      </p:sp>
      <p:sp>
        <p:nvSpPr>
          <p:cNvPr id="27136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271364" name="Form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spcBef>
                <a:spcPct val="30000"/>
              </a:spcBef>
              <a:defRPr sz="1200">
                <a:solidFill>
                  <a:schemeClr val="tx1"/>
                </a:solidFill>
                <a:latin typeface="Frutiger 55 Roman" pitchFamily="34" charset="0"/>
              </a:defRPr>
            </a:lvl1pPr>
            <a:lvl2pPr marL="742950" indent="-285750" defTabSz="958850" eaLnBrk="0" hangingPunct="0">
              <a:spcBef>
                <a:spcPct val="30000"/>
              </a:spcBef>
              <a:defRPr sz="1200">
                <a:solidFill>
                  <a:schemeClr val="tx1"/>
                </a:solidFill>
                <a:latin typeface="Frutiger 55 Roman" pitchFamily="34" charset="0"/>
              </a:defRPr>
            </a:lvl2pPr>
            <a:lvl3pPr marL="1143000" indent="-228600" defTabSz="958850" eaLnBrk="0" hangingPunct="0">
              <a:spcBef>
                <a:spcPct val="30000"/>
              </a:spcBef>
              <a:defRPr sz="1200">
                <a:solidFill>
                  <a:schemeClr val="tx1"/>
                </a:solidFill>
                <a:latin typeface="Frutiger 55 Roman" pitchFamily="34" charset="0"/>
              </a:defRPr>
            </a:lvl3pPr>
            <a:lvl4pPr marL="1600200" indent="-228600" defTabSz="958850" eaLnBrk="0" hangingPunct="0">
              <a:spcBef>
                <a:spcPct val="30000"/>
              </a:spcBef>
              <a:defRPr sz="1200">
                <a:solidFill>
                  <a:schemeClr val="tx1"/>
                </a:solidFill>
                <a:latin typeface="Frutiger 55 Roman" pitchFamily="34" charset="0"/>
              </a:defRPr>
            </a:lvl4pPr>
            <a:lvl5pPr marL="2057400" indent="-228600" defTabSz="958850" eaLnBrk="0" hangingPunct="0">
              <a:spcBef>
                <a:spcPct val="30000"/>
              </a:spcBef>
              <a:defRPr sz="1200">
                <a:solidFill>
                  <a:schemeClr val="tx1"/>
                </a:solidFill>
                <a:latin typeface="Frutiger 55 Roman" pitchFamily="34" charset="0"/>
              </a:defRPr>
            </a:lvl5pPr>
            <a:lvl6pPr marL="2514600" indent="-228600" defTabSz="958850" eaLnBrk="0" fontAlgn="base" hangingPunct="0">
              <a:spcBef>
                <a:spcPct val="30000"/>
              </a:spcBef>
              <a:spcAft>
                <a:spcPct val="0"/>
              </a:spcAft>
              <a:defRPr sz="1200">
                <a:solidFill>
                  <a:schemeClr val="tx1"/>
                </a:solidFill>
                <a:latin typeface="Frutiger 55 Roman" pitchFamily="34" charset="0"/>
              </a:defRPr>
            </a:lvl6pPr>
            <a:lvl7pPr marL="2971800" indent="-228600" defTabSz="958850" eaLnBrk="0" fontAlgn="base" hangingPunct="0">
              <a:spcBef>
                <a:spcPct val="30000"/>
              </a:spcBef>
              <a:spcAft>
                <a:spcPct val="0"/>
              </a:spcAft>
              <a:defRPr sz="1200">
                <a:solidFill>
                  <a:schemeClr val="tx1"/>
                </a:solidFill>
                <a:latin typeface="Frutiger 55 Roman" pitchFamily="34" charset="0"/>
              </a:defRPr>
            </a:lvl7pPr>
            <a:lvl8pPr marL="3429000" indent="-228600" defTabSz="958850" eaLnBrk="0" fontAlgn="base" hangingPunct="0">
              <a:spcBef>
                <a:spcPct val="30000"/>
              </a:spcBef>
              <a:spcAft>
                <a:spcPct val="0"/>
              </a:spcAft>
              <a:defRPr sz="1200">
                <a:solidFill>
                  <a:schemeClr val="tx1"/>
                </a:solidFill>
                <a:latin typeface="Frutiger 55 Roman" pitchFamily="34" charset="0"/>
              </a:defRPr>
            </a:lvl8pPr>
            <a:lvl9pPr marL="3886200" indent="-228600" defTabSz="958850" eaLnBrk="0" fontAlgn="base" hangingPunct="0">
              <a:spcBef>
                <a:spcPct val="30000"/>
              </a:spcBef>
              <a:spcAft>
                <a:spcPct val="0"/>
              </a:spcAft>
              <a:defRPr sz="1200">
                <a:solidFill>
                  <a:schemeClr val="tx1"/>
                </a:solidFill>
                <a:latin typeface="Frutiger 55 Roman" pitchFamily="34" charset="0"/>
              </a:defRPr>
            </a:lvl9pPr>
          </a:lstStyle>
          <a:p>
            <a:pPr eaLnBrk="1" hangingPunct="1">
              <a:spcBef>
                <a:spcPct val="0"/>
              </a:spcBef>
            </a:pPr>
            <a:fld id="{CD929944-E032-4D23-A8B1-6494D0D95C43}" type="slidenum">
              <a:rPr lang="de-CH" altLang="de-DE" smtClean="0">
                <a:latin typeface="Arial" pitchFamily="34" charset="0"/>
              </a:rPr>
              <a:pPr eaLnBrk="1" hangingPunct="1">
                <a:spcBef>
                  <a:spcPct val="0"/>
                </a:spcBef>
              </a:pPr>
              <a:t>9</a:t>
            </a:fld>
            <a:endParaRPr lang="de-CH" altLang="de-DE" dirty="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hteck 17408"/>
          <p:cNvSpPr>
            <a:spLocks noGrp="1" noRot="1" noChangeAspect="1" noTextEdit="1"/>
          </p:cNvSpPr>
          <p:nvPr>
            <p:ph type="sldImg"/>
          </p:nvPr>
        </p:nvSpPr>
        <p:spPr>
          <a:noFill/>
          <a:ln cap="flat">
            <a:headEnd type="none" w="med" len="med"/>
            <a:tailEnd type="none" w="med" len="med"/>
          </a:ln>
        </p:spPr>
      </p:sp>
      <p:sp>
        <p:nvSpPr>
          <p:cNvPr id="35533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5332" name="Form 3"/>
          <p:cNvSpPr txBox="1">
            <a:spLocks noGrp="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68" tIns="48085" rIns="96168" bIns="48085" anchor="b"/>
          <a:lstStyle>
            <a:lvl1pPr defTabSz="923925" eaLnBrk="0" hangingPunct="0">
              <a:spcBef>
                <a:spcPct val="30000"/>
              </a:spcBef>
              <a:defRPr sz="1200">
                <a:solidFill>
                  <a:schemeClr val="tx1"/>
                </a:solidFill>
                <a:latin typeface="Frutiger 55 Roman" pitchFamily="34" charset="0"/>
              </a:defRPr>
            </a:lvl1pPr>
            <a:lvl2pPr marL="742950" indent="-285750" defTabSz="923925" eaLnBrk="0" hangingPunct="0">
              <a:spcBef>
                <a:spcPct val="30000"/>
              </a:spcBef>
              <a:defRPr sz="1200">
                <a:solidFill>
                  <a:schemeClr val="tx1"/>
                </a:solidFill>
                <a:latin typeface="Frutiger 55 Roman" pitchFamily="34" charset="0"/>
              </a:defRPr>
            </a:lvl2pPr>
            <a:lvl3pPr marL="1143000" indent="-228600" defTabSz="923925" eaLnBrk="0" hangingPunct="0">
              <a:spcBef>
                <a:spcPct val="30000"/>
              </a:spcBef>
              <a:defRPr sz="1200">
                <a:solidFill>
                  <a:schemeClr val="tx1"/>
                </a:solidFill>
                <a:latin typeface="Frutiger 55 Roman" pitchFamily="34" charset="0"/>
              </a:defRPr>
            </a:lvl3pPr>
            <a:lvl4pPr marL="1600200" indent="-228600" defTabSz="923925" eaLnBrk="0" hangingPunct="0">
              <a:spcBef>
                <a:spcPct val="30000"/>
              </a:spcBef>
              <a:defRPr sz="1200">
                <a:solidFill>
                  <a:schemeClr val="tx1"/>
                </a:solidFill>
                <a:latin typeface="Frutiger 55 Roman" pitchFamily="34" charset="0"/>
              </a:defRPr>
            </a:lvl4pPr>
            <a:lvl5pPr marL="2057400" indent="-228600" defTabSz="923925" eaLnBrk="0" hangingPunct="0">
              <a:spcBef>
                <a:spcPct val="30000"/>
              </a:spcBef>
              <a:defRPr sz="1200">
                <a:solidFill>
                  <a:schemeClr val="tx1"/>
                </a:solidFill>
                <a:latin typeface="Frutiger 55 Roman" pitchFamily="34" charset="0"/>
              </a:defRPr>
            </a:lvl5pPr>
            <a:lvl6pPr marL="2514600" indent="-228600" defTabSz="923925" eaLnBrk="0" fontAlgn="base" hangingPunct="0">
              <a:spcBef>
                <a:spcPct val="30000"/>
              </a:spcBef>
              <a:spcAft>
                <a:spcPct val="0"/>
              </a:spcAft>
              <a:defRPr sz="1200">
                <a:solidFill>
                  <a:schemeClr val="tx1"/>
                </a:solidFill>
                <a:latin typeface="Frutiger 55 Roman" pitchFamily="34" charset="0"/>
              </a:defRPr>
            </a:lvl6pPr>
            <a:lvl7pPr marL="2971800" indent="-228600" defTabSz="923925" eaLnBrk="0" fontAlgn="base" hangingPunct="0">
              <a:spcBef>
                <a:spcPct val="30000"/>
              </a:spcBef>
              <a:spcAft>
                <a:spcPct val="0"/>
              </a:spcAft>
              <a:defRPr sz="1200">
                <a:solidFill>
                  <a:schemeClr val="tx1"/>
                </a:solidFill>
                <a:latin typeface="Frutiger 55 Roman" pitchFamily="34" charset="0"/>
              </a:defRPr>
            </a:lvl7pPr>
            <a:lvl8pPr marL="3429000" indent="-228600" defTabSz="923925" eaLnBrk="0" fontAlgn="base" hangingPunct="0">
              <a:spcBef>
                <a:spcPct val="30000"/>
              </a:spcBef>
              <a:spcAft>
                <a:spcPct val="0"/>
              </a:spcAft>
              <a:defRPr sz="1200">
                <a:solidFill>
                  <a:schemeClr val="tx1"/>
                </a:solidFill>
                <a:latin typeface="Frutiger 55 Roman" pitchFamily="34" charset="0"/>
              </a:defRPr>
            </a:lvl8pPr>
            <a:lvl9pPr marL="3886200" indent="-228600" defTabSz="923925"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465E682-D00A-49E1-AE87-86C1A49EC32B}" type="slidenum">
              <a:rPr lang="de-CH" altLang="de-DE">
                <a:latin typeface="Arial" pitchFamily="34" charset="0"/>
              </a:rPr>
              <a:pPr algn="r" eaLnBrk="1" hangingPunct="1">
                <a:spcBef>
                  <a:spcPct val="0"/>
                </a:spcBef>
              </a:pPr>
              <a:t>90</a:t>
            </a:fld>
            <a:endParaRPr lang="de-CH" altLang="de-DE" dirty="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hteck 17408"/>
          <p:cNvSpPr>
            <a:spLocks noGrp="1" noRot="1" noChangeAspect="1" noTextEdit="1"/>
          </p:cNvSpPr>
          <p:nvPr>
            <p:ph type="sldImg"/>
          </p:nvPr>
        </p:nvSpPr>
        <p:spPr>
          <a:noFill/>
          <a:ln cap="flat">
            <a:headEnd type="none" w="med" len="med"/>
            <a:tailEnd type="none" w="med" len="med"/>
          </a:ln>
        </p:spPr>
      </p:sp>
      <p:sp>
        <p:nvSpPr>
          <p:cNvPr id="35635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6356"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48482B5-14AF-4F26-8961-C0160CAFD88F}" type="slidenum">
              <a:rPr lang="de-CH" altLang="de-DE">
                <a:latin typeface="Arial" pitchFamily="34" charset="0"/>
              </a:rPr>
              <a:pPr algn="r" eaLnBrk="1" hangingPunct="1">
                <a:spcBef>
                  <a:spcPct val="0"/>
                </a:spcBef>
              </a:pPr>
              <a:t>91</a:t>
            </a:fld>
            <a:endParaRPr lang="de-CH" altLang="de-DE" dirty="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hteck 17408"/>
          <p:cNvSpPr>
            <a:spLocks noGrp="1" noRot="1" noChangeAspect="1" noTextEdit="1"/>
          </p:cNvSpPr>
          <p:nvPr>
            <p:ph type="sldImg"/>
          </p:nvPr>
        </p:nvSpPr>
        <p:spPr>
          <a:noFill/>
          <a:ln cap="flat">
            <a:headEnd type="none" w="med" len="med"/>
            <a:tailEnd type="none" w="med" len="med"/>
          </a:ln>
        </p:spPr>
      </p:sp>
      <p:sp>
        <p:nvSpPr>
          <p:cNvPr id="35737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7380"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BBDD985F-F7DE-460F-9195-5B687950B1A7}" type="slidenum">
              <a:rPr lang="de-CH" altLang="de-DE">
                <a:latin typeface="Arial" pitchFamily="34" charset="0"/>
              </a:rPr>
              <a:pPr algn="r" eaLnBrk="1" hangingPunct="1">
                <a:spcBef>
                  <a:spcPct val="0"/>
                </a:spcBef>
              </a:pPr>
              <a:t>92</a:t>
            </a:fld>
            <a:endParaRPr lang="de-CH" altLang="de-DE" dirty="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hteck 17408"/>
          <p:cNvSpPr>
            <a:spLocks noGrp="1" noRot="1" noChangeAspect="1" noTextEdit="1"/>
          </p:cNvSpPr>
          <p:nvPr>
            <p:ph type="sldImg"/>
          </p:nvPr>
        </p:nvSpPr>
        <p:spPr>
          <a:noFill/>
          <a:ln cap="flat">
            <a:headEnd type="none" w="med" len="med"/>
            <a:tailEnd type="none" w="med" len="med"/>
          </a:ln>
        </p:spPr>
      </p:sp>
      <p:sp>
        <p:nvSpPr>
          <p:cNvPr id="35840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8404"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6A4F554F-E8A6-4F33-B32F-1940F40EEFF7}" type="slidenum">
              <a:rPr lang="de-CH" altLang="de-DE">
                <a:latin typeface="Arial" pitchFamily="34" charset="0"/>
              </a:rPr>
              <a:pPr algn="r" eaLnBrk="1" hangingPunct="1">
                <a:spcBef>
                  <a:spcPct val="0"/>
                </a:spcBef>
              </a:pPr>
              <a:t>93</a:t>
            </a:fld>
            <a:endParaRPr lang="de-CH" altLang="de-DE" dirty="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hteck 17408"/>
          <p:cNvSpPr>
            <a:spLocks noGrp="1" noRot="1" noChangeAspect="1" noTextEdit="1"/>
          </p:cNvSpPr>
          <p:nvPr>
            <p:ph type="sldImg"/>
          </p:nvPr>
        </p:nvSpPr>
        <p:spPr>
          <a:noFill/>
          <a:ln cap="flat">
            <a:headEnd type="none" w="med" len="med"/>
            <a:tailEnd type="none" w="med" len="med"/>
          </a:ln>
        </p:spPr>
      </p:sp>
      <p:sp>
        <p:nvSpPr>
          <p:cNvPr id="35942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59428"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298B7479-D50C-47FE-A9A8-9193D67DD0D7}" type="slidenum">
              <a:rPr lang="de-CH" altLang="de-DE">
                <a:latin typeface="Arial" pitchFamily="34" charset="0"/>
              </a:rPr>
              <a:pPr algn="r" eaLnBrk="1" hangingPunct="1">
                <a:spcBef>
                  <a:spcPct val="0"/>
                </a:spcBef>
              </a:pPr>
              <a:t>94</a:t>
            </a:fld>
            <a:endParaRPr lang="de-CH" altLang="de-DE" dirty="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hteck 17408"/>
          <p:cNvSpPr>
            <a:spLocks noGrp="1" noRot="1" noChangeAspect="1" noTextEdit="1"/>
          </p:cNvSpPr>
          <p:nvPr>
            <p:ph type="sldImg"/>
          </p:nvPr>
        </p:nvSpPr>
        <p:spPr>
          <a:noFill/>
          <a:ln cap="flat">
            <a:headEnd type="none" w="med" len="med"/>
            <a:tailEnd type="none" w="med" len="med"/>
          </a:ln>
        </p:spPr>
      </p:sp>
      <p:sp>
        <p:nvSpPr>
          <p:cNvPr id="360451"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0452"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D2AC236-7E5E-423C-8D59-843AD8ACA464}" type="slidenum">
              <a:rPr lang="de-CH" altLang="de-DE">
                <a:latin typeface="Arial" pitchFamily="34" charset="0"/>
              </a:rPr>
              <a:pPr algn="r" eaLnBrk="1" hangingPunct="1">
                <a:spcBef>
                  <a:spcPct val="0"/>
                </a:spcBef>
              </a:pPr>
              <a:t>95</a:t>
            </a:fld>
            <a:endParaRPr lang="de-CH" altLang="de-DE" dirty="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hteck 17408"/>
          <p:cNvSpPr>
            <a:spLocks noGrp="1" noRot="1" noChangeAspect="1" noTextEdit="1"/>
          </p:cNvSpPr>
          <p:nvPr>
            <p:ph type="sldImg"/>
          </p:nvPr>
        </p:nvSpPr>
        <p:spPr>
          <a:noFill/>
          <a:ln cap="flat">
            <a:headEnd type="none" w="med" len="med"/>
            <a:tailEnd type="none" w="med" len="med"/>
          </a:ln>
        </p:spPr>
      </p:sp>
      <p:sp>
        <p:nvSpPr>
          <p:cNvPr id="361475"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1476"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C144BDA4-B818-4A8F-94CB-B6A0EF0D94A3}" type="slidenum">
              <a:rPr lang="de-CH" altLang="de-DE">
                <a:latin typeface="Arial" pitchFamily="34" charset="0"/>
              </a:rPr>
              <a:pPr algn="r" eaLnBrk="1" hangingPunct="1">
                <a:spcBef>
                  <a:spcPct val="0"/>
                </a:spcBef>
              </a:pPr>
              <a:t>96</a:t>
            </a:fld>
            <a:endParaRPr lang="de-CH" altLang="de-DE" dirty="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hteck 17408"/>
          <p:cNvSpPr>
            <a:spLocks noGrp="1" noRot="1" noChangeAspect="1" noTextEdit="1"/>
          </p:cNvSpPr>
          <p:nvPr>
            <p:ph type="sldImg"/>
          </p:nvPr>
        </p:nvSpPr>
        <p:spPr>
          <a:noFill/>
          <a:ln cap="flat">
            <a:headEnd type="none" w="med" len="med"/>
            <a:tailEnd type="none" w="med" len="med"/>
          </a:ln>
        </p:spPr>
      </p:sp>
      <p:sp>
        <p:nvSpPr>
          <p:cNvPr id="362499"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2500"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D3403B2A-A751-484A-BAD2-F02933E13D0E}" type="slidenum">
              <a:rPr lang="de-CH" altLang="de-DE">
                <a:latin typeface="Arial" pitchFamily="34" charset="0"/>
              </a:rPr>
              <a:pPr algn="r" eaLnBrk="1" hangingPunct="1">
                <a:spcBef>
                  <a:spcPct val="0"/>
                </a:spcBef>
              </a:pPr>
              <a:t>97</a:t>
            </a:fld>
            <a:endParaRPr lang="de-CH" altLang="de-DE" dirty="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hteck 17408"/>
          <p:cNvSpPr>
            <a:spLocks noGrp="1" noRot="1" noChangeAspect="1" noTextEdit="1"/>
          </p:cNvSpPr>
          <p:nvPr>
            <p:ph type="sldImg"/>
          </p:nvPr>
        </p:nvSpPr>
        <p:spPr>
          <a:noFill/>
          <a:ln cap="flat">
            <a:headEnd type="none" w="med" len="med"/>
            <a:tailEnd type="none" w="med" len="med"/>
          </a:ln>
        </p:spPr>
      </p:sp>
      <p:sp>
        <p:nvSpPr>
          <p:cNvPr id="363523"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3524"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AA7582DE-E6C3-45C8-BDE8-0B5EEF36AB9D}" type="slidenum">
              <a:rPr lang="de-CH" altLang="de-DE">
                <a:latin typeface="Arial" pitchFamily="34" charset="0"/>
              </a:rPr>
              <a:pPr algn="r" eaLnBrk="1" hangingPunct="1">
                <a:spcBef>
                  <a:spcPct val="0"/>
                </a:spcBef>
              </a:pPr>
              <a:t>98</a:t>
            </a:fld>
            <a:endParaRPr lang="de-CH" altLang="de-DE" dirty="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hteck 17408"/>
          <p:cNvSpPr>
            <a:spLocks noGrp="1" noRot="1" noChangeAspect="1" noTextEdit="1"/>
          </p:cNvSpPr>
          <p:nvPr>
            <p:ph type="sldImg"/>
          </p:nvPr>
        </p:nvSpPr>
        <p:spPr>
          <a:noFill/>
          <a:ln cap="flat">
            <a:headEnd type="none" w="med" len="med"/>
            <a:tailEnd type="none" w="med" len="med"/>
          </a:ln>
        </p:spPr>
      </p:sp>
      <p:sp>
        <p:nvSpPr>
          <p:cNvPr id="364547" name="Rechteck 17409"/>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CH" altLang="de-DE" dirty="0">
              <a:latin typeface="Calibri" pitchFamily="34" charset="0"/>
            </a:endParaRPr>
          </a:p>
        </p:txBody>
      </p:sp>
      <p:sp>
        <p:nvSpPr>
          <p:cNvPr id="364548" name="Form 3"/>
          <p:cNvSpPr txBox="1">
            <a:spLocks noGrp="1"/>
          </p:cNvSpPr>
          <p:nvPr/>
        </p:nvSpPr>
        <p:spPr bwMode="auto">
          <a:xfrm>
            <a:off x="4022725" y="9720263"/>
            <a:ext cx="30749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99" tIns="48050" rIns="96099" bIns="48050" anchor="b"/>
          <a:lstStyle>
            <a:lvl1pPr defTabSz="922338" eaLnBrk="0" hangingPunct="0">
              <a:spcBef>
                <a:spcPct val="30000"/>
              </a:spcBef>
              <a:defRPr sz="1200">
                <a:solidFill>
                  <a:schemeClr val="tx1"/>
                </a:solidFill>
                <a:latin typeface="Frutiger 55 Roman" pitchFamily="34" charset="0"/>
              </a:defRPr>
            </a:lvl1pPr>
            <a:lvl2pPr marL="742950" indent="-285750" defTabSz="922338" eaLnBrk="0" hangingPunct="0">
              <a:spcBef>
                <a:spcPct val="30000"/>
              </a:spcBef>
              <a:defRPr sz="1200">
                <a:solidFill>
                  <a:schemeClr val="tx1"/>
                </a:solidFill>
                <a:latin typeface="Frutiger 55 Roman" pitchFamily="34" charset="0"/>
              </a:defRPr>
            </a:lvl2pPr>
            <a:lvl3pPr marL="1143000" indent="-228600" defTabSz="922338" eaLnBrk="0" hangingPunct="0">
              <a:spcBef>
                <a:spcPct val="30000"/>
              </a:spcBef>
              <a:defRPr sz="1200">
                <a:solidFill>
                  <a:schemeClr val="tx1"/>
                </a:solidFill>
                <a:latin typeface="Frutiger 55 Roman" pitchFamily="34" charset="0"/>
              </a:defRPr>
            </a:lvl3pPr>
            <a:lvl4pPr marL="1600200" indent="-228600" defTabSz="922338" eaLnBrk="0" hangingPunct="0">
              <a:spcBef>
                <a:spcPct val="30000"/>
              </a:spcBef>
              <a:defRPr sz="1200">
                <a:solidFill>
                  <a:schemeClr val="tx1"/>
                </a:solidFill>
                <a:latin typeface="Frutiger 55 Roman" pitchFamily="34" charset="0"/>
              </a:defRPr>
            </a:lvl4pPr>
            <a:lvl5pPr marL="2057400" indent="-228600" defTabSz="922338" eaLnBrk="0" hangingPunct="0">
              <a:spcBef>
                <a:spcPct val="30000"/>
              </a:spcBef>
              <a:defRPr sz="1200">
                <a:solidFill>
                  <a:schemeClr val="tx1"/>
                </a:solidFill>
                <a:latin typeface="Frutiger 55 Roman" pitchFamily="34" charset="0"/>
              </a:defRPr>
            </a:lvl5pPr>
            <a:lvl6pPr marL="2514600" indent="-228600" defTabSz="922338" eaLnBrk="0" fontAlgn="base" hangingPunct="0">
              <a:spcBef>
                <a:spcPct val="30000"/>
              </a:spcBef>
              <a:spcAft>
                <a:spcPct val="0"/>
              </a:spcAft>
              <a:defRPr sz="1200">
                <a:solidFill>
                  <a:schemeClr val="tx1"/>
                </a:solidFill>
                <a:latin typeface="Frutiger 55 Roman" pitchFamily="34" charset="0"/>
              </a:defRPr>
            </a:lvl6pPr>
            <a:lvl7pPr marL="2971800" indent="-228600" defTabSz="922338" eaLnBrk="0" fontAlgn="base" hangingPunct="0">
              <a:spcBef>
                <a:spcPct val="30000"/>
              </a:spcBef>
              <a:spcAft>
                <a:spcPct val="0"/>
              </a:spcAft>
              <a:defRPr sz="1200">
                <a:solidFill>
                  <a:schemeClr val="tx1"/>
                </a:solidFill>
                <a:latin typeface="Frutiger 55 Roman" pitchFamily="34" charset="0"/>
              </a:defRPr>
            </a:lvl7pPr>
            <a:lvl8pPr marL="3429000" indent="-228600" defTabSz="922338" eaLnBrk="0" fontAlgn="base" hangingPunct="0">
              <a:spcBef>
                <a:spcPct val="30000"/>
              </a:spcBef>
              <a:spcAft>
                <a:spcPct val="0"/>
              </a:spcAft>
              <a:defRPr sz="1200">
                <a:solidFill>
                  <a:schemeClr val="tx1"/>
                </a:solidFill>
                <a:latin typeface="Frutiger 55 Roman" pitchFamily="34" charset="0"/>
              </a:defRPr>
            </a:lvl8pPr>
            <a:lvl9pPr marL="3886200" indent="-228600" defTabSz="922338" eaLnBrk="0" fontAlgn="base" hangingPunct="0">
              <a:spcBef>
                <a:spcPct val="30000"/>
              </a:spcBef>
              <a:spcAft>
                <a:spcPct val="0"/>
              </a:spcAft>
              <a:defRPr sz="1200">
                <a:solidFill>
                  <a:schemeClr val="tx1"/>
                </a:solidFill>
                <a:latin typeface="Frutiger 55 Roman" pitchFamily="34" charset="0"/>
              </a:defRPr>
            </a:lvl9pPr>
          </a:lstStyle>
          <a:p>
            <a:pPr algn="r" eaLnBrk="1" hangingPunct="1">
              <a:spcBef>
                <a:spcPct val="0"/>
              </a:spcBef>
            </a:pPr>
            <a:fld id="{061C44D7-C82B-406B-822B-16C544823877}" type="slidenum">
              <a:rPr lang="de-CH" altLang="de-DE">
                <a:latin typeface="Arial" pitchFamily="34" charset="0"/>
              </a:rPr>
              <a:pPr algn="r" eaLnBrk="1" hangingPunct="1">
                <a:spcBef>
                  <a:spcPct val="0"/>
                </a:spcBef>
              </a:pPr>
              <a:t>99</a:t>
            </a:fld>
            <a:endParaRPr lang="de-CH" altLang="de-DE"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Rechtec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evisana AG JPEG (mittelgros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08788" y="17463"/>
            <a:ext cx="23002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el 6145"/>
          <p:cNvSpPr>
            <a:spLocks noGrp="1" noChangeArrowheads="1"/>
          </p:cNvSpPr>
          <p:nvPr>
            <p:ph type="ctrTitle"/>
          </p:nvPr>
        </p:nvSpPr>
        <p:spPr>
          <a:xfrm>
            <a:off x="1042988" y="1628775"/>
            <a:ext cx="7812087" cy="1470025"/>
          </a:xfrm>
        </p:spPr>
        <p:txBody>
          <a:bodyPr/>
          <a:lstStyle>
            <a:lvl1pPr>
              <a:defRPr sz="2600" baseline="0">
                <a:solidFill>
                  <a:schemeClr val="tx1"/>
                </a:solidFill>
              </a:defRPr>
            </a:lvl1pPr>
          </a:lstStyle>
          <a:p>
            <a:r>
              <a:rPr lang="de-CH" dirty="0"/>
              <a:t>Titelmasterformat durch Klicken bearbeiten</a:t>
            </a:r>
            <a:endParaRPr lang="de-DE" dirty="0"/>
          </a:p>
        </p:txBody>
      </p:sp>
      <p:sp>
        <p:nvSpPr>
          <p:cNvPr id="6147" name="Untertitel 6146"/>
          <p:cNvSpPr>
            <a:spLocks noGrp="1" noChangeArrowheads="1"/>
          </p:cNvSpPr>
          <p:nvPr>
            <p:ph type="subTitle" idx="1"/>
          </p:nvPr>
        </p:nvSpPr>
        <p:spPr>
          <a:xfrm>
            <a:off x="1042988" y="3189288"/>
            <a:ext cx="7850187" cy="1752600"/>
          </a:xfrm>
        </p:spPr>
        <p:txBody>
          <a:bodyPr/>
          <a:lstStyle>
            <a:lvl1pPr marL="0" indent="0">
              <a:buNone/>
              <a:defRPr/>
            </a:lvl1pPr>
          </a:lstStyle>
          <a:p>
            <a:r>
              <a:rPr lang="de-CH" dirty="0"/>
              <a:t>Formatvorlage des Untertitelmasters durch Klicken bearbeiten</a:t>
            </a:r>
            <a:endParaRPr lang="de-DE" dirty="0"/>
          </a:p>
        </p:txBody>
      </p:sp>
    </p:spTree>
    <p:extLst>
      <p:ext uri="{BB962C8B-B14F-4D97-AF65-F5344CB8AC3E}">
        <p14:creationId xmlns:p14="http://schemas.microsoft.com/office/powerpoint/2010/main" val="139177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1_Titel und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r>
              <a:rPr lang="de-DE" dirty="0"/>
              <a:t>Titelmasterformat durch Klicken bearbeiten</a:t>
            </a:r>
            <a:endParaRPr lang="de-CH" dirty="0"/>
          </a:p>
        </p:txBody>
      </p:sp>
      <p:sp>
        <p:nvSpPr>
          <p:cNvPr id="3" name="Textplatzhalter 2"/>
          <p:cNvSpPr>
            <a:spLocks noGrp="1"/>
          </p:cNvSpPr>
          <p:nvPr>
            <p:ph type="body" idx="1"/>
          </p:nvPr>
        </p:nvSpPr>
        <p:spPr/>
        <p:txBody>
          <a:bodyPr rtlCol="0"/>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263977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1201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mailto:drje49@gmail.com"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Rechteck 10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026"/>
          <p:cNvSpPr>
            <a:spLocks noGrp="1" noChangeArrowheads="1"/>
          </p:cNvSpPr>
          <p:nvPr>
            <p:ph type="title"/>
          </p:nvPr>
        </p:nvSpPr>
        <p:spPr bwMode="auto">
          <a:xfrm>
            <a:off x="827088" y="-52388"/>
            <a:ext cx="6769100" cy="72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de-CH" altLang="de-DE" dirty="0"/>
              <a:t>Titel</a:t>
            </a:r>
          </a:p>
        </p:txBody>
      </p:sp>
      <p:sp>
        <p:nvSpPr>
          <p:cNvPr id="1028" name="Textplatzhalter 1027"/>
          <p:cNvSpPr>
            <a:spLocks noGrp="1" noChangeArrowheads="1"/>
          </p:cNvSpPr>
          <p:nvPr>
            <p:ph type="body" idx="1"/>
          </p:nvPr>
        </p:nvSpPr>
        <p:spPr bwMode="auto">
          <a:xfrm>
            <a:off x="827088" y="908050"/>
            <a:ext cx="7859712"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de-DE" dirty="0"/>
              <a:t>Textmasterformate durch Klicken bearbeiten</a:t>
            </a:r>
          </a:p>
          <a:p>
            <a:pPr lvl="1"/>
            <a:r>
              <a:rPr lang="de-CH" altLang="de-DE" dirty="0"/>
              <a:t>Zweite Ebene</a:t>
            </a:r>
          </a:p>
          <a:p>
            <a:pPr lvl="2"/>
            <a:r>
              <a:rPr lang="de-CH" altLang="de-DE" dirty="0"/>
              <a:t>Dritte Ebene</a:t>
            </a:r>
          </a:p>
          <a:p>
            <a:pPr lvl="3"/>
            <a:r>
              <a:rPr lang="de-CH" altLang="de-DE" dirty="0"/>
              <a:t>Vierte Ebene</a:t>
            </a:r>
          </a:p>
          <a:p>
            <a:pPr lvl="4"/>
            <a:r>
              <a:rPr lang="de-CH" altLang="de-DE" dirty="0"/>
              <a:t>Fünfte Ebene</a:t>
            </a:r>
          </a:p>
        </p:txBody>
      </p:sp>
      <p:sp>
        <p:nvSpPr>
          <p:cNvPr id="1030" name="Textfeld 1029"/>
          <p:cNvSpPr txBox="1">
            <a:spLocks noChangeArrowheads="1"/>
          </p:cNvSpPr>
          <p:nvPr/>
        </p:nvSpPr>
        <p:spPr bwMode="auto">
          <a:xfrm>
            <a:off x="8280400" y="6629400"/>
            <a:ext cx="863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de-CH" sz="800" b="1" dirty="0"/>
              <a:t>Folie </a:t>
            </a:r>
            <a:fld id="{3FFDA5E7-A1C4-4499-8370-442664FB805E}" type="slidenum">
              <a:rPr lang="de-CH" sz="800" b="1" smtClean="0"/>
              <a:pPr eaLnBrk="1" hangingPunct="1">
                <a:defRPr/>
              </a:pPr>
              <a:t>‹Nr.›</a:t>
            </a:fld>
            <a:endParaRPr lang="de-CH" sz="800" b="1" dirty="0"/>
          </a:p>
        </p:txBody>
      </p:sp>
      <p:pic>
        <p:nvPicPr>
          <p:cNvPr id="1031" name="Picture 7" descr="Sevisana AG JPEG (mittelgross)"/>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08788" y="17463"/>
            <a:ext cx="23002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4766E746-3DF1-4793-8F90-8B6D53F671EF}"/>
              </a:ext>
            </a:extLst>
          </p:cNvPr>
          <p:cNvSpPr txBox="1">
            <a:spLocks noChangeArrowheads="1"/>
          </p:cNvSpPr>
          <p:nvPr userDrawn="1"/>
        </p:nvSpPr>
        <p:spPr bwMode="auto">
          <a:xfrm>
            <a:off x="827088" y="6621463"/>
            <a:ext cx="7416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800" dirty="0"/>
              <a:t>© Dr. med. et Dr. scient. med. Jürg Eichhorn ¦ www.ever.ch ¦ </a:t>
            </a:r>
            <a:r>
              <a:rPr lang="en-US" sz="800" dirty="0">
                <a:hlinkClick r:id="rId7"/>
              </a:rPr>
              <a:t>drje49@gmail.com</a:t>
            </a:r>
            <a:r>
              <a:rPr lang="en-US" sz="800" dirty="0"/>
              <a:t> ¦ CH-9100 Herisau</a:t>
            </a:r>
          </a:p>
        </p:txBody>
      </p:sp>
    </p:spTree>
  </p:cSld>
  <p:clrMap bg1="lt1" tx1="dk1" bg2="lt2" tx2="dk2" accent1="accent1" accent2="accent2" accent3="accent3" accent4="accent4" accent5="accent5" accent6="accent6" hlink="hlink" folHlink="folHlink"/>
  <p:sldLayoutIdLst>
    <p:sldLayoutId id="2147483749" r:id="rId1"/>
    <p:sldLayoutId id="2147483747" r:id="rId2"/>
    <p:sldLayoutId id="2147483748" r:id="rId3"/>
  </p:sldLayoutIdLst>
  <p:txStyles>
    <p:titleStyle>
      <a:lvl1pPr marL="342900" indent="-342900" algn="l" defTabSz="-13873163" rtl="0" eaLnBrk="0" fontAlgn="base" hangingPunct="0">
        <a:spcBef>
          <a:spcPct val="0"/>
        </a:spcBef>
        <a:spcAft>
          <a:spcPct val="0"/>
        </a:spcAft>
        <a:defRPr sz="20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42900" indent="-342900" algn="l" defTabSz="-13873163" rtl="0" eaLnBrk="0" fontAlgn="base" hangingPunct="0">
        <a:spcBef>
          <a:spcPct val="0"/>
        </a:spcBef>
        <a:spcAft>
          <a:spcPct val="0"/>
        </a:spcAft>
        <a:defRPr sz="2000" b="1">
          <a:solidFill>
            <a:srgbClr val="6699CC"/>
          </a:solidFill>
          <a:latin typeface="Arial" charset="0"/>
        </a:defRPr>
      </a:lvl2pPr>
      <a:lvl3pPr marL="342900" indent="-342900" algn="l" defTabSz="-13873163" rtl="0" eaLnBrk="0" fontAlgn="base" hangingPunct="0">
        <a:spcBef>
          <a:spcPct val="0"/>
        </a:spcBef>
        <a:spcAft>
          <a:spcPct val="0"/>
        </a:spcAft>
        <a:defRPr sz="2000" b="1">
          <a:solidFill>
            <a:srgbClr val="6699CC"/>
          </a:solidFill>
          <a:latin typeface="Arial" charset="0"/>
        </a:defRPr>
      </a:lvl3pPr>
      <a:lvl4pPr marL="342900" indent="-342900" algn="l" defTabSz="-13873163" rtl="0" eaLnBrk="0" fontAlgn="base" hangingPunct="0">
        <a:spcBef>
          <a:spcPct val="0"/>
        </a:spcBef>
        <a:spcAft>
          <a:spcPct val="0"/>
        </a:spcAft>
        <a:defRPr sz="2000" b="1">
          <a:solidFill>
            <a:srgbClr val="6699CC"/>
          </a:solidFill>
          <a:latin typeface="Arial" charset="0"/>
        </a:defRPr>
      </a:lvl4pPr>
      <a:lvl5pPr marL="342900" indent="-342900" algn="l" defTabSz="-13873163" rtl="0" eaLnBrk="0" fontAlgn="base" hangingPunct="0">
        <a:spcBef>
          <a:spcPct val="0"/>
        </a:spcBef>
        <a:spcAft>
          <a:spcPct val="0"/>
        </a:spcAft>
        <a:defRPr sz="2000" b="1">
          <a:solidFill>
            <a:srgbClr val="6699CC"/>
          </a:solidFill>
          <a:latin typeface="Arial" charset="0"/>
        </a:defRPr>
      </a:lvl5pPr>
      <a:lvl6pPr marL="457200" algn="l" fontAlgn="base">
        <a:spcBef>
          <a:spcPct val="0"/>
        </a:spcBef>
        <a:spcAft>
          <a:spcPct val="0"/>
        </a:spcAft>
        <a:defRPr sz="2200" b="1">
          <a:solidFill>
            <a:srgbClr val="336699">
              <a:alpha val="100000"/>
            </a:srgbClr>
          </a:solidFill>
          <a:latin typeface="Frutiger 45 Light"/>
        </a:defRPr>
      </a:lvl6pPr>
      <a:lvl7pPr marL="914400" algn="l" fontAlgn="base">
        <a:spcBef>
          <a:spcPct val="0"/>
        </a:spcBef>
        <a:spcAft>
          <a:spcPct val="0"/>
        </a:spcAft>
        <a:defRPr sz="2200" b="1">
          <a:solidFill>
            <a:srgbClr val="336699">
              <a:alpha val="100000"/>
            </a:srgbClr>
          </a:solidFill>
          <a:latin typeface="Frutiger 45 Light"/>
        </a:defRPr>
      </a:lvl7pPr>
      <a:lvl8pPr marL="1371600" algn="l" fontAlgn="base">
        <a:spcBef>
          <a:spcPct val="0"/>
        </a:spcBef>
        <a:spcAft>
          <a:spcPct val="0"/>
        </a:spcAft>
        <a:defRPr sz="2200" b="1">
          <a:solidFill>
            <a:srgbClr val="336699">
              <a:alpha val="100000"/>
            </a:srgbClr>
          </a:solidFill>
          <a:latin typeface="Frutiger 45 Light"/>
        </a:defRPr>
      </a:lvl8pPr>
      <a:lvl9pPr marL="1828800" algn="l" fontAlgn="base">
        <a:spcBef>
          <a:spcPct val="0"/>
        </a:spcBef>
        <a:spcAft>
          <a:spcPct val="0"/>
        </a:spcAft>
        <a:defRPr sz="2200" b="1">
          <a:solidFill>
            <a:srgbClr val="336699">
              <a:alpha val="100000"/>
            </a:srgbClr>
          </a:solidFill>
          <a:latin typeface="Frutiger 45 Light"/>
        </a:defRPr>
      </a:lvl9pPr>
    </p:titleStyle>
    <p:bodyStyle>
      <a:lvl1pPr marL="342900" indent="-342900" algn="l" defTabSz="-13873163" rtl="0" eaLnBrk="0" fontAlgn="base" hangingPunct="0">
        <a:spcBef>
          <a:spcPct val="20000"/>
        </a:spcBef>
        <a:spcAft>
          <a:spcPct val="20000"/>
        </a:spcAft>
        <a:buClr>
          <a:srgbClr val="6699CC"/>
        </a:buClr>
        <a:buFont typeface="Times New Roman" pitchFamily="18" charset="0"/>
        <a:buChar char="»"/>
        <a:defRPr sz="2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defTabSz="-13873163" rtl="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13873163" rtl="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13873163" rtl="0" eaLnBrk="0" fontAlgn="base" hangingPunct="0">
        <a:spcBef>
          <a:spcPct val="20000"/>
        </a:spcBef>
        <a:spcAft>
          <a:spcPct val="0"/>
        </a:spcAft>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13873163" rtl="0" eaLnBrk="0" fontAlgn="base" hangingPunct="0">
        <a:spcBef>
          <a:spcPct val="20000"/>
        </a:spcBef>
        <a:spcAft>
          <a:spcPct val="0"/>
        </a:spcAft>
        <a:buChar char="»"/>
        <a:defRPr sz="16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fontAlgn="base">
        <a:spcBef>
          <a:spcPct val="20000"/>
        </a:spcBef>
        <a:spcAft>
          <a:spcPct val="0"/>
        </a:spcAft>
        <a:buChar char="»"/>
        <a:defRPr sz="1600">
          <a:solidFill>
            <a:srgbClr val="4D4D4D">
              <a:alpha val="100000"/>
            </a:srgbClr>
          </a:solidFill>
          <a:latin typeface="+mn-lt"/>
        </a:defRPr>
      </a:lvl6pPr>
      <a:lvl7pPr marL="2971800" indent="-228600" algn="l" fontAlgn="base">
        <a:spcBef>
          <a:spcPct val="20000"/>
        </a:spcBef>
        <a:spcAft>
          <a:spcPct val="0"/>
        </a:spcAft>
        <a:buChar char="»"/>
        <a:defRPr sz="1600">
          <a:solidFill>
            <a:srgbClr val="4D4D4D">
              <a:alpha val="100000"/>
            </a:srgbClr>
          </a:solidFill>
          <a:latin typeface="+mn-lt"/>
        </a:defRPr>
      </a:lvl7pPr>
      <a:lvl8pPr marL="3429000" indent="-228600" algn="l" fontAlgn="base">
        <a:spcBef>
          <a:spcPct val="20000"/>
        </a:spcBef>
        <a:spcAft>
          <a:spcPct val="0"/>
        </a:spcAft>
        <a:buChar char="»"/>
        <a:defRPr sz="1600">
          <a:solidFill>
            <a:srgbClr val="4D4D4D">
              <a:alpha val="100000"/>
            </a:srgbClr>
          </a:solidFill>
          <a:latin typeface="+mn-lt"/>
        </a:defRPr>
      </a:lvl8pPr>
      <a:lvl9pPr marL="3886200" indent="-228600" algn="l" fontAlgn="base">
        <a:spcBef>
          <a:spcPct val="20000"/>
        </a:spcBef>
        <a:spcAft>
          <a:spcPct val="0"/>
        </a:spcAft>
        <a:buChar char="»"/>
        <a:defRPr sz="1600">
          <a:solidFill>
            <a:srgbClr val="4D4D4D">
              <a:alpha val="100000"/>
            </a:srgbClr>
          </a:solidFill>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Rechteck 20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18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elplatzhalter 2050"/>
          <p:cNvSpPr>
            <a:spLocks noGrp="1" noChangeArrowheads="1"/>
          </p:cNvSpPr>
          <p:nvPr>
            <p:ph type="title"/>
          </p:nvPr>
        </p:nvSpPr>
        <p:spPr bwMode="auto">
          <a:xfrm>
            <a:off x="900113" y="1628775"/>
            <a:ext cx="7786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altLang="de-DE" dirty="0"/>
              <a:t>Übertitel</a:t>
            </a:r>
          </a:p>
        </p:txBody>
      </p:sp>
      <p:pic>
        <p:nvPicPr>
          <p:cNvPr id="2052" name="Picture 4" descr="Sevisana AG JPEG (mittelgros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08788" y="17463"/>
            <a:ext cx="230028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marL="342900" indent="-342900" algn="l" defTabSz="-13873163" rtl="0" eaLnBrk="0" fontAlgn="base" hangingPunct="0">
        <a:spcBef>
          <a:spcPct val="0"/>
        </a:spcBef>
        <a:spcAft>
          <a:spcPct val="0"/>
        </a:spcAft>
        <a:defRPr sz="28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42900" indent="-342900" algn="l" defTabSz="-13873163" rtl="0" eaLnBrk="0" fontAlgn="base" hangingPunct="0">
        <a:spcBef>
          <a:spcPct val="0"/>
        </a:spcBef>
        <a:spcAft>
          <a:spcPct val="0"/>
        </a:spcAft>
        <a:defRPr sz="2800" b="1">
          <a:solidFill>
            <a:srgbClr val="6699CC"/>
          </a:solidFill>
          <a:latin typeface="Frutiger 45 Light"/>
        </a:defRPr>
      </a:lvl2pPr>
      <a:lvl3pPr marL="342900" indent="-342900" algn="l" defTabSz="-13873163" rtl="0" eaLnBrk="0" fontAlgn="base" hangingPunct="0">
        <a:spcBef>
          <a:spcPct val="0"/>
        </a:spcBef>
        <a:spcAft>
          <a:spcPct val="0"/>
        </a:spcAft>
        <a:defRPr sz="2800" b="1">
          <a:solidFill>
            <a:srgbClr val="6699CC"/>
          </a:solidFill>
          <a:latin typeface="Frutiger 45 Light"/>
        </a:defRPr>
      </a:lvl3pPr>
      <a:lvl4pPr marL="342900" indent="-342900" algn="l" defTabSz="-13873163" rtl="0" eaLnBrk="0" fontAlgn="base" hangingPunct="0">
        <a:spcBef>
          <a:spcPct val="0"/>
        </a:spcBef>
        <a:spcAft>
          <a:spcPct val="0"/>
        </a:spcAft>
        <a:defRPr sz="2800" b="1">
          <a:solidFill>
            <a:srgbClr val="6699CC"/>
          </a:solidFill>
          <a:latin typeface="Frutiger 45 Light"/>
        </a:defRPr>
      </a:lvl4pPr>
      <a:lvl5pPr marL="342900" indent="-342900" algn="l" defTabSz="-13873163" rtl="0" eaLnBrk="0" fontAlgn="base" hangingPunct="0">
        <a:spcBef>
          <a:spcPct val="0"/>
        </a:spcBef>
        <a:spcAft>
          <a:spcPct val="0"/>
        </a:spcAft>
        <a:defRPr sz="2800" b="1">
          <a:solidFill>
            <a:srgbClr val="6699CC"/>
          </a:solidFill>
          <a:latin typeface="Frutiger 45 Light"/>
        </a:defRPr>
      </a:lvl5pPr>
      <a:lvl6pPr marL="457200" algn="l" fontAlgn="base">
        <a:spcBef>
          <a:spcPct val="0"/>
        </a:spcBef>
        <a:spcAft>
          <a:spcPct val="0"/>
        </a:spcAft>
        <a:defRPr sz="2800" b="1">
          <a:solidFill>
            <a:srgbClr val="336699">
              <a:alpha val="100000"/>
            </a:srgbClr>
          </a:solidFill>
          <a:latin typeface="Frutiger 45 Light"/>
        </a:defRPr>
      </a:lvl6pPr>
      <a:lvl7pPr marL="914400" algn="l" fontAlgn="base">
        <a:spcBef>
          <a:spcPct val="0"/>
        </a:spcBef>
        <a:spcAft>
          <a:spcPct val="0"/>
        </a:spcAft>
        <a:defRPr sz="2800" b="1">
          <a:solidFill>
            <a:srgbClr val="336699">
              <a:alpha val="100000"/>
            </a:srgbClr>
          </a:solidFill>
          <a:latin typeface="Frutiger 45 Light"/>
        </a:defRPr>
      </a:lvl7pPr>
      <a:lvl8pPr marL="1371600" algn="l" fontAlgn="base">
        <a:spcBef>
          <a:spcPct val="0"/>
        </a:spcBef>
        <a:spcAft>
          <a:spcPct val="0"/>
        </a:spcAft>
        <a:defRPr sz="2800" b="1">
          <a:solidFill>
            <a:srgbClr val="336699">
              <a:alpha val="100000"/>
            </a:srgbClr>
          </a:solidFill>
          <a:latin typeface="Frutiger 45 Light"/>
        </a:defRPr>
      </a:lvl8pPr>
      <a:lvl9pPr marL="1828800" algn="l" fontAlgn="base">
        <a:spcBef>
          <a:spcPct val="0"/>
        </a:spcBef>
        <a:spcAft>
          <a:spcPct val="0"/>
        </a:spcAft>
        <a:defRPr sz="2800" b="1">
          <a:solidFill>
            <a:srgbClr val="336699">
              <a:alpha val="100000"/>
            </a:srgbClr>
          </a:solidFill>
          <a:latin typeface="Frutiger 45 Light"/>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fontAlgn="base">
        <a:spcBef>
          <a:spcPct val="20000"/>
        </a:spcBef>
        <a:spcAft>
          <a:spcPct val="0"/>
        </a:spcAft>
        <a:buChar char="»"/>
        <a:defRPr sz="2000">
          <a:solidFill>
            <a:schemeClr val="tx1">
              <a:alpha val="100000"/>
            </a:schemeClr>
          </a:solidFill>
          <a:latin typeface="+mn-lt"/>
        </a:defRPr>
      </a:lvl6pPr>
      <a:lvl7pPr marL="2971800" indent="-228600" algn="l" fontAlgn="base">
        <a:spcBef>
          <a:spcPct val="20000"/>
        </a:spcBef>
        <a:spcAft>
          <a:spcPct val="0"/>
        </a:spcAft>
        <a:buChar char="»"/>
        <a:defRPr sz="2000">
          <a:solidFill>
            <a:schemeClr val="tx1">
              <a:alpha val="100000"/>
            </a:schemeClr>
          </a:solidFill>
          <a:latin typeface="+mn-lt"/>
        </a:defRPr>
      </a:lvl7pPr>
      <a:lvl8pPr marL="3429000" indent="-228600" algn="l" fontAlgn="base">
        <a:spcBef>
          <a:spcPct val="20000"/>
        </a:spcBef>
        <a:spcAft>
          <a:spcPct val="0"/>
        </a:spcAft>
        <a:buChar char="»"/>
        <a:defRPr sz="2000">
          <a:solidFill>
            <a:schemeClr val="tx1">
              <a:alpha val="100000"/>
            </a:schemeClr>
          </a:solidFill>
          <a:latin typeface="+mn-lt"/>
        </a:defRPr>
      </a:lvl8pPr>
      <a:lvl9pPr marL="3886200" indent="-228600" algn="l" fontAlgn="base">
        <a:spcBef>
          <a:spcPct val="20000"/>
        </a:spcBef>
        <a:spcAft>
          <a:spcPct val="0"/>
        </a:spcAft>
        <a:buChar char="»"/>
        <a:defRPr sz="2000">
          <a:solidFill>
            <a:schemeClr val="tx1">
              <a:alpha val="100000"/>
            </a:schemeClr>
          </a:solidFill>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457200" algn="l" eaLnBrk="0" fontAlgn="base" hangingPunct="0">
        <a:spcBef>
          <a:spcPct val="0"/>
        </a:spcBef>
        <a:spcAft>
          <a:spcPct val="0"/>
        </a:spcAft>
        <a:defRPr>
          <a:solidFill>
            <a:schemeClr val="tx1">
              <a:alpha val="100000"/>
            </a:schemeClr>
          </a:solidFill>
          <a:latin typeface="Arial"/>
        </a:defRPr>
      </a:lvl2pPr>
      <a:lvl3pPr marL="914400" algn="l" eaLnBrk="0" fontAlgn="base" hangingPunct="0">
        <a:spcBef>
          <a:spcPct val="0"/>
        </a:spcBef>
        <a:spcAft>
          <a:spcPct val="0"/>
        </a:spcAft>
        <a:defRPr>
          <a:solidFill>
            <a:schemeClr val="tx1">
              <a:alpha val="100000"/>
            </a:schemeClr>
          </a:solidFill>
          <a:latin typeface="Arial"/>
        </a:defRPr>
      </a:lvl3pPr>
      <a:lvl4pPr marL="1371600" algn="l" eaLnBrk="0" fontAlgn="base" hangingPunct="0">
        <a:spcBef>
          <a:spcPct val="0"/>
        </a:spcBef>
        <a:spcAft>
          <a:spcPct val="0"/>
        </a:spcAft>
        <a:defRPr>
          <a:solidFill>
            <a:schemeClr val="tx1">
              <a:alpha val="100000"/>
            </a:schemeClr>
          </a:solidFill>
          <a:latin typeface="Arial"/>
        </a:defRPr>
      </a:lvl4pPr>
      <a:lvl5pPr marL="1828800" algn="l" eaLnBrk="0" fontAlgn="base" hangingPunct="0">
        <a:spcBef>
          <a:spcPct val="0"/>
        </a:spcBef>
        <a:spcAft>
          <a:spcPct val="0"/>
        </a:spcAft>
        <a:defRPr>
          <a:solidFill>
            <a:schemeClr val="tx1">
              <a:alpha val="100000"/>
            </a:schemeClr>
          </a:solidFill>
          <a:latin typeface="Arial"/>
        </a:defRPr>
      </a:lvl5pPr>
      <a:lvl6pPr marL="2286000" algn="l" eaLnBrk="0" fontAlgn="base" hangingPunct="0">
        <a:spcBef>
          <a:spcPct val="0"/>
        </a:spcBef>
        <a:spcAft>
          <a:spcPct val="0"/>
        </a:spcAft>
        <a:defRPr>
          <a:solidFill>
            <a:schemeClr val="tx1">
              <a:alpha val="100000"/>
            </a:schemeClr>
          </a:solidFill>
          <a:latin typeface="Arial"/>
        </a:defRPr>
      </a:lvl6pPr>
      <a:lvl7pPr marL="2743200" algn="l" eaLnBrk="0" fontAlgn="base" hangingPunct="0">
        <a:spcBef>
          <a:spcPct val="0"/>
        </a:spcBef>
        <a:spcAft>
          <a:spcPct val="0"/>
        </a:spcAft>
        <a:defRPr>
          <a:solidFill>
            <a:schemeClr val="tx1">
              <a:alpha val="100000"/>
            </a:schemeClr>
          </a:solidFill>
          <a:latin typeface="Arial"/>
        </a:defRPr>
      </a:lvl7pPr>
      <a:lvl8pPr marL="3200400" algn="l" eaLnBrk="0" fontAlgn="base" hangingPunct="0">
        <a:spcBef>
          <a:spcPct val="0"/>
        </a:spcBef>
        <a:spcAft>
          <a:spcPct val="0"/>
        </a:spcAft>
        <a:defRPr>
          <a:solidFill>
            <a:schemeClr val="tx1">
              <a:alpha val="100000"/>
            </a:schemeClr>
          </a:solidFill>
          <a:latin typeface="Arial"/>
        </a:defRPr>
      </a:lvl8pPr>
      <a:lvl9pPr marL="3657600" algn="l" eaLnBrk="0" fontAlgn="base" hangingPunct="0">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emf"/></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87.em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90.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96.jpeg"/></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97.emf"/></Relationships>
</file>

<file path=ppt/slides/_rels/slide142.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1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10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0.xml"/><Relationship Id="rId1" Type="http://schemas.openxmlformats.org/officeDocument/2006/relationships/slideLayout" Target="../slideLayouts/slideLayout3.xml"/><Relationship Id="rId5" Type="http://schemas.openxmlformats.org/officeDocument/2006/relationships/image" Target="../media/image103.jpeg"/><Relationship Id="rId4" Type="http://schemas.openxmlformats.org/officeDocument/2006/relationships/image" Target="../media/image102.jpeg"/></Relationships>
</file>

<file path=ppt/slides/_rels/slide1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108.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1.xml"/><Relationship Id="rId1" Type="http://schemas.openxmlformats.org/officeDocument/2006/relationships/slideLayout" Target="../slideLayouts/slideLayout3.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122.jpe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6.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2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jpeg"/><Relationship Id="rId2" Type="http://schemas.openxmlformats.org/officeDocument/2006/relationships/notesSlide" Target="../notesSlides/notesSlide213.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21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19.xml"/><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22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22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32.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34.xml"/><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23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35.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23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37.xml"/><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23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38.xml"/><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17.jpeg"/></Relationships>
</file>

<file path=ppt/slides/_rels/slide23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48.xml"/><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24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40.wmf"/><Relationship Id="rId5" Type="http://schemas.openxmlformats.org/officeDocument/2006/relationships/image" Target="../media/image43.jpeg"/><Relationship Id="rId4" Type="http://schemas.openxmlformats.org/officeDocument/2006/relationships/image" Target="../media/image42.jpeg"/></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60.jpeg"/><Relationship Id="rId4" Type="http://schemas.openxmlformats.org/officeDocument/2006/relationships/image" Target="../media/image59.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73.jpeg"/><Relationship Id="rId4" Type="http://schemas.openxmlformats.org/officeDocument/2006/relationships/image" Target="../media/image72.jpe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rm 2049"/>
          <p:cNvSpPr>
            <a:spLocks noGrp="1" noChangeArrowheads="1"/>
          </p:cNvSpPr>
          <p:nvPr>
            <p:ph type="ctrTitle"/>
          </p:nvPr>
        </p:nvSpPr>
        <p:spPr/>
        <p:txBody>
          <a:bodyPr wrap="square"/>
          <a:lstStyle/>
          <a:p>
            <a:pPr marL="0" indent="0" defTabSz="914400" eaLnBrk="1" hangingPunct="1"/>
            <a:r>
              <a:rPr lang="de-CH" altLang="de-DE" dirty="0"/>
              <a:t>Mammacarcinom </a:t>
            </a:r>
            <a:br>
              <a:rPr lang="de-CH" altLang="de-DE" dirty="0"/>
            </a:br>
            <a:r>
              <a:rPr lang="de-CH" altLang="de-DE" dirty="0"/>
              <a:t>MammoVision - Thermographie der Brust</a:t>
            </a:r>
            <a:br>
              <a:rPr lang="de-CH" altLang="de-DE" dirty="0"/>
            </a:br>
            <a:r>
              <a:rPr lang="de-CH" altLang="de-DE" dirty="0"/>
              <a:t>Gesunde Ernährung bei Brustkrebs</a:t>
            </a:r>
            <a:endParaRPr lang="de-DE" altLang="de-DE" dirty="0"/>
          </a:p>
        </p:txBody>
      </p:sp>
      <p:sp>
        <p:nvSpPr>
          <p:cNvPr id="4099" name="Form 2050"/>
          <p:cNvSpPr>
            <a:spLocks noGrp="1" noChangeArrowheads="1"/>
          </p:cNvSpPr>
          <p:nvPr>
            <p:ph type="subTitle" idx="1"/>
          </p:nvPr>
        </p:nvSpPr>
        <p:spPr>
          <a:xfrm>
            <a:off x="1115616" y="4509120"/>
            <a:ext cx="7850187" cy="1752600"/>
          </a:xfrm>
        </p:spPr>
        <p:txBody>
          <a:bodyPr/>
          <a:lstStyle/>
          <a:p>
            <a:pPr defTabSz="914400" eaLnBrk="1" hangingPunct="1">
              <a:lnSpc>
                <a:spcPct val="90000"/>
              </a:lnSpc>
              <a:spcAft>
                <a:spcPct val="0"/>
              </a:spcAft>
            </a:pPr>
            <a:r>
              <a:rPr lang="de-CH" altLang="de-DE" sz="2000" dirty="0">
                <a:solidFill>
                  <a:schemeClr val="tx1"/>
                </a:solidFill>
                <a:latin typeface="Calibri" panose="020F0502020204030204" pitchFamily="34" charset="0"/>
                <a:cs typeface="Calibri" panose="020F0502020204030204" pitchFamily="34" charset="0"/>
              </a:rPr>
              <a:t>Dr. med. et Dr. scient. med. Jürg Eichhorn</a:t>
            </a:r>
          </a:p>
          <a:p>
            <a:pPr defTabSz="914400" eaLnBrk="1" hangingPunct="1">
              <a:lnSpc>
                <a:spcPct val="90000"/>
              </a:lnSpc>
              <a:spcAft>
                <a:spcPct val="0"/>
              </a:spcAft>
            </a:pPr>
            <a:endParaRPr lang="de-CH" altLang="de-DE" sz="2000" dirty="0">
              <a:solidFill>
                <a:schemeClr val="tx1"/>
              </a:solidFill>
              <a:latin typeface="Calibri" panose="020F0502020204030204" pitchFamily="34" charset="0"/>
              <a:cs typeface="Calibri" panose="020F0502020204030204" pitchFamily="34" charset="0"/>
            </a:endParaRPr>
          </a:p>
          <a:p>
            <a:pPr defTabSz="914400" eaLnBrk="1" hangingPunct="1">
              <a:lnSpc>
                <a:spcPct val="90000"/>
              </a:lnSpc>
              <a:spcAft>
                <a:spcPct val="0"/>
              </a:spcAft>
            </a:pPr>
            <a:r>
              <a:rPr lang="de-CH" altLang="de-DE" sz="2000" dirty="0">
                <a:solidFill>
                  <a:schemeClr val="tx1"/>
                </a:solidFill>
                <a:latin typeface="Calibri" panose="020F0502020204030204" pitchFamily="34" charset="0"/>
                <a:cs typeface="Calibri" panose="020F0502020204030204" pitchFamily="34" charset="0"/>
              </a:rPr>
              <a:t>CH-9100 Herisau</a:t>
            </a:r>
          </a:p>
          <a:p>
            <a:pPr defTabSz="914400" eaLnBrk="1" hangingPunct="1">
              <a:lnSpc>
                <a:spcPct val="90000"/>
              </a:lnSpc>
              <a:spcAft>
                <a:spcPct val="0"/>
              </a:spcAft>
            </a:pPr>
            <a:r>
              <a:rPr lang="de-CH" altLang="de-DE" sz="2000" dirty="0">
                <a:solidFill>
                  <a:schemeClr val="tx1"/>
                </a:solidFill>
                <a:latin typeface="Calibri" panose="020F0502020204030204" pitchFamily="34" charset="0"/>
                <a:cs typeface="Calibri" panose="020F0502020204030204" pitchFamily="34" charset="0"/>
              </a:rPr>
              <a:t>drje49@gmail.com</a:t>
            </a:r>
          </a:p>
          <a:p>
            <a:pPr defTabSz="914400" eaLnBrk="1" hangingPunct="1">
              <a:lnSpc>
                <a:spcPct val="90000"/>
              </a:lnSpc>
              <a:spcAft>
                <a:spcPct val="0"/>
              </a:spcAft>
            </a:pPr>
            <a:r>
              <a:rPr lang="de-CH" altLang="de-DE" sz="2000" dirty="0">
                <a:solidFill>
                  <a:schemeClr val="tx1"/>
                </a:solidFill>
                <a:latin typeface="Calibri" panose="020F0502020204030204" pitchFamily="34" charset="0"/>
                <a:cs typeface="Calibri" panose="020F0502020204030204" pitchFamily="34" charset="0"/>
              </a:rPr>
              <a:t>www.ever.ch</a:t>
            </a:r>
          </a:p>
        </p:txBody>
      </p:sp>
      <p:sp>
        <p:nvSpPr>
          <p:cNvPr id="2" name="Textfeld 1">
            <a:extLst>
              <a:ext uri="{FF2B5EF4-FFF2-40B4-BE49-F238E27FC236}">
                <a16:creationId xmlns:a16="http://schemas.microsoft.com/office/drawing/2014/main" id="{7D4E12A7-B1C6-B979-E915-AC50F240CC81}"/>
              </a:ext>
            </a:extLst>
          </p:cNvPr>
          <p:cNvSpPr txBox="1"/>
          <p:nvPr/>
        </p:nvSpPr>
        <p:spPr>
          <a:xfrm>
            <a:off x="1051700" y="666637"/>
            <a:ext cx="1432067" cy="215444"/>
          </a:xfrm>
          <a:prstGeom prst="rect">
            <a:avLst/>
          </a:prstGeom>
          <a:noFill/>
        </p:spPr>
        <p:txBody>
          <a:bodyPr wrap="square" rtlCol="0">
            <a:spAutoFit/>
          </a:bodyPr>
          <a:lstStyle/>
          <a:p>
            <a:r>
              <a:rPr lang="de-CH" sz="800" dirty="0">
                <a:latin typeface="Calibri" panose="020F0502020204030204" pitchFamily="34" charset="0"/>
                <a:ea typeface="Calibri" panose="020F0502020204030204" pitchFamily="34" charset="0"/>
                <a:cs typeface="Calibri" panose="020F0502020204030204" pitchFamily="34" charset="0"/>
              </a:rPr>
              <a:t>Version: 8. Oktober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13315" name="Form 59394"/>
          <p:cNvSpPr>
            <a:spLocks noGrp="1" noChangeArrowheads="1"/>
          </p:cNvSpPr>
          <p:nvPr>
            <p:ph type="body" idx="4294967295"/>
          </p:nvPr>
        </p:nvSpPr>
        <p:spPr>
          <a:xfrm>
            <a:off x="855663" y="1012825"/>
            <a:ext cx="7859712" cy="5257800"/>
          </a:xfrm>
        </p:spPr>
        <p:txBody>
          <a:bodyPr/>
          <a:lstStyle/>
          <a:p>
            <a:pPr marL="0" indent="0">
              <a:buFont typeface="Times New Roman" pitchFamily="18" charset="0"/>
              <a:buNone/>
            </a:pPr>
            <a:r>
              <a:rPr lang="de-CH" altLang="de-DE" sz="1800" b="1" dirty="0"/>
              <a:t>Anteil familiärer Brustkrebserkrankungen</a:t>
            </a:r>
            <a:endParaRPr lang="de-CH" altLang="de-DE" sz="1800" dirty="0"/>
          </a:p>
        </p:txBody>
      </p:sp>
      <p:graphicFrame>
        <p:nvGraphicFramePr>
          <p:cNvPr id="13316" name="Object 2"/>
          <p:cNvGraphicFramePr>
            <a:graphicFrameLocks noChangeAspect="1"/>
          </p:cNvGraphicFramePr>
          <p:nvPr>
            <p:extLst>
              <p:ext uri="{D42A27DB-BD31-4B8C-83A1-F6EECF244321}">
                <p14:modId xmlns:p14="http://schemas.microsoft.com/office/powerpoint/2010/main" val="2469025378"/>
              </p:ext>
            </p:extLst>
          </p:nvPr>
        </p:nvGraphicFramePr>
        <p:xfrm>
          <a:off x="1538288" y="1773238"/>
          <a:ext cx="6097587" cy="4068762"/>
        </p:xfrm>
        <a:graphic>
          <a:graphicData uri="http://schemas.openxmlformats.org/presentationml/2006/ole">
            <mc:AlternateContent xmlns:mc="http://schemas.openxmlformats.org/markup-compatibility/2006">
              <mc:Choice xmlns:v="urn:schemas-microsoft-com:vml" Requires="v">
                <p:oleObj name="Diagramm" r:id="rId3" imgW="6096000" imgH="4067251" progId="MSGraph.Chart.8">
                  <p:embed followColorScheme="full"/>
                </p:oleObj>
              </mc:Choice>
              <mc:Fallback>
                <p:oleObj name="Diagramm" r:id="rId3" imgW="6096000" imgH="4067251"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288" y="1773238"/>
                        <a:ext cx="6097587" cy="406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7" name="Text Box 5"/>
          <p:cNvSpPr txBox="1">
            <a:spLocks noChangeArrowheads="1"/>
          </p:cNvSpPr>
          <p:nvPr/>
        </p:nvSpPr>
        <p:spPr bwMode="auto">
          <a:xfrm>
            <a:off x="6399213" y="2965450"/>
            <a:ext cx="1523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762000" eaLnBrk="0" hangingPunct="0">
              <a:spcBef>
                <a:spcPct val="20000"/>
              </a:spcBef>
              <a:buChar char="–"/>
              <a:defRPr sz="2000">
                <a:solidFill>
                  <a:srgbClr val="4D4D4D"/>
                </a:solidFill>
                <a:latin typeface="Arial" pitchFamily="34" charset="0"/>
              </a:defRPr>
            </a:lvl2pPr>
            <a:lvl3pPr marL="1143000" indent="-228600" defTabSz="762000" eaLnBrk="0" hangingPunct="0">
              <a:spcBef>
                <a:spcPct val="20000"/>
              </a:spcBef>
              <a:buChar char="•"/>
              <a:defRPr sz="2000">
                <a:solidFill>
                  <a:srgbClr val="4D4D4D"/>
                </a:solidFill>
                <a:latin typeface="Arial" pitchFamily="34" charset="0"/>
              </a:defRPr>
            </a:lvl3pPr>
            <a:lvl4pPr marL="1600200" indent="-228600" defTabSz="762000" eaLnBrk="0" hangingPunct="0">
              <a:spcBef>
                <a:spcPct val="20000"/>
              </a:spcBef>
              <a:buChar char="–"/>
              <a:defRPr sz="1600">
                <a:solidFill>
                  <a:srgbClr val="4D4D4D"/>
                </a:solidFill>
                <a:latin typeface="Arial" pitchFamily="34" charset="0"/>
              </a:defRPr>
            </a:lvl4pPr>
            <a:lvl5pPr marL="2057400" indent="-228600" defTabSz="762000" eaLnBrk="0" hangingPunct="0">
              <a:spcBef>
                <a:spcPct val="20000"/>
              </a:spcBef>
              <a:buChar char="»"/>
              <a:defRPr sz="1600">
                <a:solidFill>
                  <a:srgbClr val="4D4D4D"/>
                </a:solidFill>
                <a:latin typeface="Arial" pitchFamily="34" charset="0"/>
              </a:defRPr>
            </a:lvl5pPr>
            <a:lvl6pPr marL="2514600" indent="-228600" defTabSz="762000" eaLnBrk="0" fontAlgn="base" hangingPunct="0">
              <a:spcBef>
                <a:spcPct val="20000"/>
              </a:spcBef>
              <a:spcAft>
                <a:spcPct val="0"/>
              </a:spcAft>
              <a:buChar char="»"/>
              <a:defRPr sz="1600">
                <a:solidFill>
                  <a:srgbClr val="4D4D4D"/>
                </a:solidFill>
                <a:latin typeface="Arial" pitchFamily="34" charset="0"/>
              </a:defRPr>
            </a:lvl6pPr>
            <a:lvl7pPr marL="2971800" indent="-228600" defTabSz="762000" eaLnBrk="0" fontAlgn="base" hangingPunct="0">
              <a:spcBef>
                <a:spcPct val="20000"/>
              </a:spcBef>
              <a:spcAft>
                <a:spcPct val="0"/>
              </a:spcAft>
              <a:buChar char="»"/>
              <a:defRPr sz="1600">
                <a:solidFill>
                  <a:srgbClr val="4D4D4D"/>
                </a:solidFill>
                <a:latin typeface="Arial" pitchFamily="34" charset="0"/>
              </a:defRPr>
            </a:lvl7pPr>
            <a:lvl8pPr marL="3429000" indent="-228600" defTabSz="762000" eaLnBrk="0" fontAlgn="base" hangingPunct="0">
              <a:spcBef>
                <a:spcPct val="20000"/>
              </a:spcBef>
              <a:spcAft>
                <a:spcPct val="0"/>
              </a:spcAft>
              <a:buChar char="»"/>
              <a:defRPr sz="1600">
                <a:solidFill>
                  <a:srgbClr val="4D4D4D"/>
                </a:solidFill>
                <a:latin typeface="Arial" pitchFamily="34" charset="0"/>
              </a:defRPr>
            </a:lvl8pPr>
            <a:lvl9pPr marL="3886200" indent="-228600" defTabSz="7620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75 % sporadisch</a:t>
            </a:r>
          </a:p>
        </p:txBody>
      </p:sp>
      <p:sp>
        <p:nvSpPr>
          <p:cNvPr id="13318" name="Text Box 6"/>
          <p:cNvSpPr txBox="1">
            <a:spLocks noChangeArrowheads="1"/>
          </p:cNvSpPr>
          <p:nvPr/>
        </p:nvSpPr>
        <p:spPr bwMode="auto">
          <a:xfrm>
            <a:off x="1462088" y="1849438"/>
            <a:ext cx="20694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762000" eaLnBrk="0" hangingPunct="0">
              <a:spcBef>
                <a:spcPct val="20000"/>
              </a:spcBef>
              <a:buChar char="–"/>
              <a:defRPr sz="2000">
                <a:solidFill>
                  <a:srgbClr val="4D4D4D"/>
                </a:solidFill>
                <a:latin typeface="Arial" pitchFamily="34" charset="0"/>
              </a:defRPr>
            </a:lvl2pPr>
            <a:lvl3pPr marL="1143000" indent="-228600" defTabSz="762000" eaLnBrk="0" hangingPunct="0">
              <a:spcBef>
                <a:spcPct val="20000"/>
              </a:spcBef>
              <a:buChar char="•"/>
              <a:defRPr sz="2000">
                <a:solidFill>
                  <a:srgbClr val="4D4D4D"/>
                </a:solidFill>
                <a:latin typeface="Arial" pitchFamily="34" charset="0"/>
              </a:defRPr>
            </a:lvl3pPr>
            <a:lvl4pPr marL="1600200" indent="-228600" defTabSz="762000" eaLnBrk="0" hangingPunct="0">
              <a:spcBef>
                <a:spcPct val="20000"/>
              </a:spcBef>
              <a:buChar char="–"/>
              <a:defRPr sz="1600">
                <a:solidFill>
                  <a:srgbClr val="4D4D4D"/>
                </a:solidFill>
                <a:latin typeface="Arial" pitchFamily="34" charset="0"/>
              </a:defRPr>
            </a:lvl4pPr>
            <a:lvl5pPr marL="2057400" indent="-228600" defTabSz="762000" eaLnBrk="0" hangingPunct="0">
              <a:spcBef>
                <a:spcPct val="20000"/>
              </a:spcBef>
              <a:buChar char="»"/>
              <a:defRPr sz="1600">
                <a:solidFill>
                  <a:srgbClr val="4D4D4D"/>
                </a:solidFill>
                <a:latin typeface="Arial" pitchFamily="34" charset="0"/>
              </a:defRPr>
            </a:lvl5pPr>
            <a:lvl6pPr marL="2514600" indent="-228600" defTabSz="762000" eaLnBrk="0" fontAlgn="base" hangingPunct="0">
              <a:spcBef>
                <a:spcPct val="20000"/>
              </a:spcBef>
              <a:spcAft>
                <a:spcPct val="0"/>
              </a:spcAft>
              <a:buChar char="»"/>
              <a:defRPr sz="1600">
                <a:solidFill>
                  <a:srgbClr val="4D4D4D"/>
                </a:solidFill>
                <a:latin typeface="Arial" pitchFamily="34" charset="0"/>
              </a:defRPr>
            </a:lvl6pPr>
            <a:lvl7pPr marL="2971800" indent="-228600" defTabSz="762000" eaLnBrk="0" fontAlgn="base" hangingPunct="0">
              <a:spcBef>
                <a:spcPct val="20000"/>
              </a:spcBef>
              <a:spcAft>
                <a:spcPct val="0"/>
              </a:spcAft>
              <a:buChar char="»"/>
              <a:defRPr sz="1600">
                <a:solidFill>
                  <a:srgbClr val="4D4D4D"/>
                </a:solidFill>
                <a:latin typeface="Arial" pitchFamily="34" charset="0"/>
              </a:defRPr>
            </a:lvl7pPr>
            <a:lvl8pPr marL="3429000" indent="-228600" defTabSz="762000" eaLnBrk="0" fontAlgn="base" hangingPunct="0">
              <a:spcBef>
                <a:spcPct val="20000"/>
              </a:spcBef>
              <a:spcAft>
                <a:spcPct val="0"/>
              </a:spcAft>
              <a:buChar char="»"/>
              <a:defRPr sz="1600">
                <a:solidFill>
                  <a:srgbClr val="4D4D4D"/>
                </a:solidFill>
                <a:latin typeface="Arial" pitchFamily="34" charset="0"/>
              </a:defRPr>
            </a:lvl8pPr>
            <a:lvl9pPr marL="3886200" indent="-228600" defTabSz="7620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14% familiäre Häufung</a:t>
            </a:r>
          </a:p>
        </p:txBody>
      </p:sp>
      <p:sp>
        <p:nvSpPr>
          <p:cNvPr id="13319" name="Text Box 7"/>
          <p:cNvSpPr txBox="1">
            <a:spLocks noChangeArrowheads="1"/>
          </p:cNvSpPr>
          <p:nvPr/>
        </p:nvSpPr>
        <p:spPr bwMode="auto">
          <a:xfrm>
            <a:off x="1309688" y="2611438"/>
            <a:ext cx="10837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762000" eaLnBrk="0" hangingPunct="0">
              <a:spcBef>
                <a:spcPct val="20000"/>
              </a:spcBef>
              <a:buChar char="–"/>
              <a:defRPr sz="2000">
                <a:solidFill>
                  <a:srgbClr val="4D4D4D"/>
                </a:solidFill>
                <a:latin typeface="Arial" pitchFamily="34" charset="0"/>
              </a:defRPr>
            </a:lvl2pPr>
            <a:lvl3pPr marL="1143000" indent="-228600" defTabSz="762000" eaLnBrk="0" hangingPunct="0">
              <a:spcBef>
                <a:spcPct val="20000"/>
              </a:spcBef>
              <a:buChar char="•"/>
              <a:defRPr sz="2000">
                <a:solidFill>
                  <a:srgbClr val="4D4D4D"/>
                </a:solidFill>
                <a:latin typeface="Arial" pitchFamily="34" charset="0"/>
              </a:defRPr>
            </a:lvl3pPr>
            <a:lvl4pPr marL="1600200" indent="-228600" defTabSz="762000" eaLnBrk="0" hangingPunct="0">
              <a:spcBef>
                <a:spcPct val="20000"/>
              </a:spcBef>
              <a:buChar char="–"/>
              <a:defRPr sz="1600">
                <a:solidFill>
                  <a:srgbClr val="4D4D4D"/>
                </a:solidFill>
                <a:latin typeface="Arial" pitchFamily="34" charset="0"/>
              </a:defRPr>
            </a:lvl4pPr>
            <a:lvl5pPr marL="2057400" indent="-228600" defTabSz="762000" eaLnBrk="0" hangingPunct="0">
              <a:spcBef>
                <a:spcPct val="20000"/>
              </a:spcBef>
              <a:buChar char="»"/>
              <a:defRPr sz="1600">
                <a:solidFill>
                  <a:srgbClr val="4D4D4D"/>
                </a:solidFill>
                <a:latin typeface="Arial" pitchFamily="34" charset="0"/>
              </a:defRPr>
            </a:lvl5pPr>
            <a:lvl6pPr marL="2514600" indent="-228600" defTabSz="762000" eaLnBrk="0" fontAlgn="base" hangingPunct="0">
              <a:spcBef>
                <a:spcPct val="20000"/>
              </a:spcBef>
              <a:spcAft>
                <a:spcPct val="0"/>
              </a:spcAft>
              <a:buChar char="»"/>
              <a:defRPr sz="1600">
                <a:solidFill>
                  <a:srgbClr val="4D4D4D"/>
                </a:solidFill>
                <a:latin typeface="Arial" pitchFamily="34" charset="0"/>
              </a:defRPr>
            </a:lvl6pPr>
            <a:lvl7pPr marL="2971800" indent="-228600" defTabSz="762000" eaLnBrk="0" fontAlgn="base" hangingPunct="0">
              <a:spcBef>
                <a:spcPct val="20000"/>
              </a:spcBef>
              <a:spcAft>
                <a:spcPct val="0"/>
              </a:spcAft>
              <a:buChar char="»"/>
              <a:defRPr sz="1600">
                <a:solidFill>
                  <a:srgbClr val="4D4D4D"/>
                </a:solidFill>
                <a:latin typeface="Arial" pitchFamily="34" charset="0"/>
              </a:defRPr>
            </a:lvl7pPr>
            <a:lvl8pPr marL="3429000" indent="-228600" defTabSz="762000" eaLnBrk="0" fontAlgn="base" hangingPunct="0">
              <a:spcBef>
                <a:spcPct val="20000"/>
              </a:spcBef>
              <a:spcAft>
                <a:spcPct val="0"/>
              </a:spcAft>
              <a:buChar char="»"/>
              <a:defRPr sz="1600">
                <a:solidFill>
                  <a:srgbClr val="4D4D4D"/>
                </a:solidFill>
                <a:latin typeface="Arial" pitchFamily="34" charset="0"/>
              </a:defRPr>
            </a:lvl8pPr>
            <a:lvl9pPr marL="3886200" indent="-228600" defTabSz="7620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4% BRCA 1</a:t>
            </a: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3% BRCA 2</a:t>
            </a: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4% BRCA ?</a:t>
            </a:r>
          </a:p>
        </p:txBody>
      </p:sp>
      <p:sp>
        <p:nvSpPr>
          <p:cNvPr id="13320" name="Text Box 9"/>
          <p:cNvSpPr txBox="1">
            <a:spLocks noChangeArrowheads="1"/>
          </p:cNvSpPr>
          <p:nvPr/>
        </p:nvSpPr>
        <p:spPr bwMode="auto">
          <a:xfrm>
            <a:off x="6940550" y="5467350"/>
            <a:ext cx="13658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762000" eaLnBrk="0" hangingPunct="0">
              <a:spcBef>
                <a:spcPct val="20000"/>
              </a:spcBef>
              <a:buChar char="–"/>
              <a:defRPr sz="2000">
                <a:solidFill>
                  <a:srgbClr val="4D4D4D"/>
                </a:solidFill>
                <a:latin typeface="Arial" pitchFamily="34" charset="0"/>
              </a:defRPr>
            </a:lvl2pPr>
            <a:lvl3pPr marL="1143000" indent="-228600" defTabSz="762000" eaLnBrk="0" hangingPunct="0">
              <a:spcBef>
                <a:spcPct val="20000"/>
              </a:spcBef>
              <a:buChar char="•"/>
              <a:defRPr sz="2000">
                <a:solidFill>
                  <a:srgbClr val="4D4D4D"/>
                </a:solidFill>
                <a:latin typeface="Arial" pitchFamily="34" charset="0"/>
              </a:defRPr>
            </a:lvl3pPr>
            <a:lvl4pPr marL="1600200" indent="-228600" defTabSz="762000" eaLnBrk="0" hangingPunct="0">
              <a:spcBef>
                <a:spcPct val="20000"/>
              </a:spcBef>
              <a:buChar char="–"/>
              <a:defRPr sz="1600">
                <a:solidFill>
                  <a:srgbClr val="4D4D4D"/>
                </a:solidFill>
                <a:latin typeface="Arial" pitchFamily="34" charset="0"/>
              </a:defRPr>
            </a:lvl4pPr>
            <a:lvl5pPr marL="2057400" indent="-228600" defTabSz="762000" eaLnBrk="0" hangingPunct="0">
              <a:spcBef>
                <a:spcPct val="20000"/>
              </a:spcBef>
              <a:buChar char="»"/>
              <a:defRPr sz="1600">
                <a:solidFill>
                  <a:srgbClr val="4D4D4D"/>
                </a:solidFill>
                <a:latin typeface="Arial" pitchFamily="34" charset="0"/>
              </a:defRPr>
            </a:lvl5pPr>
            <a:lvl6pPr marL="2514600" indent="-228600" defTabSz="762000" eaLnBrk="0" fontAlgn="base" hangingPunct="0">
              <a:spcBef>
                <a:spcPct val="20000"/>
              </a:spcBef>
              <a:spcAft>
                <a:spcPct val="0"/>
              </a:spcAft>
              <a:buChar char="»"/>
              <a:defRPr sz="1600">
                <a:solidFill>
                  <a:srgbClr val="4D4D4D"/>
                </a:solidFill>
                <a:latin typeface="Arial" pitchFamily="34" charset="0"/>
              </a:defRPr>
            </a:lvl6pPr>
            <a:lvl7pPr marL="2971800" indent="-228600" defTabSz="762000" eaLnBrk="0" fontAlgn="base" hangingPunct="0">
              <a:spcBef>
                <a:spcPct val="20000"/>
              </a:spcBef>
              <a:spcAft>
                <a:spcPct val="0"/>
              </a:spcAft>
              <a:buChar char="»"/>
              <a:defRPr sz="1600">
                <a:solidFill>
                  <a:srgbClr val="4D4D4D"/>
                </a:solidFill>
                <a:latin typeface="Arial" pitchFamily="34" charset="0"/>
              </a:defRPr>
            </a:lvl7pPr>
            <a:lvl8pPr marL="3429000" indent="-228600" defTabSz="762000" eaLnBrk="0" fontAlgn="base" hangingPunct="0">
              <a:spcBef>
                <a:spcPct val="20000"/>
              </a:spcBef>
              <a:spcAft>
                <a:spcPct val="0"/>
              </a:spcAft>
              <a:buChar char="»"/>
              <a:defRPr sz="1600">
                <a:solidFill>
                  <a:srgbClr val="4D4D4D"/>
                </a:solidFill>
                <a:latin typeface="Arial" pitchFamily="34" charset="0"/>
              </a:defRPr>
            </a:lvl8pPr>
            <a:lvl9pPr marL="3886200" indent="-228600" defTabSz="7620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KG-NRW 2000</a:t>
            </a:r>
          </a:p>
        </p:txBody>
      </p:sp>
      <p:sp>
        <p:nvSpPr>
          <p:cNvPr id="13321" name="Rectangle 10"/>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63600" y="1000125"/>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Brustkrebs rechts, Durchmesser 8 mm (weisse Pfeilspitze)</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106499" name="Form 59393"/>
          <p:cNvSpPr>
            <a:spLocks noGrp="1" noChangeArrowheads="1"/>
          </p:cNvSpPr>
          <p:nvPr>
            <p:ph type="title" idx="4294967295"/>
          </p:nvPr>
        </p:nvSpPr>
        <p:spPr>
          <a:xfrm>
            <a:off x="869950" y="-52388"/>
            <a:ext cx="6769100" cy="720726"/>
          </a:xfrm>
        </p:spPr>
        <p:txBody>
          <a:bodyPr wrap="square"/>
          <a:lstStyle/>
          <a:p>
            <a:r>
              <a:rPr lang="de-CH" altLang="de-DE" dirty="0"/>
              <a:t>Thermographie Krebs rechts - nicht sichtbar!</a:t>
            </a:r>
          </a:p>
        </p:txBody>
      </p:sp>
      <p:sp>
        <p:nvSpPr>
          <p:cNvPr id="106500" name="Textfeld 10"/>
          <p:cNvSpPr txBox="1">
            <a:spLocks noChangeArrowheads="1"/>
          </p:cNvSpPr>
          <p:nvPr/>
        </p:nvSpPr>
        <p:spPr bwMode="auto">
          <a:xfrm>
            <a:off x="863600" y="5180012"/>
            <a:ext cx="75596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Der Krebs ist hier thermographisch nicht sichtbar! </a:t>
            </a: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Ein wenig aktiver Krebs im Anfangsstadium kann u.U. gleich warm sein wie die Umgebung und ist damit thermographisch nicht diagnostizierbar. Oberhalb der überwärmten Brustwarze sind pathologische Gefässverläufe zu erkennen (blauer Pfeil).</a:t>
            </a:r>
          </a:p>
        </p:txBody>
      </p:sp>
      <p:pic>
        <p:nvPicPr>
          <p:cNvPr id="1065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989138"/>
            <a:ext cx="5638800" cy="131445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10650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850" y="3573463"/>
            <a:ext cx="5638800" cy="131445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0650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endParaRPr>
          </a:p>
        </p:txBody>
      </p:sp>
      <p:sp>
        <p:nvSpPr>
          <p:cNvPr id="106504" name="Rectangle 4"/>
          <p:cNvSpPr>
            <a:spLocks noChangeArrowheads="1"/>
          </p:cNvSpPr>
          <p:nvPr/>
        </p:nvSpPr>
        <p:spPr bwMode="auto">
          <a:xfrm>
            <a:off x="6875463" y="2446338"/>
            <a:ext cx="863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Vor Abkühlung</a:t>
            </a:r>
          </a:p>
        </p:txBody>
      </p:sp>
      <p:sp>
        <p:nvSpPr>
          <p:cNvPr id="106505" name="Rectangle 4"/>
          <p:cNvSpPr>
            <a:spLocks noChangeArrowheads="1"/>
          </p:cNvSpPr>
          <p:nvPr/>
        </p:nvSpPr>
        <p:spPr bwMode="auto">
          <a:xfrm>
            <a:off x="6875463" y="4005263"/>
            <a:ext cx="863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Nach Abkühlung</a:t>
            </a:r>
          </a:p>
        </p:txBody>
      </p:sp>
      <p:cxnSp>
        <p:nvCxnSpPr>
          <p:cNvPr id="15" name="Gerade Verbindung mit Pfeil 14"/>
          <p:cNvCxnSpPr/>
          <p:nvPr/>
        </p:nvCxnSpPr>
        <p:spPr>
          <a:xfrm flipH="1" flipV="1">
            <a:off x="1246188" y="4549775"/>
            <a:ext cx="446087" cy="17621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flipV="1">
            <a:off x="3214688" y="4592638"/>
            <a:ext cx="420687" cy="1762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3316288" y="3078163"/>
            <a:ext cx="474662" cy="635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flipV="1">
            <a:off x="1357313" y="3038475"/>
            <a:ext cx="377825" cy="571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Form 59394"/>
          <p:cNvSpPr txBox="1">
            <a:spLocks noChangeArrowheads="1"/>
          </p:cNvSpPr>
          <p:nvPr/>
        </p:nvSpPr>
        <p:spPr bwMode="auto">
          <a:xfrm>
            <a:off x="863600" y="1000125"/>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Brustkrebs rechts, Durchmesser 8 mm (weisse Pfeilspitze)</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cxnSp>
        <p:nvCxnSpPr>
          <p:cNvPr id="24" name="Gerade Verbindung mit Pfeil 23"/>
          <p:cNvCxnSpPr/>
          <p:nvPr/>
        </p:nvCxnSpPr>
        <p:spPr>
          <a:xfrm>
            <a:off x="5432425" y="2446338"/>
            <a:ext cx="0" cy="401637"/>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06512"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Server\Dokumente\Exam\Exam Daten\Pictures\Brust Carcinom recht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001838"/>
            <a:ext cx="6121400" cy="394335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6" name="Form 59394"/>
          <p:cNvSpPr txBox="1">
            <a:spLocks noChangeArrowheads="1"/>
          </p:cNvSpPr>
          <p:nvPr/>
        </p:nvSpPr>
        <p:spPr bwMode="auto">
          <a:xfrm>
            <a:off x="863600" y="992188"/>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Brustkrebs rechts (Kreis) - mammographisch nicht erkannt!</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107524" name="Form 59393"/>
          <p:cNvSpPr>
            <a:spLocks noGrp="1" noChangeArrowheads="1"/>
          </p:cNvSpPr>
          <p:nvPr>
            <p:ph type="title" idx="4294967295"/>
          </p:nvPr>
        </p:nvSpPr>
        <p:spPr/>
        <p:txBody>
          <a:bodyPr wrap="square"/>
          <a:lstStyle/>
          <a:p>
            <a:r>
              <a:rPr lang="de-CH" altLang="de-DE" dirty="0"/>
              <a:t>Thermographie - Brustkrebs links</a:t>
            </a:r>
          </a:p>
        </p:txBody>
      </p:sp>
      <p:sp>
        <p:nvSpPr>
          <p:cNvPr id="107525" name="Oval 5"/>
          <p:cNvSpPr>
            <a:spLocks noChangeArrowheads="1"/>
          </p:cNvSpPr>
          <p:nvPr/>
        </p:nvSpPr>
        <p:spPr bwMode="auto">
          <a:xfrm>
            <a:off x="2555875" y="2781300"/>
            <a:ext cx="947738" cy="9366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7526" name="Rectangle 5"/>
          <p:cNvSpPr>
            <a:spLocks noChangeArrowheads="1"/>
          </p:cNvSpPr>
          <p:nvPr/>
        </p:nvSpPr>
        <p:spPr bwMode="auto">
          <a:xfrm>
            <a:off x="3671888" y="6361113"/>
            <a:ext cx="16562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latin typeface="Calibri" panose="020F0502020204030204" pitchFamily="34" charset="0"/>
                <a:ea typeface="Calibri" panose="020F0502020204030204" pitchFamily="34" charset="0"/>
                <a:cs typeface="Calibri" panose="020F0502020204030204" pitchFamily="34" charset="0"/>
              </a:rPr>
              <a:t>Dr. med. Helmut Sauer, Waldbronn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rm 59393"/>
          <p:cNvSpPr>
            <a:spLocks noGrp="1" noChangeArrowheads="1"/>
          </p:cNvSpPr>
          <p:nvPr>
            <p:ph type="title" idx="4294967295"/>
          </p:nvPr>
        </p:nvSpPr>
        <p:spPr/>
        <p:txBody>
          <a:bodyPr wrap="square"/>
          <a:lstStyle/>
          <a:p>
            <a:r>
              <a:rPr lang="de-CH" altLang="de-DE" dirty="0"/>
              <a:t>Thermographie - Brustkrebs rechts</a:t>
            </a:r>
          </a:p>
        </p:txBody>
      </p:sp>
      <p:pic>
        <p:nvPicPr>
          <p:cNvPr id="1085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58888"/>
            <a:ext cx="7115175" cy="454660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08548" name="Oval 5"/>
          <p:cNvSpPr>
            <a:spLocks noChangeArrowheads="1"/>
          </p:cNvSpPr>
          <p:nvPr/>
        </p:nvSpPr>
        <p:spPr bwMode="auto">
          <a:xfrm>
            <a:off x="3346450" y="2486025"/>
            <a:ext cx="947738" cy="93503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8549" name="Rectangle 5"/>
          <p:cNvSpPr>
            <a:spLocks noChangeArrowheads="1"/>
          </p:cNvSpPr>
          <p:nvPr/>
        </p:nvSpPr>
        <p:spPr bwMode="auto">
          <a:xfrm>
            <a:off x="3671888" y="6361113"/>
            <a:ext cx="16562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latin typeface="Calibri" panose="020F0502020204030204" pitchFamily="34" charset="0"/>
                <a:ea typeface="Calibri" panose="020F0502020204030204" pitchFamily="34" charset="0"/>
                <a:cs typeface="Calibri" panose="020F0502020204030204" pitchFamily="34" charset="0"/>
              </a:rPr>
              <a:t>Dr. med. Helmut Sauer, Waldbronn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68413"/>
            <a:ext cx="7056438" cy="4537075"/>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09571" name="Form 59393"/>
          <p:cNvSpPr>
            <a:spLocks noGrp="1" noChangeArrowheads="1"/>
          </p:cNvSpPr>
          <p:nvPr>
            <p:ph type="title" idx="4294967295"/>
          </p:nvPr>
        </p:nvSpPr>
        <p:spPr/>
        <p:txBody>
          <a:bodyPr wrap="square"/>
          <a:lstStyle/>
          <a:p>
            <a:r>
              <a:rPr lang="de-CH" altLang="de-DE" dirty="0"/>
              <a:t>Thermographie - Brustkrebs rechts</a:t>
            </a:r>
          </a:p>
        </p:txBody>
      </p:sp>
      <p:sp>
        <p:nvSpPr>
          <p:cNvPr id="109572" name="Oval 5"/>
          <p:cNvSpPr>
            <a:spLocks noChangeArrowheads="1"/>
          </p:cNvSpPr>
          <p:nvPr/>
        </p:nvSpPr>
        <p:spPr bwMode="auto">
          <a:xfrm>
            <a:off x="1033463" y="2060575"/>
            <a:ext cx="730250" cy="9366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9573" name="Rectangle 5"/>
          <p:cNvSpPr>
            <a:spLocks noChangeArrowheads="1"/>
          </p:cNvSpPr>
          <p:nvPr/>
        </p:nvSpPr>
        <p:spPr bwMode="auto">
          <a:xfrm>
            <a:off x="3671888" y="6361113"/>
            <a:ext cx="1793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rPr>
              <a:t>Dr. med. Helmut Sauer, Waldbronn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68413"/>
            <a:ext cx="7129463" cy="4538662"/>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10595" name="Form 59393"/>
          <p:cNvSpPr>
            <a:spLocks noGrp="1" noChangeArrowheads="1"/>
          </p:cNvSpPr>
          <p:nvPr>
            <p:ph type="title" idx="4294967295"/>
          </p:nvPr>
        </p:nvSpPr>
        <p:spPr>
          <a:xfrm>
            <a:off x="827088" y="-23813"/>
            <a:ext cx="6769100" cy="720726"/>
          </a:xfrm>
        </p:spPr>
        <p:txBody>
          <a:bodyPr wrap="square"/>
          <a:lstStyle/>
          <a:p>
            <a:r>
              <a:rPr lang="de-CH" altLang="de-DE" dirty="0"/>
              <a:t>Thermographie - Brustkrebs links</a:t>
            </a:r>
          </a:p>
        </p:txBody>
      </p:sp>
      <p:sp>
        <p:nvSpPr>
          <p:cNvPr id="110596" name="Oval 5"/>
          <p:cNvSpPr>
            <a:spLocks noChangeArrowheads="1"/>
          </p:cNvSpPr>
          <p:nvPr/>
        </p:nvSpPr>
        <p:spPr bwMode="auto">
          <a:xfrm>
            <a:off x="4427538" y="1916113"/>
            <a:ext cx="947737" cy="9366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0597" name="Rectangle 5"/>
          <p:cNvSpPr>
            <a:spLocks noChangeArrowheads="1"/>
          </p:cNvSpPr>
          <p:nvPr/>
        </p:nvSpPr>
        <p:spPr bwMode="auto">
          <a:xfrm>
            <a:off x="3671888" y="6361113"/>
            <a:ext cx="1793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rPr>
              <a:t>Dr. med. Helmut Sauer, Waldbronn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68413"/>
            <a:ext cx="7127875" cy="4545012"/>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11619" name="Form 59393"/>
          <p:cNvSpPr>
            <a:spLocks noGrp="1" noChangeArrowheads="1"/>
          </p:cNvSpPr>
          <p:nvPr>
            <p:ph type="title" idx="4294967295"/>
          </p:nvPr>
        </p:nvSpPr>
        <p:spPr/>
        <p:txBody>
          <a:bodyPr wrap="square"/>
          <a:lstStyle/>
          <a:p>
            <a:r>
              <a:rPr lang="de-CH" altLang="de-DE" dirty="0"/>
              <a:t>Thermographie - Brustkrebs rechts</a:t>
            </a:r>
          </a:p>
        </p:txBody>
      </p:sp>
      <p:sp>
        <p:nvSpPr>
          <p:cNvPr id="111620" name="Oval 5"/>
          <p:cNvSpPr>
            <a:spLocks noChangeArrowheads="1"/>
          </p:cNvSpPr>
          <p:nvPr/>
        </p:nvSpPr>
        <p:spPr bwMode="auto">
          <a:xfrm>
            <a:off x="2268538" y="3516313"/>
            <a:ext cx="946150" cy="9366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1621" name="Oval 5"/>
          <p:cNvSpPr>
            <a:spLocks noChangeArrowheads="1"/>
          </p:cNvSpPr>
          <p:nvPr/>
        </p:nvSpPr>
        <p:spPr bwMode="auto">
          <a:xfrm>
            <a:off x="1793875" y="4365625"/>
            <a:ext cx="947738" cy="93503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1622" name="Rectangle 5"/>
          <p:cNvSpPr>
            <a:spLocks noChangeArrowheads="1"/>
          </p:cNvSpPr>
          <p:nvPr/>
        </p:nvSpPr>
        <p:spPr bwMode="auto">
          <a:xfrm>
            <a:off x="3671888" y="6361113"/>
            <a:ext cx="16562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latin typeface="Calibri" panose="020F0502020204030204" pitchFamily="34" charset="0"/>
                <a:ea typeface="Calibri" panose="020F0502020204030204" pitchFamily="34" charset="0"/>
                <a:cs typeface="Calibri" panose="020F0502020204030204" pitchFamily="34" charset="0"/>
              </a:rPr>
              <a:t>Dr. med. Helmut Sauer, Waldbronn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68413"/>
            <a:ext cx="6480175" cy="4529137"/>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12643" name="Form 59393"/>
          <p:cNvSpPr>
            <a:spLocks noGrp="1" noChangeArrowheads="1"/>
          </p:cNvSpPr>
          <p:nvPr>
            <p:ph type="title" idx="4294967295"/>
          </p:nvPr>
        </p:nvSpPr>
        <p:spPr/>
        <p:txBody>
          <a:bodyPr wrap="square"/>
          <a:lstStyle/>
          <a:p>
            <a:r>
              <a:rPr lang="de-CH" altLang="de-DE" dirty="0"/>
              <a:t>Thermographie - Brustkrebs links</a:t>
            </a:r>
          </a:p>
        </p:txBody>
      </p:sp>
      <p:sp>
        <p:nvSpPr>
          <p:cNvPr id="112644" name="Oval 5"/>
          <p:cNvSpPr>
            <a:spLocks noChangeArrowheads="1"/>
          </p:cNvSpPr>
          <p:nvPr/>
        </p:nvSpPr>
        <p:spPr bwMode="auto">
          <a:xfrm>
            <a:off x="4356100" y="1439863"/>
            <a:ext cx="1584325" cy="1582737"/>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2645" name="Rectangle 5"/>
          <p:cNvSpPr>
            <a:spLocks noChangeArrowheads="1"/>
          </p:cNvSpPr>
          <p:nvPr/>
        </p:nvSpPr>
        <p:spPr bwMode="auto">
          <a:xfrm>
            <a:off x="3671888" y="6361113"/>
            <a:ext cx="1793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rPr>
              <a:t>Dr. med. Helmut Sauer, Waldbronn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rm 2049"/>
          <p:cNvSpPr>
            <a:spLocks noGrp="1" noChangeArrowheads="1"/>
          </p:cNvSpPr>
          <p:nvPr>
            <p:ph type="ctrTitle"/>
          </p:nvPr>
        </p:nvSpPr>
        <p:spPr/>
        <p:txBody>
          <a:bodyPr wrap="square"/>
          <a:lstStyle/>
          <a:p>
            <a:pPr marL="0" indent="0" defTabSz="914400" eaLnBrk="1" hangingPunct="1"/>
            <a:r>
              <a:rPr lang="de-CH" altLang="de-DE" dirty="0"/>
              <a:t>Thermographie - MammoVision </a:t>
            </a:r>
            <a:br>
              <a:rPr lang="de-CH" altLang="de-DE" dirty="0"/>
            </a:br>
            <a:br>
              <a:rPr lang="de-CH" altLang="de-DE" dirty="0"/>
            </a:br>
            <a:r>
              <a:rPr lang="de-CH" altLang="de-DE" dirty="0"/>
              <a:t>Früherkennung - Risikobeurteilung</a:t>
            </a:r>
            <a:endParaRPr lang="de-DE" altLang="de-DE"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rm 61441"/>
          <p:cNvSpPr>
            <a:spLocks noGrp="1" noChangeArrowheads="1"/>
          </p:cNvSpPr>
          <p:nvPr>
            <p:ph type="title" idx="4294967295"/>
          </p:nvPr>
        </p:nvSpPr>
        <p:spPr>
          <a:xfrm>
            <a:off x="855663" y="-52388"/>
            <a:ext cx="6769100" cy="720726"/>
          </a:xfrm>
        </p:spPr>
        <p:txBody>
          <a:bodyPr wrap="square"/>
          <a:lstStyle/>
          <a:p>
            <a:r>
              <a:rPr lang="de-CH" altLang="de-DE" dirty="0"/>
              <a:t>Agena</a:t>
            </a:r>
          </a:p>
        </p:txBody>
      </p:sp>
      <p:sp>
        <p:nvSpPr>
          <p:cNvPr id="114691" name="Form 61442"/>
          <p:cNvSpPr>
            <a:spLocks noGrp="1" noChangeArrowheads="1"/>
          </p:cNvSpPr>
          <p:nvPr>
            <p:ph type="body" idx="4294967295"/>
          </p:nvPr>
        </p:nvSpPr>
        <p:spPr/>
        <p:txBody>
          <a:bodyPr/>
          <a:lstStyle/>
          <a:p>
            <a:pPr marL="419100" indent="-419100">
              <a:buFont typeface="Times New Roman" pitchFamily="18" charset="0"/>
              <a:buAutoNum type="arabicPlain"/>
            </a:pPr>
            <a:r>
              <a:rPr lang="de-CH" altLang="de-DE" sz="1800" dirty="0"/>
              <a:t>Ergebnisse thermographischer Untersuchungen</a:t>
            </a:r>
          </a:p>
          <a:p>
            <a:pPr marL="419100" indent="-419100">
              <a:buFont typeface="Times New Roman" pitchFamily="18" charset="0"/>
              <a:buAutoNum type="arabicPlain"/>
            </a:pPr>
            <a:r>
              <a:rPr lang="de-CH" altLang="de-DE" sz="1800" dirty="0"/>
              <a:t>Ursache von Wärmeveränderungen</a:t>
            </a:r>
          </a:p>
          <a:p>
            <a:pPr marL="419100" indent="-419100">
              <a:buFont typeface="Times New Roman" pitchFamily="18" charset="0"/>
              <a:buAutoNum type="arabicPlain"/>
            </a:pPr>
            <a:r>
              <a:rPr lang="de-CH" altLang="de-DE" sz="1800" dirty="0"/>
              <a:t>Thermographische Untersuchungsergebnisse</a:t>
            </a:r>
          </a:p>
          <a:p>
            <a:pPr marL="419100" indent="-419100">
              <a:buFont typeface="Times New Roman" pitchFamily="18" charset="0"/>
              <a:buAutoNum type="arabicPlain"/>
            </a:pPr>
            <a:r>
              <a:rPr lang="de-CH" altLang="de-DE" sz="1800" dirty="0"/>
              <a:t>Vergleich Mammographie - Sonographie - Thermographie</a:t>
            </a:r>
          </a:p>
          <a:p>
            <a:pPr marL="419100" indent="-419100">
              <a:buFont typeface="Times New Roman" pitchFamily="18" charset="0"/>
              <a:buAutoNum type="arabicPlain"/>
            </a:pPr>
            <a:endParaRPr lang="de-DE" altLang="de-DE" sz="18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rm 59393"/>
          <p:cNvSpPr>
            <a:spLocks noGrp="1" noChangeArrowheads="1"/>
          </p:cNvSpPr>
          <p:nvPr>
            <p:ph type="title" idx="4294967295"/>
          </p:nvPr>
        </p:nvSpPr>
        <p:spPr>
          <a:xfrm>
            <a:off x="865188" y="44450"/>
            <a:ext cx="5867400" cy="457200"/>
          </a:xfrm>
        </p:spPr>
        <p:txBody>
          <a:bodyPr wrap="square"/>
          <a:lstStyle/>
          <a:p>
            <a:r>
              <a:rPr lang="de-CH" altLang="de-DE" dirty="0"/>
              <a:t>Thermographie - MammoVision</a:t>
            </a:r>
          </a:p>
        </p:txBody>
      </p:sp>
      <p:sp>
        <p:nvSpPr>
          <p:cNvPr id="115715" name="Form 59394"/>
          <p:cNvSpPr>
            <a:spLocks noGrp="1" noChangeArrowheads="1"/>
          </p:cNvSpPr>
          <p:nvPr>
            <p:ph type="body" idx="4294967295"/>
          </p:nvPr>
        </p:nvSpPr>
        <p:spPr>
          <a:xfrm>
            <a:off x="871538" y="1006475"/>
            <a:ext cx="7859712" cy="5257800"/>
          </a:xfrm>
        </p:spPr>
        <p:txBody>
          <a:bodyPr/>
          <a:lstStyle/>
          <a:p>
            <a:pPr marL="0" indent="0">
              <a:buFont typeface="Times New Roman" pitchFamily="18" charset="0"/>
              <a:buNone/>
            </a:pPr>
            <a:r>
              <a:rPr lang="de-CH" altLang="de-DE" sz="1800" b="1" dirty="0"/>
              <a:t>Aus früheren infrarot-thermographischen Untersuchung ist bekannt (Lloyd-Williams):</a:t>
            </a:r>
            <a:br>
              <a:rPr lang="de-CH" altLang="de-DE" sz="1800" b="1" dirty="0"/>
            </a:br>
            <a:endParaRPr lang="de-DE" altLang="de-DE" sz="1800" b="1" dirty="0"/>
          </a:p>
          <a:p>
            <a:pPr marL="0" indent="0"/>
            <a:r>
              <a:rPr lang="de-CH" altLang="de-DE" sz="1600" dirty="0"/>
              <a:t>  nicht alle Carcinome sind heiss</a:t>
            </a:r>
          </a:p>
          <a:p>
            <a:pPr marL="0" indent="0"/>
            <a:r>
              <a:rPr lang="de-CH" altLang="de-DE" sz="1600" dirty="0"/>
              <a:t>  das Spektrum der Temperaturerhöhung reicht von 0-7 ºC</a:t>
            </a:r>
          </a:p>
          <a:p>
            <a:pPr marL="0" indent="0"/>
            <a:r>
              <a:rPr lang="de-CH" altLang="de-DE" sz="1600" dirty="0"/>
              <a:t>  einige Carcinome sind heisser als die Körpertemperatur</a:t>
            </a:r>
          </a:p>
          <a:p>
            <a:pPr marL="0" indent="0"/>
            <a:r>
              <a:rPr lang="de-CH" altLang="de-DE" sz="1600" dirty="0"/>
              <a:t>  je heisser das Carcinom - Areal, desto schlechter die Prognose</a:t>
            </a:r>
          </a:p>
          <a:p>
            <a:pPr marL="0" indent="0"/>
            <a:r>
              <a:rPr lang="de-CH" altLang="de-DE" sz="1600" dirty="0"/>
              <a:t>  je heisser der Tumor, desto höher das pathologische Staging</a:t>
            </a:r>
          </a:p>
          <a:p>
            <a:pPr marL="0" indent="0"/>
            <a:r>
              <a:rPr lang="de-CH" altLang="de-DE" sz="1600" dirty="0"/>
              <a:t>  Spitalier fand bei 120 Patienten mit einem Mammakarzinom Grad III</a:t>
            </a:r>
            <a:br>
              <a:rPr lang="de-CH" altLang="de-DE" sz="1600" dirty="0"/>
            </a:br>
            <a:r>
              <a:rPr lang="de-CH" altLang="de-DE" sz="1600" dirty="0"/>
              <a:t>    folgende Temperaturen:</a:t>
            </a:r>
            <a:br>
              <a:rPr lang="de-CH" altLang="de-DE" sz="1600" dirty="0"/>
            </a:br>
            <a:br>
              <a:rPr lang="de-CH" altLang="de-DE" sz="1600" dirty="0"/>
            </a:br>
            <a:r>
              <a:rPr lang="de-CH" altLang="de-DE" sz="1600" dirty="0"/>
              <a:t>    Temperaturdifferenzen &gt;3,0º C            62 %</a:t>
            </a:r>
            <a:br>
              <a:rPr lang="de-CH" altLang="de-DE" sz="1600" dirty="0"/>
            </a:br>
            <a:r>
              <a:rPr lang="de-CH" altLang="de-DE" sz="1600" dirty="0"/>
              <a:t>                                               &gt;2,1 - 2,9º C   27 %</a:t>
            </a:r>
            <a:br>
              <a:rPr lang="de-CH" altLang="de-DE" sz="1600" dirty="0"/>
            </a:br>
            <a:r>
              <a:rPr lang="de-CH" altLang="de-DE" sz="1600" dirty="0"/>
              <a:t>                                               &lt;2,0º C 		           11 %</a:t>
            </a:r>
          </a:p>
        </p:txBody>
      </p:sp>
      <p:sp>
        <p:nvSpPr>
          <p:cNvPr id="115716" name="Rectangle 5"/>
          <p:cNvSpPr>
            <a:spLocks noChangeArrowheads="1"/>
          </p:cNvSpPr>
          <p:nvPr/>
        </p:nvSpPr>
        <p:spPr bwMode="auto">
          <a:xfrm>
            <a:off x="3643313" y="6361113"/>
            <a:ext cx="16562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latin typeface="Calibri" panose="020F0502020204030204" pitchFamily="34" charset="0"/>
                <a:ea typeface="Calibri" panose="020F0502020204030204" pitchFamily="34" charset="0"/>
                <a:cs typeface="Calibri" panose="020F0502020204030204" pitchFamily="34" charset="0"/>
              </a:rPr>
              <a:t>Dr. med. Helmut Sauer, Waldbronn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14339"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DE" altLang="de-DE" sz="1800" b="1" dirty="0"/>
              <a:t>Lebenszeitrisiko  für Erkrankung:</a:t>
            </a:r>
          </a:p>
          <a:p>
            <a:pPr marL="0" indent="0"/>
            <a:r>
              <a:rPr lang="de-CH" altLang="de-DE" sz="1600" dirty="0"/>
              <a:t>  </a:t>
            </a:r>
            <a:r>
              <a:rPr lang="de-DE" altLang="de-DE" sz="1600" dirty="0"/>
              <a:t>Bis 40 Jahre:     1:250</a:t>
            </a:r>
          </a:p>
          <a:p>
            <a:pPr marL="0" indent="0">
              <a:lnSpc>
                <a:spcPct val="90000"/>
              </a:lnSpc>
              <a:spcBef>
                <a:spcPct val="30000"/>
              </a:spcBef>
            </a:pPr>
            <a:r>
              <a:rPr lang="de-DE" altLang="de-DE" sz="1600" dirty="0"/>
              <a:t>  Bis 50 Jahre:     1:60</a:t>
            </a:r>
          </a:p>
          <a:p>
            <a:pPr marL="0" indent="0">
              <a:lnSpc>
                <a:spcPct val="90000"/>
              </a:lnSpc>
              <a:spcBef>
                <a:spcPct val="30000"/>
              </a:spcBef>
            </a:pPr>
            <a:r>
              <a:rPr lang="de-DE" altLang="de-DE" sz="1600" dirty="0"/>
              <a:t>  Bis 85 Jahre:     1:9</a:t>
            </a:r>
            <a:endParaRPr lang="de-CH" altLang="de-DE" sz="1600" dirty="0"/>
          </a:p>
          <a:p>
            <a:pPr marL="0" indent="0"/>
            <a:endParaRPr lang="de-DE" altLang="de-DE" sz="1600" dirty="0"/>
          </a:p>
          <a:p>
            <a:pPr marL="0" indent="0">
              <a:buFont typeface="Times New Roman" pitchFamily="18" charset="0"/>
              <a:buNone/>
            </a:pPr>
            <a:endParaRPr lang="de-CH" altLang="de-DE" sz="1600" dirty="0"/>
          </a:p>
        </p:txBody>
      </p:sp>
      <p:pic>
        <p:nvPicPr>
          <p:cNvPr id="14340" name="Picture 8"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963" y="3429000"/>
            <a:ext cx="16144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 Quelle unbekannt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rm 59393"/>
          <p:cNvSpPr>
            <a:spLocks noGrp="1" noChangeArrowheads="1"/>
          </p:cNvSpPr>
          <p:nvPr>
            <p:ph type="title" idx="4294967295"/>
          </p:nvPr>
        </p:nvSpPr>
        <p:spPr>
          <a:xfrm>
            <a:off x="865188" y="44450"/>
            <a:ext cx="5867400" cy="457200"/>
          </a:xfrm>
        </p:spPr>
        <p:txBody>
          <a:bodyPr wrap="square"/>
          <a:lstStyle/>
          <a:p>
            <a:r>
              <a:rPr lang="de-CH" altLang="de-DE" dirty="0"/>
              <a:t>Thermographie - MammoVision</a:t>
            </a:r>
          </a:p>
        </p:txBody>
      </p:sp>
      <p:sp>
        <p:nvSpPr>
          <p:cNvPr id="116739" name="Form 59394"/>
          <p:cNvSpPr>
            <a:spLocks noGrp="1" noChangeArrowheads="1"/>
          </p:cNvSpPr>
          <p:nvPr>
            <p:ph type="body" idx="4294967295"/>
          </p:nvPr>
        </p:nvSpPr>
        <p:spPr>
          <a:xfrm>
            <a:off x="871538" y="1016000"/>
            <a:ext cx="7859712" cy="5257800"/>
          </a:xfrm>
        </p:spPr>
        <p:txBody>
          <a:bodyPr/>
          <a:lstStyle/>
          <a:p>
            <a:pPr marL="0" indent="0">
              <a:buFont typeface="Times New Roman" pitchFamily="18" charset="0"/>
              <a:buNone/>
            </a:pPr>
            <a:r>
              <a:rPr lang="de-CH" altLang="de-DE" sz="1800" b="1" dirty="0"/>
              <a:t>Wärmeveränderungen werden hervorgerufen durch:</a:t>
            </a:r>
            <a:br>
              <a:rPr lang="de-CH" altLang="de-DE" sz="1800" b="1" dirty="0"/>
            </a:br>
            <a:endParaRPr lang="de-DE" altLang="de-DE" sz="1800" b="1" dirty="0"/>
          </a:p>
          <a:p>
            <a:pPr marL="0" indent="0"/>
            <a:r>
              <a:rPr lang="de-CH" altLang="de-DE" sz="1600" dirty="0"/>
              <a:t>   1. Veränderungen der Durchblutung</a:t>
            </a:r>
          </a:p>
          <a:p>
            <a:pPr marL="0" indent="0"/>
            <a:r>
              <a:rPr lang="de-CH" altLang="de-DE" sz="1600" dirty="0"/>
              <a:t>   2. Veränderung des Stoffwechsels</a:t>
            </a:r>
          </a:p>
          <a:p>
            <a:pPr marL="0" indent="0"/>
            <a:r>
              <a:rPr lang="de-CH" altLang="de-DE" sz="1600" dirty="0"/>
              <a:t>   3. durch Hormone Östrogene, Prolactin, IGF1</a:t>
            </a:r>
          </a:p>
          <a:p>
            <a:pPr marL="0" indent="0"/>
            <a:endParaRPr lang="de-CH" altLang="de-DE" sz="1600" dirty="0"/>
          </a:p>
        </p:txBody>
      </p:sp>
      <p:sp>
        <p:nvSpPr>
          <p:cNvPr id="116740" name="Rectangle 5"/>
          <p:cNvSpPr>
            <a:spLocks noChangeArrowheads="1"/>
          </p:cNvSpPr>
          <p:nvPr/>
        </p:nvSpPr>
        <p:spPr bwMode="auto">
          <a:xfrm>
            <a:off x="3671888" y="6361113"/>
            <a:ext cx="16562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latin typeface="Calibri" panose="020F0502020204030204" pitchFamily="34" charset="0"/>
                <a:ea typeface="Calibri" panose="020F0502020204030204" pitchFamily="34" charset="0"/>
                <a:cs typeface="Calibri" panose="020F0502020204030204" pitchFamily="34" charset="0"/>
              </a:rPr>
              <a:t>Dr. med. Helmut Sauer, Waldbronn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rm 59393"/>
          <p:cNvSpPr>
            <a:spLocks noGrp="1" noChangeArrowheads="1"/>
          </p:cNvSpPr>
          <p:nvPr>
            <p:ph type="title" idx="4294967295"/>
          </p:nvPr>
        </p:nvSpPr>
        <p:spPr>
          <a:xfrm>
            <a:off x="865188" y="44450"/>
            <a:ext cx="5867400" cy="457200"/>
          </a:xfrm>
        </p:spPr>
        <p:txBody>
          <a:bodyPr wrap="square"/>
          <a:lstStyle/>
          <a:p>
            <a:r>
              <a:rPr lang="de-CH" altLang="de-DE" dirty="0"/>
              <a:t>Thermographie - MammoVision</a:t>
            </a:r>
          </a:p>
        </p:txBody>
      </p:sp>
      <p:sp>
        <p:nvSpPr>
          <p:cNvPr id="117763" name="Form 59394"/>
          <p:cNvSpPr>
            <a:spLocks noGrp="1" noChangeArrowheads="1"/>
          </p:cNvSpPr>
          <p:nvPr>
            <p:ph type="body" idx="4294967295"/>
          </p:nvPr>
        </p:nvSpPr>
        <p:spPr>
          <a:xfrm>
            <a:off x="871538" y="1016000"/>
            <a:ext cx="7859712" cy="5257800"/>
          </a:xfrm>
        </p:spPr>
        <p:txBody>
          <a:bodyPr/>
          <a:lstStyle/>
          <a:p>
            <a:pPr marL="0" indent="0">
              <a:buFont typeface="Times New Roman" pitchFamily="18" charset="0"/>
              <a:buNone/>
            </a:pPr>
            <a:r>
              <a:rPr lang="de-CH" altLang="de-DE" sz="1800" b="1" dirty="0"/>
              <a:t>Thermographische Untersuchungsergebnisse:</a:t>
            </a:r>
            <a:br>
              <a:rPr lang="de-CH" altLang="de-DE" sz="1800" b="1" dirty="0"/>
            </a:br>
            <a:endParaRPr lang="de-DE" altLang="de-DE" sz="1800" b="1" dirty="0"/>
          </a:p>
          <a:p>
            <a:pPr marL="0" indent="0"/>
            <a:r>
              <a:rPr lang="de-CH" altLang="de-DE" sz="1600" dirty="0"/>
              <a:t>   Gautherie, Lauth, Eulenburg und Griffin erarbeiteten bereits in den 80er</a:t>
            </a:r>
            <a:br>
              <a:rPr lang="de-CH" altLang="de-DE" sz="1600" dirty="0"/>
            </a:br>
            <a:r>
              <a:rPr lang="de-CH" altLang="de-DE" sz="1600" dirty="0"/>
              <a:t>     Jahren Kriterien für die Evaluation Infrarot - thermographischer Brustaufnahmen.</a:t>
            </a:r>
            <a:br>
              <a:rPr lang="de-CH" altLang="de-DE" sz="1600" dirty="0"/>
            </a:br>
            <a:r>
              <a:rPr lang="de-CH" altLang="de-DE" sz="1600" dirty="0"/>
              <a:t>     Unter 4000 verifizierten Brustkrebs-Patientinnen fand Amalric 130 subklinische </a:t>
            </a:r>
            <a:br>
              <a:rPr lang="de-CH" altLang="de-DE" sz="1600" dirty="0"/>
            </a:br>
            <a:r>
              <a:rPr lang="de-CH" altLang="de-DE" sz="1600" dirty="0"/>
              <a:t>     nicht palpable Karzinome zwischen 3-5 mm Durchmesser</a:t>
            </a:r>
          </a:p>
          <a:p>
            <a:pPr marL="0" indent="0"/>
            <a:r>
              <a:rPr lang="de-CH" altLang="de-DE" sz="1600" dirty="0"/>
              <a:t>   Nur 10 % dieser Karzinome wurden durch die Mammographie entdeckt, aber</a:t>
            </a:r>
            <a:br>
              <a:rPr lang="de-CH" altLang="de-DE" sz="1600" dirty="0"/>
            </a:br>
            <a:r>
              <a:rPr lang="de-CH" altLang="de-DE" sz="1600" dirty="0"/>
              <a:t>     50 % durch die Infrarot - Thermographie </a:t>
            </a:r>
          </a:p>
          <a:p>
            <a:pPr marL="0" indent="0"/>
            <a:r>
              <a:rPr lang="de-CH" altLang="de-DE" sz="1600" dirty="0"/>
              <a:t>   90 % Aller subklinischen Karzinome hatten ein abnormales Wärmebild</a:t>
            </a:r>
          </a:p>
          <a:p>
            <a:pPr marL="0" indent="0"/>
            <a:r>
              <a:rPr lang="de-CH" altLang="de-DE" sz="1600" dirty="0"/>
              <a:t>   Er fand zwischen der Entdeckung eines pathologischen Wärmemusters und </a:t>
            </a:r>
            <a:br>
              <a:rPr lang="de-CH" altLang="de-DE" sz="1600" dirty="0"/>
            </a:br>
            <a:r>
              <a:rPr lang="de-CH" altLang="de-DE" sz="1600" dirty="0"/>
              <a:t>     einem palpablen Tumor folgende Zusammenhänge:</a:t>
            </a:r>
            <a:br>
              <a:rPr lang="de-CH" altLang="de-DE" sz="1600" dirty="0"/>
            </a:br>
            <a:br>
              <a:rPr lang="de-CH" altLang="de-DE" sz="1600" dirty="0"/>
            </a:br>
            <a:r>
              <a:rPr lang="de-CH" altLang="de-DE" sz="1600" dirty="0"/>
              <a:t>     Zeit bis zur Entwicklung eines palpablen Tumors: </a:t>
            </a:r>
            <a:br>
              <a:rPr lang="de-CH" altLang="de-DE" sz="1600" dirty="0"/>
            </a:br>
            <a:r>
              <a:rPr lang="de-CH" altLang="de-DE" sz="1600" dirty="0"/>
              <a:t>     Durchschnittliche Zeit 24 Monate 60 Monate</a:t>
            </a:r>
          </a:p>
        </p:txBody>
      </p:sp>
      <p:sp>
        <p:nvSpPr>
          <p:cNvPr id="117764" name="Rectangle 5"/>
          <p:cNvSpPr>
            <a:spLocks noChangeArrowheads="1"/>
          </p:cNvSpPr>
          <p:nvPr/>
        </p:nvSpPr>
        <p:spPr bwMode="auto">
          <a:xfrm>
            <a:off x="3667125" y="6361113"/>
            <a:ext cx="16562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latin typeface="Calibri" panose="020F0502020204030204" pitchFamily="34" charset="0"/>
                <a:ea typeface="Calibri" panose="020F0502020204030204" pitchFamily="34" charset="0"/>
                <a:cs typeface="Calibri" panose="020F0502020204030204" pitchFamily="34" charset="0"/>
              </a:rPr>
              <a:t>Dr. med. Helmut Sauer, Waldbronn</a:t>
            </a:r>
          </a:p>
          <a:p>
            <a:pPr eaLnBrk="1" hangingPunct="1">
              <a:spcBef>
                <a:spcPct val="0"/>
              </a:spcBef>
              <a:spcAft>
                <a:spcPct val="0"/>
              </a:spcAft>
              <a:buClrTx/>
              <a:buFontTx/>
              <a:buNone/>
            </a:pPr>
            <a:endParaRPr lang="da-DK" altLang="de-DE" sz="8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rm 59393"/>
          <p:cNvSpPr>
            <a:spLocks noGrp="1" noChangeArrowheads="1"/>
          </p:cNvSpPr>
          <p:nvPr>
            <p:ph type="title" idx="4294967295"/>
          </p:nvPr>
        </p:nvSpPr>
        <p:spPr>
          <a:xfrm>
            <a:off x="865188" y="44450"/>
            <a:ext cx="5867400" cy="457200"/>
          </a:xfrm>
        </p:spPr>
        <p:txBody>
          <a:bodyPr wrap="square"/>
          <a:lstStyle/>
          <a:p>
            <a:r>
              <a:rPr lang="de-CH" altLang="de-DE" dirty="0"/>
              <a:t>Thermographie - MammoVision</a:t>
            </a:r>
          </a:p>
        </p:txBody>
      </p:sp>
      <p:sp>
        <p:nvSpPr>
          <p:cNvPr id="118787"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Vergleich Mammographie - Sonographie - Thermographie</a:t>
            </a:r>
            <a:endParaRPr lang="de-CH" altLang="de-DE" sz="2900" dirty="0"/>
          </a:p>
        </p:txBody>
      </p:sp>
      <p:sp>
        <p:nvSpPr>
          <p:cNvPr id="118788" name="Rectangle 4"/>
          <p:cNvSpPr>
            <a:spLocks noChangeArrowheads="1"/>
          </p:cNvSpPr>
          <p:nvPr/>
        </p:nvSpPr>
        <p:spPr bwMode="auto">
          <a:xfrm>
            <a:off x="2892425" y="6361113"/>
            <a:ext cx="33575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rPr>
              <a:t>QF Prävention und Gesundheitsförderung WS 2005: Hense &amp; Heindel</a:t>
            </a:r>
            <a:endParaRPr lang="de-CH" altLang="de-DE" sz="800" dirty="0">
              <a:solidFill>
                <a:schemeClr val="tx1"/>
              </a:solidFill>
            </a:endParaRPr>
          </a:p>
        </p:txBody>
      </p:sp>
      <p:graphicFrame>
        <p:nvGraphicFramePr>
          <p:cNvPr id="118789" name="Object 2"/>
          <p:cNvGraphicFramePr>
            <a:graphicFrameLocks noChangeAspect="1"/>
          </p:cNvGraphicFramePr>
          <p:nvPr>
            <p:extLst>
              <p:ext uri="{D42A27DB-BD31-4B8C-83A1-F6EECF244321}">
                <p14:modId xmlns:p14="http://schemas.microsoft.com/office/powerpoint/2010/main" val="3360042128"/>
              </p:ext>
            </p:extLst>
          </p:nvPr>
        </p:nvGraphicFramePr>
        <p:xfrm>
          <a:off x="1285875" y="1524000"/>
          <a:ext cx="6562725" cy="4643438"/>
        </p:xfrm>
        <a:graphic>
          <a:graphicData uri="http://schemas.openxmlformats.org/presentationml/2006/ole">
            <mc:AlternateContent xmlns:mc="http://schemas.openxmlformats.org/markup-compatibility/2006">
              <mc:Choice xmlns:v="urn:schemas-microsoft-com:vml" Requires="v">
                <p:oleObj name="Acrobat Document" r:id="rId3" imgW="8009524" imgH="5668166" progId="AcroExch.Document.7">
                  <p:embed/>
                </p:oleObj>
              </mc:Choice>
              <mc:Fallback>
                <p:oleObj name="Acrobat Document" r:id="rId3" imgW="8009524" imgH="5668166"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1524000"/>
                        <a:ext cx="6562725" cy="46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orm 2049"/>
          <p:cNvSpPr>
            <a:spLocks noGrp="1" noChangeArrowheads="1"/>
          </p:cNvSpPr>
          <p:nvPr>
            <p:ph type="ctrTitle"/>
          </p:nvPr>
        </p:nvSpPr>
        <p:spPr/>
        <p:txBody>
          <a:bodyPr wrap="square"/>
          <a:lstStyle/>
          <a:p>
            <a:pPr marL="0" indent="0" defTabSz="914400" eaLnBrk="1" hangingPunct="1"/>
            <a:r>
              <a:rPr lang="de-CH" altLang="de-DE" dirty="0"/>
              <a:t>Brustkrebs - Risikofaktoren</a:t>
            </a:r>
            <a:endParaRPr lang="de-DE" altLang="de-DE"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rm 61441"/>
          <p:cNvSpPr>
            <a:spLocks noGrp="1" noChangeArrowheads="1"/>
          </p:cNvSpPr>
          <p:nvPr>
            <p:ph type="title"/>
          </p:nvPr>
        </p:nvSpPr>
        <p:spPr>
          <a:xfrm>
            <a:off x="865188" y="-26988"/>
            <a:ext cx="5867400" cy="601663"/>
          </a:xfrm>
        </p:spPr>
        <p:txBody>
          <a:bodyPr wrap="square"/>
          <a:lstStyle/>
          <a:p>
            <a:r>
              <a:rPr lang="de-CH" altLang="de-DE" dirty="0"/>
              <a:t>Agenda</a:t>
            </a:r>
          </a:p>
        </p:txBody>
      </p:sp>
      <p:sp>
        <p:nvSpPr>
          <p:cNvPr id="120835" name="Form 61442"/>
          <p:cNvSpPr>
            <a:spLocks noGrp="1" noChangeArrowheads="1"/>
          </p:cNvSpPr>
          <p:nvPr>
            <p:ph type="body" idx="1"/>
          </p:nvPr>
        </p:nvSpPr>
        <p:spPr>
          <a:xfrm>
            <a:off x="855663" y="1003300"/>
            <a:ext cx="7859712" cy="5497513"/>
          </a:xfrm>
        </p:spPr>
        <p:txBody>
          <a:bodyPr/>
          <a:lstStyle/>
          <a:p>
            <a:pPr marL="419100" indent="-419100">
              <a:buFont typeface="Times New Roman" pitchFamily="18" charset="0"/>
              <a:buAutoNum type="arabicPlain"/>
            </a:pPr>
            <a:r>
              <a:rPr lang="de-CH" altLang="de-DE" sz="1800" dirty="0"/>
              <a:t>Übersicht</a:t>
            </a:r>
            <a:endParaRPr lang="de-DE" altLang="de-DE" sz="1800" dirty="0"/>
          </a:p>
          <a:p>
            <a:pPr marL="419100" indent="-419100">
              <a:buFont typeface="Times New Roman" pitchFamily="18" charset="0"/>
              <a:buAutoNum type="arabicPlain"/>
            </a:pPr>
            <a:r>
              <a:rPr lang="de-CH" altLang="de-DE" sz="1800" dirty="0"/>
              <a:t>Ernährung</a:t>
            </a:r>
          </a:p>
          <a:p>
            <a:pPr marL="419100" indent="-419100">
              <a:buFont typeface="Times New Roman" pitchFamily="18" charset="0"/>
              <a:buAutoNum type="arabicPlain"/>
            </a:pPr>
            <a:r>
              <a:rPr lang="de-CH" altLang="de-DE" sz="1800" dirty="0"/>
              <a:t>Fettkonsum</a:t>
            </a:r>
          </a:p>
          <a:p>
            <a:pPr marL="419100" indent="-419100">
              <a:buFont typeface="Times New Roman" pitchFamily="18" charset="0"/>
              <a:buAutoNum type="arabicPlain"/>
            </a:pPr>
            <a:r>
              <a:rPr lang="de-CH" altLang="de-DE" sz="1800" dirty="0"/>
              <a:t>Fleisch</a:t>
            </a:r>
          </a:p>
          <a:p>
            <a:pPr marL="419100" indent="-419100">
              <a:buFont typeface="Times New Roman" pitchFamily="18" charset="0"/>
              <a:buAutoNum type="arabicPlain"/>
            </a:pPr>
            <a:r>
              <a:rPr lang="de-CH" altLang="de-DE" sz="1800" dirty="0"/>
              <a:t>Obst und Gemüse</a:t>
            </a:r>
          </a:p>
          <a:p>
            <a:pPr marL="419100" indent="-419100">
              <a:buFont typeface="Times New Roman" pitchFamily="18" charset="0"/>
              <a:buAutoNum type="arabicPlain"/>
            </a:pPr>
            <a:r>
              <a:rPr lang="de-CH" altLang="de-DE" sz="1800" dirty="0"/>
              <a:t>Alkohol</a:t>
            </a:r>
          </a:p>
          <a:p>
            <a:pPr marL="419100" indent="-419100">
              <a:buFont typeface="Times New Roman" pitchFamily="18" charset="0"/>
              <a:buAutoNum type="arabicPlain"/>
            </a:pPr>
            <a:r>
              <a:rPr lang="de-CH" altLang="de-DE" sz="1800" dirty="0"/>
              <a:t>Rauchen</a:t>
            </a:r>
          </a:p>
          <a:p>
            <a:pPr marL="419100" indent="-419100">
              <a:buFont typeface="Times New Roman" pitchFamily="18" charset="0"/>
              <a:buAutoNum type="arabicPlain"/>
            </a:pPr>
            <a:r>
              <a:rPr lang="de-CH" altLang="de-DE" sz="1800" dirty="0"/>
              <a:t>Übergewicht</a:t>
            </a:r>
          </a:p>
          <a:p>
            <a:pPr marL="419100" indent="-419100">
              <a:buFont typeface="Times New Roman" pitchFamily="18" charset="0"/>
              <a:buAutoNum type="arabicPlain"/>
            </a:pPr>
            <a:r>
              <a:rPr lang="de-CH" altLang="de-DE" sz="1800" dirty="0"/>
              <a:t>Bewegung</a:t>
            </a:r>
          </a:p>
          <a:p>
            <a:pPr marL="419100" indent="-419100">
              <a:buFont typeface="Times New Roman" pitchFamily="18" charset="0"/>
              <a:buAutoNum type="arabicPlain"/>
            </a:pPr>
            <a:r>
              <a:rPr lang="de-CH" altLang="de-DE" sz="1800" dirty="0"/>
              <a:t>Hormone</a:t>
            </a:r>
          </a:p>
          <a:p>
            <a:pPr marL="419100" indent="-419100">
              <a:buFont typeface="Times New Roman" pitchFamily="18" charset="0"/>
              <a:buAutoNum type="arabicPlain"/>
            </a:pPr>
            <a:r>
              <a:rPr lang="de-DE" altLang="de-DE" sz="1800" dirty="0">
                <a:sym typeface="Symbol" pitchFamily="18" charset="2"/>
              </a:rPr>
              <a:t>HRT mit und ohne bioidentischen Hormonen</a:t>
            </a:r>
            <a:endParaRPr lang="de-CH" altLang="de-DE" sz="1800" dirty="0"/>
          </a:p>
          <a:p>
            <a:pPr marL="419100" indent="-419100">
              <a:buFont typeface="Times New Roman" pitchFamily="18" charset="0"/>
              <a:buAutoNum type="arabicPlain"/>
            </a:pPr>
            <a:r>
              <a:rPr lang="de-CH" altLang="de-DE" sz="1800" dirty="0"/>
              <a:t>Stress</a:t>
            </a:r>
          </a:p>
          <a:p>
            <a:pPr marL="419100" indent="-419100">
              <a:buFont typeface="Times New Roman" pitchFamily="18" charset="0"/>
              <a:buAutoNum type="arabicPlain"/>
            </a:pPr>
            <a:r>
              <a:rPr lang="de-CH" altLang="de-DE" sz="1800" dirty="0"/>
              <a:t>Krebs und „Freie Radikale</a:t>
            </a:r>
          </a:p>
          <a:p>
            <a:pPr marL="419100" indent="-419100">
              <a:buFont typeface="Times New Roman" pitchFamily="18" charset="0"/>
              <a:buAutoNum type="arabicPlain"/>
            </a:pPr>
            <a:r>
              <a:rPr lang="de-CH" altLang="de-DE" sz="1800" dirty="0"/>
              <a:t>Genetik</a:t>
            </a:r>
          </a:p>
          <a:p>
            <a:pPr marL="419100" indent="-419100">
              <a:buFont typeface="Times New Roman" pitchFamily="18" charset="0"/>
              <a:buAutoNum type="arabicPlain"/>
            </a:pPr>
            <a:endParaRPr lang="de-CH" altLang="de-DE" sz="18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rm 59393"/>
          <p:cNvSpPr>
            <a:spLocks noGrp="1" noChangeArrowheads="1"/>
          </p:cNvSpPr>
          <p:nvPr>
            <p:ph type="title" idx="4294967295"/>
          </p:nvPr>
        </p:nvSpPr>
        <p:spPr>
          <a:xfrm>
            <a:off x="865188" y="44450"/>
            <a:ext cx="5867400" cy="457200"/>
          </a:xfrm>
        </p:spPr>
        <p:txBody>
          <a:bodyPr wrap="square"/>
          <a:lstStyle/>
          <a:p>
            <a:r>
              <a:rPr lang="de-CH" altLang="de-DE" dirty="0"/>
              <a:t>Brustkrebs - Übersicht</a:t>
            </a:r>
          </a:p>
        </p:txBody>
      </p:sp>
      <p:sp>
        <p:nvSpPr>
          <p:cNvPr id="121859" name="Form 59394"/>
          <p:cNvSpPr>
            <a:spLocks noGrp="1" noChangeArrowheads="1"/>
          </p:cNvSpPr>
          <p:nvPr>
            <p:ph type="body" idx="4294967295"/>
          </p:nvPr>
        </p:nvSpPr>
        <p:spPr>
          <a:xfrm>
            <a:off x="855663" y="1028700"/>
            <a:ext cx="7859712" cy="5257800"/>
          </a:xfrm>
        </p:spPr>
        <p:txBody>
          <a:bodyPr/>
          <a:lstStyle/>
          <a:p>
            <a:pPr marL="0" indent="0">
              <a:lnSpc>
                <a:spcPct val="90000"/>
              </a:lnSpc>
              <a:buFont typeface="Times New Roman" pitchFamily="18" charset="0"/>
              <a:buNone/>
            </a:pPr>
            <a:r>
              <a:rPr lang="de-CH" altLang="de-DE" sz="1800" b="1" dirty="0"/>
              <a:t>Übersicht</a:t>
            </a:r>
            <a:endParaRPr lang="de-DE" altLang="de-DE" sz="1800" b="1" dirty="0"/>
          </a:p>
        </p:txBody>
      </p:sp>
      <p:pic>
        <p:nvPicPr>
          <p:cNvPr id="121860" name="Picture 4"/>
          <p:cNvPicPr>
            <a:picLocks noChangeAspect="1" noChangeArrowheads="1"/>
          </p:cNvPicPr>
          <p:nvPr/>
        </p:nvPicPr>
        <p:blipFill>
          <a:blip r:embed="rId3">
            <a:extLst>
              <a:ext uri="{28A0092B-C50C-407E-A947-70E740481C1C}">
                <a14:useLocalDpi xmlns:a14="http://schemas.microsoft.com/office/drawing/2010/main" val="0"/>
              </a:ext>
            </a:extLst>
          </a:blip>
          <a:srcRect l="20686" t="18446" r="7747" b="9505"/>
          <a:stretch>
            <a:fillRect/>
          </a:stretch>
        </p:blipFill>
        <p:spPr bwMode="auto">
          <a:xfrm>
            <a:off x="1301750" y="1412875"/>
            <a:ext cx="653891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5"/>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rm 59393"/>
          <p:cNvSpPr>
            <a:spLocks noGrp="1" noChangeArrowheads="1"/>
          </p:cNvSpPr>
          <p:nvPr>
            <p:ph type="title" idx="4294967295"/>
          </p:nvPr>
        </p:nvSpPr>
        <p:spPr>
          <a:xfrm>
            <a:off x="865188" y="44450"/>
            <a:ext cx="5867400" cy="457200"/>
          </a:xfrm>
        </p:spPr>
        <p:txBody>
          <a:bodyPr wrap="square"/>
          <a:lstStyle/>
          <a:p>
            <a:r>
              <a:rPr lang="de-CH" altLang="de-DE" dirty="0"/>
              <a:t>Brustkrebs - Übersicht</a:t>
            </a:r>
          </a:p>
        </p:txBody>
      </p:sp>
      <p:sp>
        <p:nvSpPr>
          <p:cNvPr id="122883" name="Form 59394"/>
          <p:cNvSpPr>
            <a:spLocks noGrp="1" noChangeArrowheads="1"/>
          </p:cNvSpPr>
          <p:nvPr>
            <p:ph type="body" idx="4294967295"/>
          </p:nvPr>
        </p:nvSpPr>
        <p:spPr>
          <a:xfrm>
            <a:off x="855663" y="1031875"/>
            <a:ext cx="7859712" cy="5257800"/>
          </a:xfrm>
        </p:spPr>
        <p:txBody>
          <a:bodyPr/>
          <a:lstStyle/>
          <a:p>
            <a:pPr marL="0" indent="0">
              <a:lnSpc>
                <a:spcPct val="90000"/>
              </a:lnSpc>
              <a:buFont typeface="Times New Roman" pitchFamily="18" charset="0"/>
              <a:buNone/>
            </a:pPr>
            <a:r>
              <a:rPr lang="de-CH" altLang="de-DE" sz="1800" b="1" dirty="0"/>
              <a:t>Übersicht</a:t>
            </a:r>
            <a:br>
              <a:rPr lang="de-CH" altLang="de-DE" sz="1800" b="1" dirty="0"/>
            </a:br>
            <a:endParaRPr lang="de-DE" altLang="de-DE" sz="1800" b="1" dirty="0"/>
          </a:p>
          <a:p>
            <a:pPr marL="0" indent="0">
              <a:lnSpc>
                <a:spcPct val="90000"/>
              </a:lnSpc>
            </a:pPr>
            <a:r>
              <a:rPr lang="de-DE" altLang="de-DE" sz="1600" dirty="0"/>
              <a:t>   Proliferative Mastopathie (gutartige Vermehrung der Drüsenläppchen)</a:t>
            </a:r>
          </a:p>
          <a:p>
            <a:pPr marL="0" indent="0">
              <a:lnSpc>
                <a:spcPct val="90000"/>
              </a:lnSpc>
            </a:pPr>
            <a:r>
              <a:rPr lang="de-DE" altLang="de-DE" sz="1600" dirty="0"/>
              <a:t>   BRCA Mutationen</a:t>
            </a:r>
          </a:p>
          <a:p>
            <a:pPr marL="0" indent="0">
              <a:lnSpc>
                <a:spcPct val="90000"/>
              </a:lnSpc>
            </a:pPr>
            <a:r>
              <a:rPr lang="de-DE" altLang="de-DE" sz="1600" dirty="0"/>
              <a:t>   Fettreiche Nahrung - Übergewicht</a:t>
            </a:r>
          </a:p>
          <a:p>
            <a:pPr marL="0" indent="0">
              <a:lnSpc>
                <a:spcPct val="90000"/>
              </a:lnSpc>
            </a:pPr>
            <a:r>
              <a:rPr lang="de-DE" altLang="de-DE" sz="1600" dirty="0"/>
              <a:t>   Exposition durch ionisierende Strahlung</a:t>
            </a:r>
          </a:p>
          <a:p>
            <a:pPr marL="0" indent="0">
              <a:lnSpc>
                <a:spcPct val="90000"/>
              </a:lnSpc>
            </a:pPr>
            <a:r>
              <a:rPr lang="de-DE" altLang="de-DE" sz="1600" dirty="0"/>
              <a:t>   Tabak- und Alkoholgenuss</a:t>
            </a:r>
          </a:p>
          <a:p>
            <a:pPr marL="0" indent="0">
              <a:lnSpc>
                <a:spcPct val="90000"/>
              </a:lnSpc>
            </a:pPr>
            <a:r>
              <a:rPr lang="de-DE" altLang="de-DE" sz="1600" dirty="0"/>
              <a:t>   Langfristige Einnahme weiblicher Sexualhormone (Pille, Östrogene und  </a:t>
            </a:r>
            <a:br>
              <a:rPr lang="de-DE" altLang="de-DE" sz="1600" dirty="0"/>
            </a:br>
            <a:r>
              <a:rPr lang="de-DE" altLang="de-DE" sz="1600" dirty="0"/>
              <a:t>     Gestagene nach Menopause)</a:t>
            </a:r>
          </a:p>
          <a:p>
            <a:pPr marL="0" indent="0">
              <a:lnSpc>
                <a:spcPct val="90000"/>
              </a:lnSpc>
            </a:pPr>
            <a:r>
              <a:rPr lang="de-DE" altLang="de-DE" sz="1600" dirty="0"/>
              <a:t>   Keine Schwangerschaften - Kinderlosigkeit </a:t>
            </a:r>
          </a:p>
          <a:p>
            <a:pPr marL="0" indent="0">
              <a:lnSpc>
                <a:spcPct val="90000"/>
              </a:lnSpc>
            </a:pPr>
            <a:r>
              <a:rPr lang="de-DE" altLang="de-DE" sz="1600" dirty="0"/>
              <a:t>   Erstgeburt nach dem 35. Lebensjahr </a:t>
            </a:r>
          </a:p>
          <a:p>
            <a:pPr marL="0" indent="0">
              <a:lnSpc>
                <a:spcPct val="90000"/>
              </a:lnSpc>
            </a:pPr>
            <a:r>
              <a:rPr lang="de-DE" altLang="de-DE" sz="1600" dirty="0"/>
              <a:t>   Frühe Menarche (jünger als 12 Jahre), späte Menopause</a:t>
            </a:r>
          </a:p>
          <a:p>
            <a:pPr marL="0" indent="0">
              <a:lnSpc>
                <a:spcPct val="90000"/>
              </a:lnSpc>
            </a:pPr>
            <a:r>
              <a:rPr lang="de-DE" altLang="de-DE" sz="1600" dirty="0"/>
              <a:t>   Familiäre Brustkrebsvorgeschichte</a:t>
            </a:r>
            <a:r>
              <a:rPr lang="de-CH" altLang="de-DE" sz="1600" dirty="0"/>
              <a:t>:</a:t>
            </a:r>
            <a:br>
              <a:rPr lang="de-CH" altLang="de-DE" sz="1600" dirty="0"/>
            </a:br>
            <a:r>
              <a:rPr lang="de-CH" altLang="de-DE" sz="1600" dirty="0"/>
              <a:t>     Ein Angehöriger 1. Grades an Mammacarcinom erkrankt </a:t>
            </a:r>
            <a:br>
              <a:rPr lang="de-CH" altLang="de-DE" sz="1600" dirty="0"/>
            </a:br>
            <a:r>
              <a:rPr lang="de-CH" altLang="de-DE" sz="1600" dirty="0"/>
              <a:t>     (Schwester, Mutter, Tochter)</a:t>
            </a:r>
            <a:endParaRPr lang="de-DE" altLang="de-DE" sz="1600" dirty="0"/>
          </a:p>
          <a:p>
            <a:pPr marL="0" indent="0">
              <a:lnSpc>
                <a:spcPct val="90000"/>
              </a:lnSpc>
            </a:pPr>
            <a:r>
              <a:rPr lang="de-DE" altLang="de-DE" sz="1600" dirty="0"/>
              <a:t>   Exposition durch ionisierende Strahlung</a:t>
            </a:r>
          </a:p>
          <a:p>
            <a:pPr marL="0" indent="0">
              <a:lnSpc>
                <a:spcPct val="90000"/>
              </a:lnSpc>
            </a:pPr>
            <a:r>
              <a:rPr lang="de-DE" altLang="de-DE" sz="1600" dirty="0"/>
              <a:t>   Früherer Bestrahlungstherapie im Bereich der oberen Körperhälfte</a:t>
            </a:r>
            <a:br>
              <a:rPr lang="de-DE" altLang="de-DE" sz="1600" dirty="0"/>
            </a:br>
            <a:r>
              <a:rPr lang="de-DE" altLang="de-DE" sz="1600" dirty="0"/>
              <a:t>     (z. B. wg. Krebserkrankungen)</a:t>
            </a:r>
            <a:endParaRPr lang="de-CH" altLang="de-DE" sz="16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rm 59393"/>
          <p:cNvSpPr>
            <a:spLocks noGrp="1" noChangeArrowheads="1"/>
          </p:cNvSpPr>
          <p:nvPr>
            <p:ph type="title" idx="4294967295"/>
          </p:nvPr>
        </p:nvSpPr>
        <p:spPr>
          <a:xfrm>
            <a:off x="865188" y="44450"/>
            <a:ext cx="5867400" cy="457200"/>
          </a:xfrm>
        </p:spPr>
        <p:txBody>
          <a:bodyPr wrap="square"/>
          <a:lstStyle/>
          <a:p>
            <a:r>
              <a:rPr lang="de-CH" altLang="de-DE" dirty="0"/>
              <a:t>Brustkrebs - Übersicht</a:t>
            </a:r>
          </a:p>
        </p:txBody>
      </p:sp>
      <p:sp>
        <p:nvSpPr>
          <p:cNvPr id="123907" name="Form 59394"/>
          <p:cNvSpPr>
            <a:spLocks noGrp="1" noChangeArrowheads="1"/>
          </p:cNvSpPr>
          <p:nvPr>
            <p:ph type="body" idx="4294967295"/>
          </p:nvPr>
        </p:nvSpPr>
        <p:spPr>
          <a:xfrm>
            <a:off x="855663" y="1031875"/>
            <a:ext cx="7859712" cy="5257800"/>
          </a:xfrm>
        </p:spPr>
        <p:txBody>
          <a:bodyPr/>
          <a:lstStyle/>
          <a:p>
            <a:pPr marL="0" indent="0">
              <a:lnSpc>
                <a:spcPct val="90000"/>
              </a:lnSpc>
              <a:buFont typeface="Times New Roman" pitchFamily="18" charset="0"/>
              <a:buNone/>
            </a:pPr>
            <a:r>
              <a:rPr lang="de-CH" altLang="de-DE" sz="1800" b="1" dirty="0"/>
              <a:t>Übersicht</a:t>
            </a:r>
            <a:br>
              <a:rPr lang="de-CH" altLang="de-DE" sz="1800" b="1" dirty="0"/>
            </a:br>
            <a:endParaRPr lang="de-DE" altLang="de-DE" sz="1800" b="1" dirty="0"/>
          </a:p>
          <a:p>
            <a:pPr marL="0" indent="0">
              <a:lnSpc>
                <a:spcPct val="90000"/>
              </a:lnSpc>
            </a:pPr>
            <a:r>
              <a:rPr lang="de-CH" altLang="de-DE" sz="1800" dirty="0"/>
              <a:t>   </a:t>
            </a:r>
            <a:r>
              <a:rPr lang="de-CH" altLang="de-DE" sz="1600" dirty="0"/>
              <a:t>Hormonelle Kontrazeption: Risiko nur wenn kürzer als 15 Jahre </a:t>
            </a:r>
            <a:br>
              <a:rPr lang="de-CH" altLang="de-DE" sz="1600" dirty="0"/>
            </a:br>
            <a:r>
              <a:rPr lang="de-CH" altLang="de-DE" sz="1600" dirty="0"/>
              <a:t>                                                       zurückliegend (OR 1,3)</a:t>
            </a:r>
          </a:p>
          <a:p>
            <a:pPr marL="0" indent="0">
              <a:lnSpc>
                <a:spcPct val="90000"/>
              </a:lnSpc>
            </a:pPr>
            <a:r>
              <a:rPr lang="de-CH" altLang="de-DE" sz="1600" dirty="0"/>
              <a:t>   Hormonelle Substitution:    Risiko nur wenn kürzer als 10 Jahre </a:t>
            </a:r>
            <a:br>
              <a:rPr lang="de-CH" altLang="de-DE" sz="1600" dirty="0"/>
            </a:br>
            <a:r>
              <a:rPr lang="de-CH" altLang="de-DE" sz="1600" dirty="0"/>
              <a:t>                                                       zurückliegend (OR 1,5) </a:t>
            </a:r>
          </a:p>
          <a:p>
            <a:pPr marL="0" indent="0">
              <a:lnSpc>
                <a:spcPct val="90000"/>
              </a:lnSpc>
            </a:pPr>
            <a:r>
              <a:rPr lang="de-CH" altLang="de-DE" sz="1600" dirty="0"/>
              <a:t>   POPs? Persistent Organic Pollutants wie DDT/DDE,PCBs, chlorierte </a:t>
            </a:r>
            <a:br>
              <a:rPr lang="de-CH" altLang="de-DE" sz="1600" dirty="0"/>
            </a:br>
            <a:r>
              <a:rPr lang="de-CH" altLang="de-DE" sz="1600" dirty="0"/>
              <a:t>     Dibenzodioxine und Dibenzofurane: Keine gesicherten Erkenntnisse, die </a:t>
            </a:r>
            <a:br>
              <a:rPr lang="de-CH" altLang="de-DE" sz="1600" dirty="0"/>
            </a:br>
            <a:r>
              <a:rPr lang="de-CH" altLang="de-DE" sz="1600" dirty="0"/>
              <a:t>     meisten Studien ergaben keinen Zusammenhang </a:t>
            </a:r>
          </a:p>
          <a:p>
            <a:pPr marL="0" indent="0">
              <a:lnSpc>
                <a:spcPct val="90000"/>
              </a:lnSpc>
            </a:pPr>
            <a:r>
              <a:rPr lang="de-CH" altLang="de-DE" sz="1600" dirty="0"/>
              <a:t>   Dagegen Schutzeffekt bei Lungenkrebs: OR 0,69 bei Einnahme von </a:t>
            </a:r>
            <a:br>
              <a:rPr lang="de-CH" altLang="de-DE" sz="1600" dirty="0"/>
            </a:br>
            <a:r>
              <a:rPr lang="de-CH" altLang="de-DE" sz="1600" dirty="0"/>
              <a:t>     Kontrazeptiva,OR 0,59 bei &gt; 7 Jahre Substitutionstherapie (HRT)</a:t>
            </a:r>
          </a:p>
          <a:p>
            <a:pPr marL="0" indent="0">
              <a:lnSpc>
                <a:spcPct val="90000"/>
              </a:lnSpc>
            </a:pPr>
            <a:r>
              <a:rPr lang="de-DE" altLang="de-DE" sz="1600" dirty="0"/>
              <a:t>    An earlier age of breast cancer diagnosis related to more frequent use of </a:t>
            </a:r>
            <a:br>
              <a:rPr lang="de-DE" altLang="de-DE" sz="1600" dirty="0"/>
            </a:br>
            <a:r>
              <a:rPr lang="de-DE" altLang="de-DE" sz="1600" dirty="0"/>
              <a:t>      antiperspirants/deodorants and underarm shaving K.G. McGrath </a:t>
            </a:r>
            <a:br>
              <a:rPr lang="de-DE" altLang="de-DE" sz="1600" dirty="0"/>
            </a:br>
            <a:r>
              <a:rPr lang="de-DE" altLang="de-DE" sz="1600" dirty="0"/>
              <a:t>      Eur.J.Cancer Prev. (2003) 12:479-85</a:t>
            </a:r>
            <a:endParaRPr lang="de-CH" altLang="de-DE" sz="1600" dirty="0"/>
          </a:p>
          <a:p>
            <a:pPr marL="0" indent="0">
              <a:lnSpc>
                <a:spcPct val="90000"/>
              </a:lnSpc>
            </a:pPr>
            <a:endParaRPr lang="de-CH" altLang="de-DE" sz="16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Ernährung</a:t>
            </a:r>
          </a:p>
        </p:txBody>
      </p:sp>
      <p:sp>
        <p:nvSpPr>
          <p:cNvPr id="124931" name="Form 59394"/>
          <p:cNvSpPr>
            <a:spLocks noGrp="1" noChangeArrowheads="1"/>
          </p:cNvSpPr>
          <p:nvPr>
            <p:ph type="body" idx="4294967295"/>
          </p:nvPr>
        </p:nvSpPr>
        <p:spPr>
          <a:xfrm>
            <a:off x="855663" y="1028700"/>
            <a:ext cx="7859712" cy="5257800"/>
          </a:xfrm>
        </p:spPr>
        <p:txBody>
          <a:bodyPr/>
          <a:lstStyle/>
          <a:p>
            <a:pPr marL="0" indent="0">
              <a:lnSpc>
                <a:spcPct val="90000"/>
              </a:lnSpc>
              <a:buFont typeface="Times New Roman" pitchFamily="18" charset="0"/>
              <a:buNone/>
            </a:pPr>
            <a:r>
              <a:rPr lang="de-CH" altLang="de-DE" sz="1800" b="1" dirty="0"/>
              <a:t>Faktor Ernährung</a:t>
            </a:r>
            <a:br>
              <a:rPr lang="de-CH" altLang="de-DE" sz="1800" b="1" dirty="0"/>
            </a:br>
            <a:endParaRPr lang="de-DE" altLang="de-DE" sz="1800" b="1" dirty="0"/>
          </a:p>
          <a:p>
            <a:pPr marL="0" indent="0">
              <a:lnSpc>
                <a:spcPct val="90000"/>
              </a:lnSpc>
            </a:pPr>
            <a:r>
              <a:rPr lang="de-DE" altLang="de-DE" sz="1600" dirty="0"/>
              <a:t>   30 % aller Krebserkrankungen bei Frauen und Männern in den  </a:t>
            </a:r>
            <a:br>
              <a:rPr lang="de-DE" altLang="de-DE" sz="1600" dirty="0"/>
            </a:br>
            <a:r>
              <a:rPr lang="de-DE" altLang="de-DE" sz="1600" dirty="0"/>
              <a:t>     entwickelten Ländern sind durch Fehlernährung bedingt</a:t>
            </a:r>
          </a:p>
          <a:p>
            <a:pPr marL="0" indent="0">
              <a:lnSpc>
                <a:spcPct val="90000"/>
              </a:lnSpc>
            </a:pPr>
            <a:r>
              <a:rPr lang="de-DE" altLang="de-DE" sz="1600" dirty="0"/>
              <a:t>   Ernährungsbedingte Faktoren und anderer Faktoren der persönlichen </a:t>
            </a:r>
            <a:br>
              <a:rPr lang="de-DE" altLang="de-DE" sz="1600" dirty="0"/>
            </a:br>
            <a:r>
              <a:rPr lang="de-DE" altLang="de-DE" sz="1600" dirty="0"/>
              <a:t>     Lebensführung sind von relativ grösserer Bedeutung als genetische  </a:t>
            </a:r>
            <a:br>
              <a:rPr lang="de-DE" altLang="de-DE" sz="1600" dirty="0"/>
            </a:br>
            <a:r>
              <a:rPr lang="de-DE" altLang="de-DE" sz="1600" dirty="0"/>
              <a:t>     Veranlagung</a:t>
            </a:r>
            <a:endParaRPr lang="de-CH" altLang="de-DE" sz="1600" dirty="0"/>
          </a:p>
        </p:txBody>
      </p:sp>
      <p:sp>
        <p:nvSpPr>
          <p:cNvPr id="124932" name="Rectangle 4"/>
          <p:cNvSpPr>
            <a:spLocks noChangeArrowheads="1"/>
          </p:cNvSpPr>
          <p:nvPr/>
        </p:nvSpPr>
        <p:spPr bwMode="auto">
          <a:xfrm>
            <a:off x="3421063" y="6361113"/>
            <a:ext cx="17267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Key TJ et al  Lancet 2002; 360: 861 - 8</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Fettkonsum</a:t>
            </a:r>
          </a:p>
        </p:txBody>
      </p:sp>
      <p:sp>
        <p:nvSpPr>
          <p:cNvPr id="125955" name="Form 59394"/>
          <p:cNvSpPr>
            <a:spLocks noGrp="1" noChangeArrowheads="1"/>
          </p:cNvSpPr>
          <p:nvPr>
            <p:ph type="body" idx="4294967295"/>
          </p:nvPr>
        </p:nvSpPr>
        <p:spPr>
          <a:xfrm>
            <a:off x="855663" y="1028700"/>
            <a:ext cx="7859712" cy="5257800"/>
          </a:xfrm>
        </p:spPr>
        <p:txBody>
          <a:bodyPr/>
          <a:lstStyle/>
          <a:p>
            <a:pPr marL="0" indent="0">
              <a:lnSpc>
                <a:spcPct val="90000"/>
              </a:lnSpc>
              <a:buFont typeface="Times New Roman" pitchFamily="18" charset="0"/>
              <a:buNone/>
            </a:pPr>
            <a:r>
              <a:rPr lang="de-CH" altLang="de-DE" sz="1800" b="1" dirty="0"/>
              <a:t>Faktor Fettkonsum</a:t>
            </a:r>
            <a:br>
              <a:rPr lang="de-CH" altLang="de-DE" sz="1800" b="1" dirty="0"/>
            </a:br>
            <a:endParaRPr lang="de-DE" altLang="de-DE" sz="1800" b="1" dirty="0"/>
          </a:p>
          <a:p>
            <a:pPr marL="0" indent="0">
              <a:lnSpc>
                <a:spcPct val="90000"/>
              </a:lnSpc>
            </a:pPr>
            <a:r>
              <a:rPr lang="de-DE" altLang="de-DE" sz="1600" dirty="0"/>
              <a:t>   Häufigkeit der Erkrankung</a:t>
            </a:r>
            <a:br>
              <a:rPr lang="de-DE" altLang="de-DE" sz="1600" dirty="0"/>
            </a:br>
            <a:r>
              <a:rPr lang="de-DE" altLang="de-DE" sz="1600" dirty="0"/>
              <a:t>     an  Brustkrebs </a:t>
            </a:r>
            <a:br>
              <a:rPr lang="de-DE" altLang="de-DE" sz="1600" dirty="0"/>
            </a:br>
            <a:r>
              <a:rPr lang="de-DE" altLang="de-DE" sz="1600" dirty="0"/>
              <a:t>     in Abhängigkeit </a:t>
            </a:r>
            <a:br>
              <a:rPr lang="de-DE" altLang="de-DE" sz="1600" dirty="0"/>
            </a:br>
            <a:r>
              <a:rPr lang="de-DE" altLang="de-DE" sz="1600" dirty="0"/>
              <a:t>     vom Fettkonsum</a:t>
            </a:r>
            <a:endParaRPr lang="de-CH" altLang="de-DE" sz="1600" dirty="0"/>
          </a:p>
        </p:txBody>
      </p:sp>
      <p:sp>
        <p:nvSpPr>
          <p:cNvPr id="125956" name="Rectangle 4"/>
          <p:cNvSpPr>
            <a:spLocks noChangeArrowheads="1"/>
          </p:cNvSpPr>
          <p:nvPr/>
        </p:nvSpPr>
        <p:spPr bwMode="auto">
          <a:xfrm>
            <a:off x="3344863" y="6361113"/>
            <a:ext cx="915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kumimoji="1"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Harris et al., 1994</a:t>
            </a:r>
            <a:endParaRPr kumimoji="1"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5957" name="Picture 5" descr="Brustkrebserkrankungen Schaub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1677988"/>
            <a:ext cx="3092450" cy="4179887"/>
          </a:xfrm>
          <a:prstGeom prst="rect">
            <a:avLst/>
          </a:prstGeom>
          <a:solidFill>
            <a:srgbClr val="3333FF"/>
          </a:solidFill>
          <a:ln w="12700">
            <a:solidFill>
              <a:srgbClr val="FFCC00"/>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55663" y="993775"/>
            <a:ext cx="7859712"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buFont typeface="Times New Roman" pitchFamily="18" charset="0"/>
              <a:buNone/>
              <a:defRPr/>
            </a:pPr>
            <a:r>
              <a:rPr lang="de-DE" b="1" kern="0" dirty="0">
                <a:latin typeface="Calibri" panose="020F0502020204030204" pitchFamily="34" charset="0"/>
                <a:ea typeface="Calibri" panose="020F0502020204030204" pitchFamily="34" charset="0"/>
                <a:cs typeface="Calibri" panose="020F0502020204030204" pitchFamily="34" charset="0"/>
              </a:rPr>
              <a:t>Häufigkeit in Altersgruppen:</a:t>
            </a:r>
            <a:endParaRPr lang="de-CH" kern="0" dirty="0">
              <a:latin typeface="Calibri" panose="020F0502020204030204" pitchFamily="34" charset="0"/>
              <a:ea typeface="Calibri" panose="020F0502020204030204" pitchFamily="34" charset="0"/>
              <a:cs typeface="Calibri" panose="020F0502020204030204" pitchFamily="34" charset="0"/>
            </a:endParaRPr>
          </a:p>
        </p:txBody>
      </p:sp>
      <p:sp>
        <p:nvSpPr>
          <p:cNvPr id="15363"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graphicFrame>
        <p:nvGraphicFramePr>
          <p:cNvPr id="100419" name="Group 67"/>
          <p:cNvGraphicFramePr>
            <a:graphicFrameLocks noGrp="1"/>
          </p:cNvGraphicFramePr>
          <p:nvPr>
            <p:extLst>
              <p:ext uri="{D42A27DB-BD31-4B8C-83A1-F6EECF244321}">
                <p14:modId xmlns:p14="http://schemas.microsoft.com/office/powerpoint/2010/main" val="2393674498"/>
              </p:ext>
            </p:extLst>
          </p:nvPr>
        </p:nvGraphicFramePr>
        <p:xfrm>
          <a:off x="1000125" y="2000250"/>
          <a:ext cx="7500938" cy="3727452"/>
        </p:xfrm>
        <a:graphic>
          <a:graphicData uri="http://schemas.openxmlformats.org/drawingml/2006/table">
            <a:tbl>
              <a:tblPr/>
              <a:tblGrid>
                <a:gridCol w="1856668">
                  <a:extLst>
                    <a:ext uri="{9D8B030D-6E8A-4147-A177-3AD203B41FA5}">
                      <a16:colId xmlns:a16="http://schemas.microsoft.com/office/drawing/2014/main" val="20000"/>
                    </a:ext>
                  </a:extLst>
                </a:gridCol>
                <a:gridCol w="2822135">
                  <a:extLst>
                    <a:ext uri="{9D8B030D-6E8A-4147-A177-3AD203B41FA5}">
                      <a16:colId xmlns:a16="http://schemas.microsoft.com/office/drawing/2014/main" val="20001"/>
                    </a:ext>
                  </a:extLst>
                </a:gridCol>
                <a:gridCol w="2822135">
                  <a:extLst>
                    <a:ext uri="{9D8B030D-6E8A-4147-A177-3AD203B41FA5}">
                      <a16:colId xmlns:a16="http://schemas.microsoft.com/office/drawing/2014/main" val="20002"/>
                    </a:ext>
                  </a:extLst>
                </a:gridCol>
              </a:tblGrid>
              <a:tr h="1133843">
                <a:tc>
                  <a:txBody>
                    <a:bodyPr/>
                    <a:lstStyle/>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endParaRPr kumimoji="0" lang="de-DE"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Altersgruppe</a:t>
                      </a:r>
                    </a:p>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endParaRPr kumimoji="0" lang="de-DE"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91439" marR="91439"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Gesamtzahl der</a:t>
                      </a:r>
                    </a:p>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Brustkrebsdiagnosen</a:t>
                      </a:r>
                    </a:p>
                  </a:txBody>
                  <a:tcPr marL="91439" marR="91439"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Wahrscheinlichkeiten von Brustkrebsdiagnosen</a:t>
                      </a:r>
                    </a:p>
                  </a:txBody>
                  <a:tcPr marL="91439" marR="91439"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66471">
                <a:tc>
                  <a:txBody>
                    <a:bodyPr/>
                    <a:lstStyle/>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Bis 30 Jahre</a:t>
                      </a:r>
                    </a:p>
                  </a:txBody>
                  <a:tcPr marL="91439" marR="91439"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46 von 100.000</a:t>
                      </a:r>
                    </a:p>
                  </a:txBody>
                  <a:tcPr marL="91439" marR="91439"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 von  2`169</a:t>
                      </a:r>
                    </a:p>
                  </a:txBody>
                  <a:tcPr marL="91439" marR="91439"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66471">
                <a:tc>
                  <a:txBody>
                    <a:bodyPr/>
                    <a:lstStyle/>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Bis 40 Jahre</a:t>
                      </a:r>
                    </a:p>
                  </a:txBody>
                  <a:tcPr marL="91439" marR="91439"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399 von 100.000</a:t>
                      </a:r>
                    </a:p>
                  </a:txBody>
                  <a:tcPr marL="91439" marR="91439"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 von 251 </a:t>
                      </a:r>
                    </a:p>
                  </a:txBody>
                  <a:tcPr marL="91439" marR="91439"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96228">
                <a:tc>
                  <a:txBody>
                    <a:bodyPr/>
                    <a:lstStyle/>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Bis 50 Jahre</a:t>
                      </a:r>
                    </a:p>
                  </a:txBody>
                  <a:tcPr marL="91439" marR="91439"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de-DE"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1`636</a:t>
                      </a: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von 100.000</a:t>
                      </a:r>
                    </a:p>
                  </a:txBody>
                  <a:tcPr marL="91439" marR="91439"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 von  61</a:t>
                      </a:r>
                    </a:p>
                  </a:txBody>
                  <a:tcPr marL="91439" marR="91439"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66471">
                <a:tc>
                  <a:txBody>
                    <a:bodyPr/>
                    <a:lstStyle/>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Bis 60 Jahre</a:t>
                      </a:r>
                    </a:p>
                  </a:txBody>
                  <a:tcPr marL="91439" marR="91439"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4`162  von 100.000</a:t>
                      </a:r>
                    </a:p>
                  </a:txBody>
                  <a:tcPr marL="91439" marR="91439"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 von 24 </a:t>
                      </a:r>
                    </a:p>
                  </a:txBody>
                  <a:tcPr marL="91439" marR="91439"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66471">
                <a:tc>
                  <a:txBody>
                    <a:bodyPr/>
                    <a:lstStyle/>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Bis 70 Jahre</a:t>
                      </a:r>
                    </a:p>
                  </a:txBody>
                  <a:tcPr marL="91439" marR="91439"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6`466  von 100.000</a:t>
                      </a:r>
                    </a:p>
                  </a:txBody>
                  <a:tcPr marL="91439" marR="91439"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 von 15</a:t>
                      </a:r>
                    </a:p>
                  </a:txBody>
                  <a:tcPr marL="91439" marR="91439"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65748">
                <a:tc>
                  <a:txBody>
                    <a:bodyPr/>
                    <a:lstStyle/>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Bis 80 Jahre </a:t>
                      </a:r>
                    </a:p>
                  </a:txBody>
                  <a:tcPr marL="91439" marR="91439"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8`988 von 100.000</a:t>
                      </a:r>
                    </a:p>
                  </a:txBody>
                  <a:tcPr marL="91439" marR="91439"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 von 11</a:t>
                      </a:r>
                    </a:p>
                  </a:txBody>
                  <a:tcPr marL="91439" marR="91439"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48">
                <a:tc>
                  <a:txBody>
                    <a:bodyPr/>
                    <a:lstStyle/>
                    <a:p>
                      <a:pPr marL="0" marR="0" lvl="0" indent="0" algn="ct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Bis 85 Jahre</a:t>
                      </a:r>
                    </a:p>
                  </a:txBody>
                  <a:tcPr marL="91439" marR="91439" marT="45714" marB="4571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11`593 von 100.000</a:t>
                      </a:r>
                    </a:p>
                  </a:txBody>
                  <a:tcPr marL="91439" marR="91439" marT="45714" marB="4571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6699CC"/>
                        </a:buClr>
                        <a:buSzTx/>
                        <a:buFont typeface="Times New Roman" pitchFamily="18" charset="0"/>
                        <a:buNone/>
                        <a:tabLst/>
                      </a:pPr>
                      <a:r>
                        <a:rPr kumimoji="0" lang="de-DE"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 von 9</a:t>
                      </a:r>
                    </a:p>
                  </a:txBody>
                  <a:tcPr marL="91439" marR="91439" marT="45714" marB="4571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5402" name="Rectangle 43"/>
          <p:cNvSpPr>
            <a:spLocks noChangeArrowheads="1"/>
          </p:cNvSpPr>
          <p:nvPr/>
        </p:nvSpPr>
        <p:spPr bwMode="auto">
          <a:xfrm>
            <a:off x="3910013" y="6361113"/>
            <a:ext cx="12218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Arznei-Telegramm 10/99</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Fettkonsum</a:t>
            </a:r>
          </a:p>
        </p:txBody>
      </p:sp>
      <p:sp>
        <p:nvSpPr>
          <p:cNvPr id="126979" name="Form 59394"/>
          <p:cNvSpPr>
            <a:spLocks noGrp="1" noChangeArrowheads="1"/>
          </p:cNvSpPr>
          <p:nvPr>
            <p:ph type="body" idx="4294967295"/>
          </p:nvPr>
        </p:nvSpPr>
        <p:spPr>
          <a:xfrm>
            <a:off x="855663" y="1000125"/>
            <a:ext cx="7859712" cy="5257800"/>
          </a:xfrm>
        </p:spPr>
        <p:txBody>
          <a:bodyPr/>
          <a:lstStyle/>
          <a:p>
            <a:pPr marL="0" indent="0">
              <a:buFont typeface="Times New Roman" pitchFamily="18" charset="0"/>
              <a:buNone/>
            </a:pPr>
            <a:r>
              <a:rPr lang="de-CH" altLang="de-DE" sz="1800" b="1" dirty="0"/>
              <a:t>Faktor Fettkonsum</a:t>
            </a:r>
            <a:r>
              <a:rPr lang="de-DE" altLang="de-DE" sz="1800" dirty="0"/>
              <a:t> </a:t>
            </a:r>
            <a:endParaRPr lang="de-CH" altLang="de-DE" sz="1800" b="1" dirty="0"/>
          </a:p>
        </p:txBody>
      </p:sp>
      <p:sp>
        <p:nvSpPr>
          <p:cNvPr id="126980" name="Rectangle 4"/>
          <p:cNvSpPr>
            <a:spLocks noChangeArrowheads="1"/>
          </p:cNvSpPr>
          <p:nvPr/>
        </p:nvSpPr>
        <p:spPr bwMode="auto">
          <a:xfrm>
            <a:off x="3344863" y="6361113"/>
            <a:ext cx="915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kumimoji="1"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Harris et al., 1994</a:t>
            </a:r>
            <a:endParaRPr kumimoji="1"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6981" name="Picture 6" descr="Fettkonsum Ländervergleich r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976438"/>
            <a:ext cx="4878387" cy="3230562"/>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26982" name="Text Box 7"/>
          <p:cNvSpPr txBox="1">
            <a:spLocks noChangeArrowheads="1"/>
          </p:cNvSpPr>
          <p:nvPr/>
        </p:nvSpPr>
        <p:spPr bwMode="auto">
          <a:xfrm rot="10800000">
            <a:off x="820321" y="2098675"/>
            <a:ext cx="67710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Mammakarzinommortalität</a:t>
            </a:r>
          </a:p>
          <a:p>
            <a:pPr algn="ct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(pro 100000 Einwohner)</a:t>
            </a:r>
          </a:p>
        </p:txBody>
      </p:sp>
      <p:sp>
        <p:nvSpPr>
          <p:cNvPr id="126983" name="Text Box 8"/>
          <p:cNvSpPr txBox="1">
            <a:spLocks noChangeArrowheads="1"/>
          </p:cNvSpPr>
          <p:nvPr/>
        </p:nvSpPr>
        <p:spPr bwMode="auto">
          <a:xfrm>
            <a:off x="3390900" y="5664200"/>
            <a:ext cx="23505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Fettkonsum / Kopf (g/Tag)</a:t>
            </a:r>
          </a:p>
        </p:txBody>
      </p:sp>
      <p:sp>
        <p:nvSpPr>
          <p:cNvPr id="126984" name="Text Box 9"/>
          <p:cNvSpPr txBox="1">
            <a:spLocks noChangeArrowheads="1"/>
          </p:cNvSpPr>
          <p:nvPr/>
        </p:nvSpPr>
        <p:spPr bwMode="auto">
          <a:xfrm>
            <a:off x="1978025" y="5159375"/>
            <a:ext cx="1098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0	</a:t>
            </a:r>
          </a:p>
        </p:txBody>
      </p:sp>
      <p:sp>
        <p:nvSpPr>
          <p:cNvPr id="126985" name="Text Box 10"/>
          <p:cNvSpPr txBox="1">
            <a:spLocks noChangeArrowheads="1"/>
          </p:cNvSpPr>
          <p:nvPr/>
        </p:nvSpPr>
        <p:spPr bwMode="auto">
          <a:xfrm>
            <a:off x="2641600" y="5187950"/>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20</a:t>
            </a:r>
          </a:p>
        </p:txBody>
      </p:sp>
      <p:sp>
        <p:nvSpPr>
          <p:cNvPr id="126986" name="Text Box 11"/>
          <p:cNvSpPr txBox="1">
            <a:spLocks noChangeArrowheads="1"/>
          </p:cNvSpPr>
          <p:nvPr/>
        </p:nvSpPr>
        <p:spPr bwMode="auto">
          <a:xfrm>
            <a:off x="3217863" y="5187950"/>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40</a:t>
            </a:r>
          </a:p>
        </p:txBody>
      </p:sp>
      <p:sp>
        <p:nvSpPr>
          <p:cNvPr id="126987" name="Text Box 12"/>
          <p:cNvSpPr txBox="1">
            <a:spLocks noChangeArrowheads="1"/>
          </p:cNvSpPr>
          <p:nvPr/>
        </p:nvSpPr>
        <p:spPr bwMode="auto">
          <a:xfrm>
            <a:off x="3810000" y="5187950"/>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60</a:t>
            </a:r>
          </a:p>
        </p:txBody>
      </p:sp>
      <p:sp>
        <p:nvSpPr>
          <p:cNvPr id="126988" name="Text Box 13"/>
          <p:cNvSpPr txBox="1">
            <a:spLocks noChangeArrowheads="1"/>
          </p:cNvSpPr>
          <p:nvPr/>
        </p:nvSpPr>
        <p:spPr bwMode="auto">
          <a:xfrm>
            <a:off x="4402138" y="5187950"/>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80</a:t>
            </a:r>
          </a:p>
        </p:txBody>
      </p:sp>
      <p:sp>
        <p:nvSpPr>
          <p:cNvPr id="126989" name="Text Box 14"/>
          <p:cNvSpPr txBox="1">
            <a:spLocks noChangeArrowheads="1"/>
          </p:cNvSpPr>
          <p:nvPr/>
        </p:nvSpPr>
        <p:spPr bwMode="auto">
          <a:xfrm>
            <a:off x="4937125" y="5187950"/>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100</a:t>
            </a:r>
          </a:p>
        </p:txBody>
      </p:sp>
      <p:sp>
        <p:nvSpPr>
          <p:cNvPr id="126990" name="Text Box 15"/>
          <p:cNvSpPr txBox="1">
            <a:spLocks noChangeArrowheads="1"/>
          </p:cNvSpPr>
          <p:nvPr/>
        </p:nvSpPr>
        <p:spPr bwMode="auto">
          <a:xfrm>
            <a:off x="5529263" y="5187950"/>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120</a:t>
            </a:r>
          </a:p>
        </p:txBody>
      </p:sp>
      <p:sp>
        <p:nvSpPr>
          <p:cNvPr id="126991" name="Text Box 16"/>
          <p:cNvSpPr txBox="1">
            <a:spLocks noChangeArrowheads="1"/>
          </p:cNvSpPr>
          <p:nvPr/>
        </p:nvSpPr>
        <p:spPr bwMode="auto">
          <a:xfrm>
            <a:off x="6121400" y="5187950"/>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140</a:t>
            </a:r>
          </a:p>
        </p:txBody>
      </p:sp>
      <p:sp>
        <p:nvSpPr>
          <p:cNvPr id="126992" name="Text Box 17"/>
          <p:cNvSpPr txBox="1">
            <a:spLocks noChangeArrowheads="1"/>
          </p:cNvSpPr>
          <p:nvPr/>
        </p:nvSpPr>
        <p:spPr bwMode="auto">
          <a:xfrm>
            <a:off x="6713538" y="5187950"/>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160</a:t>
            </a:r>
          </a:p>
        </p:txBody>
      </p:sp>
      <p:sp>
        <p:nvSpPr>
          <p:cNvPr id="126993" name="Text Box 18"/>
          <p:cNvSpPr txBox="1">
            <a:spLocks noChangeArrowheads="1"/>
          </p:cNvSpPr>
          <p:nvPr/>
        </p:nvSpPr>
        <p:spPr bwMode="auto">
          <a:xfrm>
            <a:off x="1844675" y="4365625"/>
            <a:ext cx="3353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5</a:t>
            </a:r>
          </a:p>
        </p:txBody>
      </p:sp>
      <p:sp>
        <p:nvSpPr>
          <p:cNvPr id="126994" name="Text Box 19"/>
          <p:cNvSpPr txBox="1">
            <a:spLocks noChangeArrowheads="1"/>
          </p:cNvSpPr>
          <p:nvPr/>
        </p:nvSpPr>
        <p:spPr bwMode="auto">
          <a:xfrm>
            <a:off x="1830388" y="376078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10</a:t>
            </a:r>
          </a:p>
        </p:txBody>
      </p:sp>
      <p:sp>
        <p:nvSpPr>
          <p:cNvPr id="126995" name="Text Box 20"/>
          <p:cNvSpPr txBox="1">
            <a:spLocks noChangeArrowheads="1"/>
          </p:cNvSpPr>
          <p:nvPr/>
        </p:nvSpPr>
        <p:spPr bwMode="auto">
          <a:xfrm>
            <a:off x="1830388" y="3154363"/>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15</a:t>
            </a:r>
          </a:p>
        </p:txBody>
      </p:sp>
      <p:sp>
        <p:nvSpPr>
          <p:cNvPr id="126996" name="Text Box 21"/>
          <p:cNvSpPr txBox="1">
            <a:spLocks noChangeArrowheads="1"/>
          </p:cNvSpPr>
          <p:nvPr/>
        </p:nvSpPr>
        <p:spPr bwMode="auto">
          <a:xfrm>
            <a:off x="1830388" y="254793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20</a:t>
            </a:r>
          </a:p>
        </p:txBody>
      </p:sp>
      <p:sp>
        <p:nvSpPr>
          <p:cNvPr id="126997" name="Text Box 22"/>
          <p:cNvSpPr txBox="1">
            <a:spLocks noChangeArrowheads="1"/>
          </p:cNvSpPr>
          <p:nvPr/>
        </p:nvSpPr>
        <p:spPr bwMode="auto">
          <a:xfrm>
            <a:off x="1830388" y="1955800"/>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25</a:t>
            </a:r>
          </a:p>
        </p:txBody>
      </p:sp>
      <p:sp>
        <p:nvSpPr>
          <p:cNvPr id="126998" name="Line 23"/>
          <p:cNvSpPr>
            <a:spLocks noChangeShapeType="1"/>
          </p:cNvSpPr>
          <p:nvPr/>
        </p:nvSpPr>
        <p:spPr bwMode="auto">
          <a:xfrm>
            <a:off x="2243138" y="1954213"/>
            <a:ext cx="473392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Fleischkonsum</a:t>
            </a:r>
          </a:p>
        </p:txBody>
      </p:sp>
      <p:sp>
        <p:nvSpPr>
          <p:cNvPr id="128003" name="Form 59394"/>
          <p:cNvSpPr>
            <a:spLocks noGrp="1" noChangeArrowheads="1"/>
          </p:cNvSpPr>
          <p:nvPr>
            <p:ph type="body" idx="4294967295"/>
          </p:nvPr>
        </p:nvSpPr>
        <p:spPr>
          <a:xfrm>
            <a:off x="855663" y="1000125"/>
            <a:ext cx="7859712" cy="5257800"/>
          </a:xfrm>
        </p:spPr>
        <p:txBody>
          <a:bodyPr/>
          <a:lstStyle/>
          <a:p>
            <a:pPr marL="0" indent="0">
              <a:buFont typeface="Times New Roman" pitchFamily="18" charset="0"/>
              <a:buNone/>
            </a:pPr>
            <a:r>
              <a:rPr lang="de-CH" altLang="de-DE" sz="1800" b="1" dirty="0"/>
              <a:t>Faktor Fleisch</a:t>
            </a:r>
            <a:br>
              <a:rPr lang="de-CH" altLang="de-DE" sz="1800" b="1" dirty="0"/>
            </a:br>
            <a:endParaRPr lang="de-DE" altLang="de-DE" sz="1800" b="1" dirty="0"/>
          </a:p>
          <a:p>
            <a:pPr marL="0" indent="0"/>
            <a:r>
              <a:rPr lang="de-DE" altLang="de-DE" sz="1600" dirty="0"/>
              <a:t>   Rindfleisch / Schweinefleisch - „rotes Fleisch“ verglichen mit Geflügel / </a:t>
            </a:r>
            <a:br>
              <a:rPr lang="de-DE" altLang="de-DE" sz="1600" dirty="0"/>
            </a:br>
            <a:r>
              <a:rPr lang="de-DE" altLang="de-DE" sz="1600" dirty="0"/>
              <a:t>     Huhn, Ente „weisses Fleisch“ ist nicht „besser“; die Zubereitungsart ist </a:t>
            </a:r>
            <a:br>
              <a:rPr lang="de-DE" altLang="de-DE" sz="1600" dirty="0"/>
            </a:br>
            <a:r>
              <a:rPr lang="de-DE" altLang="de-DE" sz="1600" dirty="0"/>
              <a:t>     relevant für das Krebsrisiko.</a:t>
            </a:r>
          </a:p>
          <a:p>
            <a:pPr marL="0" indent="0"/>
            <a:r>
              <a:rPr lang="de-DE" altLang="de-DE" sz="1600" dirty="0"/>
              <a:t>   KEIN Beleg in epidemiologischen Studien, dass bestimmte Öle mit </a:t>
            </a:r>
            <a:br>
              <a:rPr lang="de-DE" altLang="de-DE" sz="1600" dirty="0"/>
            </a:br>
            <a:r>
              <a:rPr lang="de-DE" altLang="de-DE" sz="1600" dirty="0"/>
              <a:t>     hohem Gehalt an ungesättigten Fettsäuren - Oliven-, Fischöle - </a:t>
            </a:r>
            <a:br>
              <a:rPr lang="de-DE" altLang="de-DE" sz="1600" dirty="0"/>
            </a:br>
            <a:r>
              <a:rPr lang="de-DE" altLang="de-DE" sz="1600" dirty="0"/>
              <a:t>     protektiv sind. </a:t>
            </a:r>
          </a:p>
          <a:p>
            <a:pPr marL="0" indent="0"/>
            <a:endParaRPr lang="de-DE" altLang="de-DE" sz="1600" dirty="0">
              <a:solidFill>
                <a:schemeClr val="bg2"/>
              </a:solidFill>
            </a:endParaRPr>
          </a:p>
          <a:p>
            <a:pPr marL="0" indent="0">
              <a:buFont typeface="Times New Roman" pitchFamily="18" charset="0"/>
              <a:buNone/>
            </a:pPr>
            <a:br>
              <a:rPr lang="de-DE" altLang="de-DE" sz="1600" dirty="0">
                <a:solidFill>
                  <a:schemeClr val="bg2"/>
                </a:solidFill>
              </a:rPr>
            </a:br>
            <a:br>
              <a:rPr lang="de-DE" altLang="de-DE" sz="1600" dirty="0">
                <a:solidFill>
                  <a:schemeClr val="bg2"/>
                </a:solidFill>
              </a:rPr>
            </a:br>
            <a:endParaRPr lang="de-DE" altLang="de-DE" sz="1600" dirty="0">
              <a:solidFill>
                <a:schemeClr val="bg2"/>
              </a:solidFill>
            </a:endParaRPr>
          </a:p>
        </p:txBody>
      </p:sp>
      <p:sp>
        <p:nvSpPr>
          <p:cNvPr id="128004" name="Rectangle 4"/>
          <p:cNvSpPr>
            <a:spLocks noChangeArrowheads="1"/>
          </p:cNvSpPr>
          <p:nvPr/>
        </p:nvSpPr>
        <p:spPr bwMode="auto">
          <a:xfrm>
            <a:off x="3227388" y="6283325"/>
            <a:ext cx="2371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bg2"/>
                </a:solidFill>
                <a:latin typeface="Calibri" panose="020F0502020204030204" pitchFamily="34" charset="0"/>
                <a:ea typeface="Calibri" panose="020F0502020204030204" pitchFamily="34" charset="0"/>
                <a:cs typeface="Calibri" panose="020F0502020204030204" pitchFamily="34" charset="0"/>
              </a:rPr>
              <a:t>Missmer SA et al Int J Epidemiol 2002, 31: 789 - 85</a:t>
            </a:r>
          </a:p>
          <a:p>
            <a:pPr eaLnBrk="1" hangingPunct="1">
              <a:spcBef>
                <a:spcPct val="0"/>
              </a:spcBef>
              <a:spcAft>
                <a:spcPct val="0"/>
              </a:spcAft>
              <a:buClrTx/>
              <a:buFontTx/>
              <a:buNone/>
            </a:pPr>
            <a:r>
              <a:rPr lang="de-DE" altLang="de-DE" sz="800" dirty="0">
                <a:solidFill>
                  <a:schemeClr val="bg2"/>
                </a:solidFill>
                <a:latin typeface="Calibri" panose="020F0502020204030204" pitchFamily="34" charset="0"/>
                <a:ea typeface="Calibri" panose="020F0502020204030204" pitchFamily="34" charset="0"/>
                <a:cs typeface="Calibri" panose="020F0502020204030204" pitchFamily="34" charset="0"/>
              </a:rPr>
              <a:t>Smith-Warner SA et al Int J Cancer 2001; 92: 767 - 74</a:t>
            </a:r>
            <a:endParaRPr lang="de-CH" altLang="de-DE" sz="8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Fleischkonsum</a:t>
            </a:r>
          </a:p>
        </p:txBody>
      </p:sp>
      <p:sp>
        <p:nvSpPr>
          <p:cNvPr id="129027" name="Form 59394"/>
          <p:cNvSpPr>
            <a:spLocks noGrp="1" noChangeArrowheads="1"/>
          </p:cNvSpPr>
          <p:nvPr>
            <p:ph type="body" idx="4294967295"/>
          </p:nvPr>
        </p:nvSpPr>
        <p:spPr>
          <a:xfrm>
            <a:off x="855663" y="1000125"/>
            <a:ext cx="7859712" cy="5257800"/>
          </a:xfrm>
        </p:spPr>
        <p:txBody>
          <a:bodyPr/>
          <a:lstStyle/>
          <a:p>
            <a:pPr marL="0" indent="0">
              <a:buFont typeface="Times New Roman" pitchFamily="18" charset="0"/>
              <a:buNone/>
            </a:pPr>
            <a:r>
              <a:rPr lang="de-CH" altLang="de-DE" sz="1800" b="1" dirty="0"/>
              <a:t>Faktor Fleisch: Zubereitung - relatives Risiko</a:t>
            </a:r>
            <a:endParaRPr lang="de-DE" altLang="de-DE" sz="1800" b="1" dirty="0"/>
          </a:p>
          <a:p>
            <a:pPr marL="0" indent="0">
              <a:buFont typeface="Times New Roman" pitchFamily="18" charset="0"/>
              <a:buNone/>
            </a:pPr>
            <a:br>
              <a:rPr lang="de-DE" altLang="de-DE" sz="1600" dirty="0"/>
            </a:br>
            <a:br>
              <a:rPr lang="de-DE" altLang="de-DE" sz="1600" dirty="0"/>
            </a:br>
            <a:endParaRPr lang="de-DE" altLang="de-DE" sz="1600" dirty="0"/>
          </a:p>
        </p:txBody>
      </p:sp>
      <p:graphicFrame>
        <p:nvGraphicFramePr>
          <p:cNvPr id="129028" name="Object 2"/>
          <p:cNvGraphicFramePr>
            <a:graphicFrameLocks noChangeAspect="1"/>
          </p:cNvGraphicFramePr>
          <p:nvPr>
            <p:extLst>
              <p:ext uri="{D42A27DB-BD31-4B8C-83A1-F6EECF244321}">
                <p14:modId xmlns:p14="http://schemas.microsoft.com/office/powerpoint/2010/main" val="4251526076"/>
              </p:ext>
            </p:extLst>
          </p:nvPr>
        </p:nvGraphicFramePr>
        <p:xfrm>
          <a:off x="1023938" y="1989138"/>
          <a:ext cx="7477125" cy="3519487"/>
        </p:xfrm>
        <a:graphic>
          <a:graphicData uri="http://schemas.openxmlformats.org/presentationml/2006/ole">
            <mc:AlternateContent xmlns:mc="http://schemas.openxmlformats.org/markup-compatibility/2006">
              <mc:Choice xmlns:v="urn:schemas-microsoft-com:vml" Requires="v">
                <p:oleObj name="Diagramm" r:id="rId3" imgW="8744102" imgH="4114719" progId="MSGraph.Chart.8">
                  <p:embed followColorScheme="full"/>
                </p:oleObj>
              </mc:Choice>
              <mc:Fallback>
                <p:oleObj name="Diagramm" r:id="rId3" imgW="8744102" imgH="4114719"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8" y="1989138"/>
                        <a:ext cx="7477125" cy="3519487"/>
                      </a:xfrm>
                      <a:prstGeom prst="rect">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029" name="Rectangle 8"/>
          <p:cNvSpPr>
            <a:spLocks noChangeArrowheads="1"/>
          </p:cNvSpPr>
          <p:nvPr/>
        </p:nvSpPr>
        <p:spPr bwMode="auto">
          <a:xfrm>
            <a:off x="3267075" y="6367463"/>
            <a:ext cx="2307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Zheng W et al.  J Natl Cancer Inst 1998; 90: 1724 - 9</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Fleischkonsum</a:t>
            </a:r>
          </a:p>
        </p:txBody>
      </p:sp>
      <p:sp>
        <p:nvSpPr>
          <p:cNvPr id="130051" name="Form 59394"/>
          <p:cNvSpPr>
            <a:spLocks noGrp="1" noChangeArrowheads="1"/>
          </p:cNvSpPr>
          <p:nvPr>
            <p:ph type="body" idx="4294967295"/>
          </p:nvPr>
        </p:nvSpPr>
        <p:spPr>
          <a:xfrm>
            <a:off x="855663" y="1000125"/>
            <a:ext cx="7859712" cy="5257800"/>
          </a:xfrm>
        </p:spPr>
        <p:txBody>
          <a:bodyPr/>
          <a:lstStyle/>
          <a:p>
            <a:pPr marL="0" indent="0">
              <a:buFont typeface="Times New Roman" pitchFamily="18" charset="0"/>
              <a:buNone/>
            </a:pPr>
            <a:r>
              <a:rPr lang="de-CH" altLang="de-DE" sz="1800" b="1" dirty="0"/>
              <a:t>Faktor Fleisch: Zubereitung - relatives Risiko</a:t>
            </a:r>
            <a:endParaRPr lang="de-DE" altLang="de-DE" sz="1800" b="1" dirty="0"/>
          </a:p>
          <a:p>
            <a:pPr marL="0" indent="0">
              <a:buFont typeface="Times New Roman" pitchFamily="18" charset="0"/>
              <a:buNone/>
            </a:pPr>
            <a:br>
              <a:rPr lang="de-DE" altLang="de-DE" sz="1600" dirty="0"/>
            </a:br>
            <a:br>
              <a:rPr lang="de-DE" altLang="de-DE" sz="1600" dirty="0"/>
            </a:br>
            <a:endParaRPr lang="de-DE" altLang="de-DE" sz="1600" dirty="0"/>
          </a:p>
        </p:txBody>
      </p:sp>
      <p:sp>
        <p:nvSpPr>
          <p:cNvPr id="130052" name="Rectangle 5"/>
          <p:cNvSpPr>
            <a:spLocks noChangeArrowheads="1"/>
          </p:cNvSpPr>
          <p:nvPr/>
        </p:nvSpPr>
        <p:spPr bwMode="auto">
          <a:xfrm>
            <a:off x="2643188" y="6354763"/>
            <a:ext cx="3832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Deitz AC et al 	Cancer Epidemiol Biomarkers Prev 2000; 9: 905 - 10</a:t>
            </a:r>
          </a:p>
        </p:txBody>
      </p:sp>
      <p:sp>
        <p:nvSpPr>
          <p:cNvPr id="130053" name="Text Box 6"/>
          <p:cNvSpPr txBox="1">
            <a:spLocks noChangeArrowheads="1"/>
          </p:cNvSpPr>
          <p:nvPr/>
        </p:nvSpPr>
        <p:spPr bwMode="auto">
          <a:xfrm>
            <a:off x="2095500" y="1628775"/>
            <a:ext cx="49291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Entstehung unerwünschter Heterozyklische Amine </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in gut gekochtem und gebräuntem Fleisch</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bei Frauen nach den Wechseljahren</a:t>
            </a:r>
          </a:p>
        </p:txBody>
      </p:sp>
      <p:sp>
        <p:nvSpPr>
          <p:cNvPr id="130054" name="AutoShape 7"/>
          <p:cNvSpPr>
            <a:spLocks noChangeArrowheads="1"/>
          </p:cNvSpPr>
          <p:nvPr/>
        </p:nvSpPr>
        <p:spPr bwMode="auto">
          <a:xfrm>
            <a:off x="4238625" y="2897188"/>
            <a:ext cx="642938" cy="830262"/>
          </a:xfrm>
          <a:prstGeom prst="downArrow">
            <a:avLst>
              <a:gd name="adj1" fmla="val 50000"/>
              <a:gd name="adj2" fmla="val 32284"/>
            </a:avLst>
          </a:prstGeom>
          <a:solidFill>
            <a:srgbClr val="FFFF66"/>
          </a:solidFill>
          <a:ln w="9525">
            <a:solidFill>
              <a:schemeClr val="tx1"/>
            </a:solidFill>
            <a:miter lim="800000"/>
            <a:headEnd/>
            <a:tailEnd/>
          </a:ln>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0055" name="Text Box 8"/>
          <p:cNvSpPr txBox="1">
            <a:spLocks noChangeArrowheads="1"/>
          </p:cNvSpPr>
          <p:nvPr/>
        </p:nvSpPr>
        <p:spPr bwMode="auto">
          <a:xfrm>
            <a:off x="5795963" y="2636838"/>
            <a:ext cx="21328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Enzymsysteme:</a:t>
            </a:r>
          </a:p>
          <a:p>
            <a:pPr eaLnBrk="1" hangingPunct="1">
              <a:spcBef>
                <a:spcPct val="0"/>
              </a:spcBef>
              <a:spcAft>
                <a:spcPct val="0"/>
              </a:spcAft>
              <a:buClrTx/>
              <a:buFontTx/>
              <a:buChar char="•"/>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Char char="•"/>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Cytochrom P450 1A2</a:t>
            </a:r>
          </a:p>
          <a:p>
            <a:pPr eaLnBrk="1" hangingPunct="1">
              <a:spcBef>
                <a:spcPct val="0"/>
              </a:spcBef>
              <a:spcAft>
                <a:spcPct val="0"/>
              </a:spcAft>
              <a:buClrTx/>
              <a:buFontTx/>
              <a:buChar char="•"/>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Char char="•"/>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N-Acetyltransferase</a:t>
            </a:r>
          </a:p>
        </p:txBody>
      </p:sp>
      <p:sp>
        <p:nvSpPr>
          <p:cNvPr id="130056" name="Text Box 9"/>
          <p:cNvSpPr txBox="1">
            <a:spLocks noChangeArrowheads="1"/>
          </p:cNvSpPr>
          <p:nvPr/>
        </p:nvSpPr>
        <p:spPr bwMode="auto">
          <a:xfrm>
            <a:off x="1038225" y="3068638"/>
            <a:ext cx="1634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BIOAKTIVIERUNG</a:t>
            </a:r>
          </a:p>
        </p:txBody>
      </p:sp>
      <p:sp>
        <p:nvSpPr>
          <p:cNvPr id="130057" name="Text Box 10"/>
          <p:cNvSpPr txBox="1">
            <a:spLocks noChangeArrowheads="1"/>
          </p:cNvSpPr>
          <p:nvPr/>
        </p:nvSpPr>
        <p:spPr bwMode="auto">
          <a:xfrm>
            <a:off x="3849688" y="3929063"/>
            <a:ext cx="1327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DNA-Addukte</a:t>
            </a:r>
          </a:p>
        </p:txBody>
      </p:sp>
      <p:sp>
        <p:nvSpPr>
          <p:cNvPr id="130058" name="AutoShape 11"/>
          <p:cNvSpPr>
            <a:spLocks noChangeArrowheads="1"/>
          </p:cNvSpPr>
          <p:nvPr/>
        </p:nvSpPr>
        <p:spPr bwMode="auto">
          <a:xfrm>
            <a:off x="4314825" y="4413250"/>
            <a:ext cx="533400" cy="533400"/>
          </a:xfrm>
          <a:prstGeom prst="downArrow">
            <a:avLst>
              <a:gd name="adj1" fmla="val 50000"/>
              <a:gd name="adj2" fmla="val 25000"/>
            </a:avLst>
          </a:prstGeom>
          <a:solidFill>
            <a:srgbClr val="FFFF66"/>
          </a:solidFill>
          <a:ln w="9525">
            <a:solidFill>
              <a:schemeClr val="tx1"/>
            </a:solidFill>
            <a:miter lim="800000"/>
            <a:headEnd/>
            <a:tailEnd/>
          </a:ln>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0059" name="Text Box 12"/>
          <p:cNvSpPr txBox="1">
            <a:spLocks noChangeArrowheads="1"/>
          </p:cNvSpPr>
          <p:nvPr/>
        </p:nvSpPr>
        <p:spPr bwMode="auto">
          <a:xfrm>
            <a:off x="3656013" y="5237163"/>
            <a:ext cx="1830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Mutationen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Obst und Gemüse</a:t>
            </a:r>
          </a:p>
        </p:txBody>
      </p:sp>
      <p:sp>
        <p:nvSpPr>
          <p:cNvPr id="131075"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Faktor Obst und Gemüse</a:t>
            </a:r>
            <a:br>
              <a:rPr lang="de-CH" altLang="de-DE" sz="1800" b="1" dirty="0"/>
            </a:br>
            <a:endParaRPr lang="de-DE" altLang="de-DE" sz="1800" b="1" dirty="0"/>
          </a:p>
          <a:p>
            <a:pPr marL="0" indent="0"/>
            <a:r>
              <a:rPr lang="de-DE" altLang="de-DE" sz="1600" dirty="0"/>
              <a:t>   Bei europäischen Frauen konnte keine Verminderung des Brustkrebsrisikos durch eine </a:t>
            </a:r>
            <a:br>
              <a:rPr lang="de-DE" altLang="de-DE" sz="1600" dirty="0"/>
            </a:br>
            <a:r>
              <a:rPr lang="de-DE" altLang="de-DE" sz="1600" dirty="0"/>
              <a:t>     </a:t>
            </a:r>
            <a:r>
              <a:rPr lang="de-DE" altLang="de-DE" sz="1600" dirty="0" err="1"/>
              <a:t>obs</a:t>
            </a:r>
            <a:r>
              <a:rPr lang="de-DE" altLang="de-DE" sz="1600" dirty="0"/>
              <a:t>-t und gemüsereiche Ernährung gezeigt werden.</a:t>
            </a:r>
          </a:p>
          <a:p>
            <a:pPr marL="0" indent="0"/>
            <a:r>
              <a:rPr lang="de-DE" altLang="de-DE" sz="1600" b="1" dirty="0"/>
              <a:t>   Vitamin A, B, E, Spurenelemente</a:t>
            </a:r>
            <a:r>
              <a:rPr lang="de-DE" altLang="de-DE" sz="1600" dirty="0"/>
              <a:t> (Selen):</a:t>
            </a:r>
            <a:br>
              <a:rPr lang="de-DE" altLang="de-DE" sz="1600" dirty="0"/>
            </a:br>
            <a:r>
              <a:rPr lang="de-DE" altLang="de-DE" sz="1600" dirty="0"/>
              <a:t>     Keine Verminderung des Brustkrebsrisikos</a:t>
            </a:r>
            <a:br>
              <a:rPr lang="de-DE" altLang="de-DE" sz="1600" dirty="0"/>
            </a:br>
            <a:br>
              <a:rPr lang="de-DE" altLang="de-DE" sz="1600" dirty="0"/>
            </a:br>
            <a:endParaRPr lang="de-DE" altLang="de-DE" sz="2000" dirty="0"/>
          </a:p>
          <a:p>
            <a:pPr marL="0" indent="0"/>
            <a:endParaRPr lang="de-DE" altLang="de-DE" sz="2000" dirty="0"/>
          </a:p>
          <a:p>
            <a:pPr marL="0" indent="0">
              <a:buFont typeface="Times New Roman" pitchFamily="18" charset="0"/>
              <a:buNone/>
            </a:pPr>
            <a:br>
              <a:rPr lang="de-DE" altLang="de-DE" sz="2000" dirty="0"/>
            </a:br>
            <a:br>
              <a:rPr lang="de-DE" altLang="de-DE" sz="2000" dirty="0"/>
            </a:br>
            <a:endParaRPr lang="de-DE" altLang="de-DE" sz="2000" dirty="0"/>
          </a:p>
        </p:txBody>
      </p:sp>
      <p:sp>
        <p:nvSpPr>
          <p:cNvPr id="131076" name="Rectangle 5"/>
          <p:cNvSpPr>
            <a:spLocks noChangeArrowheads="1"/>
          </p:cNvSpPr>
          <p:nvPr/>
        </p:nvSpPr>
        <p:spPr bwMode="auto">
          <a:xfrm>
            <a:off x="2643188" y="6354763"/>
            <a:ext cx="3832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Smith-Warner SA et al, JAMA 1998; 279: 535 - 40</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Alkohol</a:t>
            </a:r>
          </a:p>
        </p:txBody>
      </p:sp>
      <p:sp>
        <p:nvSpPr>
          <p:cNvPr id="132099"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Faktor Alkohol</a:t>
            </a:r>
            <a:br>
              <a:rPr lang="de-CH" altLang="de-DE" sz="1800" b="1" dirty="0"/>
            </a:br>
            <a:endParaRPr lang="de-DE" altLang="de-DE" sz="1800" b="1" dirty="0"/>
          </a:p>
          <a:p>
            <a:pPr marL="0" indent="0"/>
            <a:r>
              <a:rPr lang="de-DE" altLang="de-DE" sz="1600" dirty="0"/>
              <a:t>   Regelmässiger Alkoholkonsum steigert dosisabhängig das Brustkrebsrisiko</a:t>
            </a:r>
          </a:p>
          <a:p>
            <a:pPr marL="0" indent="0"/>
            <a:r>
              <a:rPr lang="de-DE" altLang="de-DE" sz="1600" dirty="0"/>
              <a:t>   Eine unbedenkliche Tagesmenge kann nicht definiert werden</a:t>
            </a:r>
          </a:p>
        </p:txBody>
      </p:sp>
      <p:sp>
        <p:nvSpPr>
          <p:cNvPr id="132100" name="Rectangle 5"/>
          <p:cNvSpPr>
            <a:spLocks noChangeArrowheads="1"/>
          </p:cNvSpPr>
          <p:nvPr/>
        </p:nvSpPr>
        <p:spPr bwMode="auto">
          <a:xfrm>
            <a:off x="1779588" y="6354763"/>
            <a:ext cx="5600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Smith-Warner SA et al, JAMA 1998; 279: 535 - 40. Bild: Dr. med. Jürg Eichhorn,  Petronas Tower, Kualalumpur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32101" name="Picture 5" descr="D:\Daten\JPG Praxis\Ernährung\Essen\Essen Petro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2462213"/>
            <a:ext cx="2990850"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Alkohol</a:t>
            </a:r>
          </a:p>
        </p:txBody>
      </p:sp>
      <p:sp>
        <p:nvSpPr>
          <p:cNvPr id="133123"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Faktor Alkohol</a:t>
            </a:r>
            <a:br>
              <a:rPr lang="de-CH" altLang="de-DE" sz="1800" b="1" dirty="0"/>
            </a:br>
            <a:endParaRPr lang="de-DE" altLang="de-DE" sz="1800" b="1" dirty="0"/>
          </a:p>
          <a:p>
            <a:pPr marL="0" indent="0"/>
            <a:r>
              <a:rPr lang="de-DE" altLang="de-DE" sz="1600" dirty="0"/>
              <a:t>   Regelmässiger Alkoholkonsum steigert dosisabhängig das Brustkrebsrisiko</a:t>
            </a:r>
          </a:p>
          <a:p>
            <a:pPr marL="0" indent="0"/>
            <a:r>
              <a:rPr lang="de-DE" altLang="de-DE" sz="1600" dirty="0"/>
              <a:t>   Eine unbedenkliche Tagesmenge kann nicht definiert werden</a:t>
            </a:r>
          </a:p>
          <a:p>
            <a:pPr marL="0" indent="0"/>
            <a:endParaRPr lang="de-DE" altLang="de-DE" sz="1600" dirty="0"/>
          </a:p>
          <a:p>
            <a:pPr marL="0" indent="0"/>
            <a:r>
              <a:rPr lang="de-DE" altLang="de-DE" sz="1600" dirty="0"/>
              <a:t>   </a:t>
            </a:r>
            <a:r>
              <a:rPr lang="de-DE" altLang="de-DE" sz="1600" b="1" dirty="0"/>
              <a:t>Aber: Nach Langenecker steigendes Risiko mit steigendem Konsum</a:t>
            </a:r>
          </a:p>
        </p:txBody>
      </p:sp>
      <p:sp>
        <p:nvSpPr>
          <p:cNvPr id="133124" name="Rectangle 4"/>
          <p:cNvSpPr>
            <a:spLocks noChangeArrowheads="1"/>
          </p:cNvSpPr>
          <p:nvPr/>
        </p:nvSpPr>
        <p:spPr bwMode="auto">
          <a:xfrm>
            <a:off x="1042988" y="2349500"/>
            <a:ext cx="2297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    Smith-Warner SA et al, JAMA 1998; 279: 535 - 40</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3125" name="Text Box 5"/>
          <p:cNvSpPr txBox="1">
            <a:spLocks noChangeArrowheads="1"/>
          </p:cNvSpPr>
          <p:nvPr/>
        </p:nvSpPr>
        <p:spPr bwMode="auto">
          <a:xfrm>
            <a:off x="2484438" y="3702050"/>
            <a:ext cx="1800225" cy="1558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t>Alkohol g/Tag</a:t>
            </a:r>
            <a:br>
              <a:rPr lang="de-DE" alt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alt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6</a:t>
            </a: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12</a:t>
            </a: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24</a:t>
            </a: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36</a:t>
            </a:r>
          </a:p>
        </p:txBody>
      </p:sp>
      <p:sp>
        <p:nvSpPr>
          <p:cNvPr id="133126" name="Text Box 6"/>
          <p:cNvSpPr txBox="1">
            <a:spLocks noChangeArrowheads="1"/>
          </p:cNvSpPr>
          <p:nvPr/>
        </p:nvSpPr>
        <p:spPr bwMode="auto">
          <a:xfrm>
            <a:off x="4859338" y="3702050"/>
            <a:ext cx="1873250" cy="1558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t>Relatives Risiko</a:t>
            </a:r>
            <a:br>
              <a:rPr lang="de-DE" alt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1,2</a:t>
            </a: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1,4</a:t>
            </a: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1,7</a:t>
            </a:r>
          </a:p>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2,0</a:t>
            </a:r>
          </a:p>
        </p:txBody>
      </p:sp>
      <p:sp>
        <p:nvSpPr>
          <p:cNvPr id="133127" name="Rectangle 7"/>
          <p:cNvSpPr>
            <a:spLocks noChangeArrowheads="1"/>
          </p:cNvSpPr>
          <p:nvPr/>
        </p:nvSpPr>
        <p:spPr bwMode="auto">
          <a:xfrm>
            <a:off x="3851275" y="5357813"/>
            <a:ext cx="14398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Aft>
                <a:spcPct val="0"/>
              </a:spcAft>
              <a:buClr>
                <a:schemeClr val="hlink"/>
              </a:buClr>
              <a:buSzPct val="50000"/>
              <a:buFont typeface="Monotype Sorts"/>
              <a:buNone/>
            </a:pPr>
            <a:r>
              <a:rPr kumimoji="1"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Langnecker et al., 1988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Rauchen</a:t>
            </a:r>
          </a:p>
        </p:txBody>
      </p:sp>
      <p:sp>
        <p:nvSpPr>
          <p:cNvPr id="134147"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Faktor Rauchen</a:t>
            </a:r>
            <a:br>
              <a:rPr lang="de-CH" altLang="de-DE" sz="1800" b="1" dirty="0"/>
            </a:br>
            <a:endParaRPr lang="de-DE" altLang="de-DE" sz="1800" b="1" dirty="0"/>
          </a:p>
          <a:p>
            <a:pPr marL="0" indent="0"/>
            <a:r>
              <a:rPr lang="de-DE" altLang="de-DE" sz="1600" dirty="0"/>
              <a:t>   Hinweise auf erhöhtes Brustkrebsrisiko bei jüngeren Frauen und bei Rauchen </a:t>
            </a:r>
            <a:br>
              <a:rPr lang="de-DE" altLang="de-DE" sz="1600" dirty="0"/>
            </a:br>
            <a:r>
              <a:rPr lang="de-DE" altLang="de-DE" sz="1600" dirty="0"/>
              <a:t>     grösserer Mengen (&gt; 40 Zigaretten / Tag) über viele Jahre</a:t>
            </a:r>
            <a:br>
              <a:rPr lang="de-DE" altLang="de-DE" sz="1600" dirty="0"/>
            </a:br>
            <a:endParaRPr lang="de-DE" altLang="de-DE" sz="1600" dirty="0"/>
          </a:p>
        </p:txBody>
      </p:sp>
      <p:sp>
        <p:nvSpPr>
          <p:cNvPr id="134148" name="Rectangle 5"/>
          <p:cNvSpPr>
            <a:spLocks noChangeArrowheads="1"/>
          </p:cNvSpPr>
          <p:nvPr/>
        </p:nvSpPr>
        <p:spPr bwMode="auto">
          <a:xfrm>
            <a:off x="2159000" y="6354762"/>
            <a:ext cx="52213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en-US"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Welp EA et al, Scand J Work Environ Health 1998; 24: 3 - 7. </a:t>
            </a:r>
            <a:r>
              <a:rPr lang="en-US" altLang="de-DE" sz="800" dirty="0" err="1">
                <a:solidFill>
                  <a:schemeClr val="tx1"/>
                </a:solidFill>
                <a:latin typeface="Calibri" panose="020F0502020204030204" pitchFamily="34" charset="0"/>
                <a:ea typeface="Calibri" panose="020F0502020204030204" pitchFamily="34" charset="0"/>
                <a:cs typeface="Calibri" panose="020F0502020204030204" pitchFamily="34" charset="0"/>
              </a:rPr>
              <a:t>Aufnahmen</a:t>
            </a:r>
            <a:r>
              <a:rPr lang="en-US"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 Dr. med. et Dr. scient. med. Jürg Eichhorn</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34149" name="Picture 6" descr="D:\Daten\Eigene Bilder\ra1_0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888" y="3100388"/>
            <a:ext cx="30099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8" descr="D:\Daten\Eigene Bilder\ra1_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8" y="3100388"/>
            <a:ext cx="30099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1" name="Textfeld 9"/>
          <p:cNvSpPr txBox="1">
            <a:spLocks noChangeArrowheads="1"/>
          </p:cNvSpPr>
          <p:nvPr/>
        </p:nvSpPr>
        <p:spPr bwMode="auto">
          <a:xfrm>
            <a:off x="1614488" y="5500688"/>
            <a:ext cx="52041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Hand eines Exrauchers                          Hand nach 3 Zigaretten</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Übergewicht</a:t>
            </a:r>
          </a:p>
        </p:txBody>
      </p:sp>
      <p:sp>
        <p:nvSpPr>
          <p:cNvPr id="135171" name="Form 59394"/>
          <p:cNvSpPr>
            <a:spLocks noGrp="1" noChangeArrowheads="1"/>
          </p:cNvSpPr>
          <p:nvPr>
            <p:ph type="body" idx="4294967295"/>
          </p:nvPr>
        </p:nvSpPr>
        <p:spPr>
          <a:xfrm>
            <a:off x="855663" y="1000125"/>
            <a:ext cx="7859712" cy="5257800"/>
          </a:xfrm>
        </p:spPr>
        <p:txBody>
          <a:bodyPr/>
          <a:lstStyle/>
          <a:p>
            <a:pPr marL="0" indent="0">
              <a:buFont typeface="Times New Roman" pitchFamily="18" charset="0"/>
              <a:buNone/>
            </a:pPr>
            <a:r>
              <a:rPr lang="de-CH" altLang="de-DE" sz="1800" b="1" dirty="0"/>
              <a:t>Faktor Übergewicht</a:t>
            </a:r>
            <a:br>
              <a:rPr lang="de-CH" altLang="de-DE" sz="1800" b="1" dirty="0"/>
            </a:br>
            <a:endParaRPr lang="de-DE" altLang="de-DE" sz="1800" b="1" dirty="0"/>
          </a:p>
          <a:p>
            <a:pPr marL="0" indent="0"/>
            <a:r>
              <a:rPr lang="de-DE" altLang="de-DE" sz="1600" dirty="0"/>
              <a:t>   Brustkrebsrisiko grösser bei älteren Frauen jenseits der Wechseljahre </a:t>
            </a:r>
            <a:br>
              <a:rPr lang="de-DE" altLang="de-DE" sz="1600" dirty="0"/>
            </a:br>
            <a:r>
              <a:rPr lang="de-DE" altLang="de-DE" sz="1600" dirty="0"/>
              <a:t>     verglichen mit jüngeren Frauen</a:t>
            </a:r>
          </a:p>
          <a:p>
            <a:pPr marL="0" indent="0"/>
            <a:r>
              <a:rPr lang="de-DE" altLang="de-DE" sz="1600" dirty="0"/>
              <a:t>   Anhaltende Stoffwechselveränderungen (Zucker-, Hormonstoffwechsel) </a:t>
            </a:r>
            <a:br>
              <a:rPr lang="de-DE" altLang="de-DE" sz="1600" dirty="0"/>
            </a:br>
            <a:r>
              <a:rPr lang="de-DE" altLang="de-DE" sz="1600" dirty="0"/>
              <a:t>     mit Begünstigung auch der Entstehung von Diabetes und Herz-</a:t>
            </a:r>
            <a:br>
              <a:rPr lang="de-DE" altLang="de-DE" sz="1600" dirty="0"/>
            </a:br>
            <a:r>
              <a:rPr lang="de-DE" altLang="de-DE" sz="1600" dirty="0"/>
              <a:t>     Kreislauferkrankungen</a:t>
            </a:r>
          </a:p>
          <a:p>
            <a:pPr marL="0" indent="0"/>
            <a:r>
              <a:rPr lang="de-DE" altLang="de-DE" sz="1600" dirty="0"/>
              <a:t>   Präventionsmöglichkeit: Vermeidung eines Body Mass Index über 25</a:t>
            </a:r>
            <a:br>
              <a:rPr lang="de-DE" altLang="de-DE" sz="1600" dirty="0"/>
            </a:br>
            <a:r>
              <a:rPr lang="de-DE" altLang="de-DE" sz="1600" dirty="0"/>
              <a:t>                                                 (Körpergewicht in kg / Größe in m</a:t>
            </a:r>
            <a:r>
              <a:rPr lang="de-DE" altLang="de-DE" sz="1600" baseline="30000" dirty="0"/>
              <a:t>2</a:t>
            </a:r>
            <a:r>
              <a:rPr lang="de-DE" altLang="de-DE" sz="1600" dirty="0"/>
              <a:t>)</a:t>
            </a:r>
            <a:br>
              <a:rPr lang="de-DE" altLang="de-DE" sz="1600" dirty="0"/>
            </a:br>
            <a:r>
              <a:rPr lang="de-DE" altLang="de-DE" sz="1600" dirty="0"/>
              <a:t>                                                 plus regelmässige körperliche Bewegung</a:t>
            </a:r>
          </a:p>
          <a:p>
            <a:pPr marL="0" indent="0"/>
            <a:r>
              <a:rPr lang="de-DE" altLang="de-DE" sz="1600" dirty="0"/>
              <a:t>   Erhöhtes Körpergewicht bei jüngeren Frauen ist eher protektiv, aber </a:t>
            </a:r>
            <a:r>
              <a:rPr lang="de-DE" altLang="de-DE" sz="1600" i="1" dirty="0"/>
              <a:t>nicht</a:t>
            </a:r>
            <a:r>
              <a:rPr lang="de-DE" altLang="de-DE" sz="1600" dirty="0"/>
              <a:t> bei </a:t>
            </a:r>
            <a:br>
              <a:rPr lang="de-DE" altLang="de-DE" sz="1600" dirty="0"/>
            </a:br>
            <a:r>
              <a:rPr lang="de-DE" altLang="de-DE" sz="1600" dirty="0"/>
              <a:t>     älteren Frauen</a:t>
            </a:r>
          </a:p>
          <a:p>
            <a:pPr marL="0" indent="0"/>
            <a:r>
              <a:rPr lang="de-DE" altLang="de-DE" sz="1600" dirty="0"/>
              <a:t>   Gewichtszunahme mit zunehmendem Lebensalter, insbesondere in der oberen </a:t>
            </a:r>
            <a:br>
              <a:rPr lang="de-DE" altLang="de-DE" sz="1600" dirty="0"/>
            </a:br>
            <a:r>
              <a:rPr lang="de-DE" altLang="de-DE" sz="1600" dirty="0"/>
              <a:t>     Körperhälfte, ist mit erhöhtem Risiko verbunden</a:t>
            </a:r>
          </a:p>
          <a:p>
            <a:pPr marL="0" indent="0"/>
            <a:r>
              <a:rPr lang="de-DE" altLang="de-DE" sz="1600" dirty="0"/>
              <a:t>   Gewichtsabnahme bei älteren Frauen wirkt protektiv</a:t>
            </a:r>
            <a:br>
              <a:rPr lang="de-DE" altLang="de-DE" sz="1600" dirty="0"/>
            </a:br>
            <a:endParaRPr lang="de-CH" altLang="de-DE" sz="1600" dirty="0"/>
          </a:p>
        </p:txBody>
      </p:sp>
      <p:sp>
        <p:nvSpPr>
          <p:cNvPr id="135172" name="Rectangle 4"/>
          <p:cNvSpPr>
            <a:spLocks noChangeArrowheads="1"/>
          </p:cNvSpPr>
          <p:nvPr/>
        </p:nvSpPr>
        <p:spPr bwMode="auto">
          <a:xfrm>
            <a:off x="2749550" y="6361113"/>
            <a:ext cx="32175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it-IT"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Bianchini F et al, Lancet Oncol 2002; 3: 565 - 74, Vainio H et al IARC, 2002</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Bewegung</a:t>
            </a:r>
          </a:p>
        </p:txBody>
      </p:sp>
      <p:sp>
        <p:nvSpPr>
          <p:cNvPr id="136195" name="Form 59394"/>
          <p:cNvSpPr>
            <a:spLocks noGrp="1" noChangeArrowheads="1"/>
          </p:cNvSpPr>
          <p:nvPr>
            <p:ph type="body" idx="4294967295"/>
          </p:nvPr>
        </p:nvSpPr>
        <p:spPr>
          <a:xfrm>
            <a:off x="855663" y="990600"/>
            <a:ext cx="8288337" cy="5257800"/>
          </a:xfrm>
        </p:spPr>
        <p:txBody>
          <a:bodyPr/>
          <a:lstStyle/>
          <a:p>
            <a:pPr marL="0" indent="0">
              <a:buFont typeface="Times New Roman" pitchFamily="18" charset="0"/>
              <a:buNone/>
            </a:pPr>
            <a:r>
              <a:rPr lang="de-CH" altLang="de-DE" sz="1800" b="1" dirty="0"/>
              <a:t>Faktor Bewegung</a:t>
            </a:r>
            <a:br>
              <a:rPr lang="de-CH" altLang="de-DE" sz="1800" b="1" dirty="0"/>
            </a:br>
            <a:endParaRPr lang="de-DE" altLang="de-DE" sz="1800" b="1" dirty="0"/>
          </a:p>
          <a:p>
            <a:pPr marL="0" indent="0"/>
            <a:r>
              <a:rPr lang="de-DE" altLang="de-DE" sz="1600" dirty="0"/>
              <a:t>   Regelmässiger Sport wie z. B. „walking“ für </a:t>
            </a:r>
            <a:r>
              <a:rPr lang="de-DE" altLang="de-DE" sz="1600" u="sng" dirty="0"/>
              <a:t>&gt;</a:t>
            </a:r>
            <a:r>
              <a:rPr lang="de-DE" altLang="de-DE" sz="1600" dirty="0"/>
              <a:t> 1.5 Stunden / Woche reduziert das </a:t>
            </a:r>
            <a:br>
              <a:rPr lang="de-DE" altLang="de-DE" sz="1600" dirty="0"/>
            </a:br>
            <a:r>
              <a:rPr lang="de-DE" altLang="de-DE" sz="1600" dirty="0"/>
              <a:t>     Brustkrebsrisiko, auch für  in situ Karzinome, sowohl bei jüngeren als auch bei </a:t>
            </a:r>
            <a:br>
              <a:rPr lang="de-DE" altLang="de-DE" sz="1600" dirty="0"/>
            </a:br>
            <a:r>
              <a:rPr lang="de-DE" altLang="de-DE" sz="1600" dirty="0"/>
              <a:t>     älteren Frauen</a:t>
            </a:r>
          </a:p>
          <a:p>
            <a:pPr marL="0" indent="0"/>
            <a:r>
              <a:rPr lang="de-DE" altLang="de-DE" sz="1600" dirty="0"/>
              <a:t>   3 Stunden Sport wöchentlich reduzieren das Brustkrebsrisiko um 30%!</a:t>
            </a:r>
          </a:p>
          <a:p>
            <a:pPr marL="0" indent="0"/>
            <a:r>
              <a:rPr lang="de-DE" altLang="de-DE" sz="1600" dirty="0"/>
              <a:t>   Eindeutiger vorbeugender Effekt nur bei</a:t>
            </a:r>
            <a:br>
              <a:rPr lang="de-DE" altLang="de-DE" sz="1600" dirty="0"/>
            </a:br>
            <a:r>
              <a:rPr lang="de-DE" altLang="de-DE" sz="1600" dirty="0"/>
              <a:t> </a:t>
            </a:r>
            <a:br>
              <a:rPr lang="de-DE" altLang="de-DE" sz="1600" dirty="0"/>
            </a:br>
            <a:r>
              <a:rPr lang="de-DE" altLang="de-DE" sz="1600" dirty="0"/>
              <a:t>                       Brustkrebs		 (-20-30%)</a:t>
            </a:r>
            <a:br>
              <a:rPr lang="de-DE" altLang="de-DE" sz="1600" dirty="0"/>
            </a:br>
            <a:r>
              <a:rPr lang="de-DE" altLang="de-DE" sz="1600" dirty="0"/>
              <a:t>                       Dickdarmkrebs (-10-50!%)</a:t>
            </a:r>
            <a:br>
              <a:rPr lang="de-DE" altLang="de-DE" sz="1600" dirty="0"/>
            </a:br>
            <a:endParaRPr lang="de-DE" altLang="de-DE" sz="1600" dirty="0"/>
          </a:p>
          <a:p>
            <a:pPr marL="0" indent="0"/>
            <a:r>
              <a:rPr lang="de-DE" altLang="de-DE" sz="1600" dirty="0"/>
              <a:t>   Hypothese: Verminderung der Verfügbarkeit von </a:t>
            </a:r>
            <a:br>
              <a:rPr lang="de-DE" altLang="de-DE" sz="1600" dirty="0"/>
            </a:br>
            <a:r>
              <a:rPr lang="de-DE" altLang="de-DE" sz="1600" dirty="0"/>
              <a:t>                        Östrogenen</a:t>
            </a:r>
            <a:br>
              <a:rPr lang="de-DE" altLang="de-DE" sz="1600" dirty="0"/>
            </a:br>
            <a:r>
              <a:rPr lang="de-DE" altLang="de-DE" sz="1600" dirty="0"/>
              <a:t>                        Zyklusverlängerung, Zyklusstörungen</a:t>
            </a:r>
            <a:br>
              <a:rPr lang="de-DE" altLang="de-DE" sz="1600" dirty="0"/>
            </a:br>
            <a:r>
              <a:rPr lang="de-DE" altLang="de-DE" sz="1600" dirty="0"/>
              <a:t>                        Höheres Menarchealter</a:t>
            </a:r>
          </a:p>
          <a:p>
            <a:pPr marL="0" indent="0"/>
            <a:r>
              <a:rPr lang="de-DE" altLang="de-DE" sz="1600" dirty="0"/>
              <a:t>   Erhöhte Insulinsensitivität</a:t>
            </a:r>
            <a:br>
              <a:rPr lang="de-DE" altLang="de-DE" sz="1600" dirty="0"/>
            </a:br>
            <a:br>
              <a:rPr lang="de-DE" altLang="de-DE" sz="1600" dirty="0"/>
            </a:br>
            <a:r>
              <a:rPr lang="de-DE" altLang="de-DE" sz="800" dirty="0"/>
              <a:t>Meta-Analyse: Thune I &amp; Furberg    Med Sci Sports Exerc 2001; 33: S530 - S550</a:t>
            </a:r>
            <a:br>
              <a:rPr lang="de-DE" altLang="de-DE" sz="800" dirty="0"/>
            </a:br>
            <a:r>
              <a:rPr lang="de-DE" altLang="de-DE" sz="800" dirty="0"/>
              <a:t>Nurses´Health Studie: Rockhill B et al	Arch Int Med 1999; 159: 2290 - 6</a:t>
            </a:r>
            <a:br>
              <a:rPr lang="de-DE" altLang="de-DE" sz="800" dirty="0"/>
            </a:br>
            <a:r>
              <a:rPr lang="en-US" altLang="de-DE" sz="800" dirty="0"/>
              <a:t>Women´s Health Initiative : McTiernan A et al	JAMA 2003; 290: 1331 - 6</a:t>
            </a:r>
            <a:br>
              <a:rPr lang="de-DE" altLang="de-DE" sz="800" dirty="0"/>
            </a:br>
            <a:r>
              <a:rPr lang="de-DE" altLang="de-DE" sz="800" dirty="0"/>
              <a:t>,</a:t>
            </a:r>
          </a:p>
        </p:txBody>
      </p:sp>
      <p:sp>
        <p:nvSpPr>
          <p:cNvPr id="136196" name="Rectangle 5"/>
          <p:cNvSpPr>
            <a:spLocks noChangeArrowheads="1"/>
          </p:cNvSpPr>
          <p:nvPr/>
        </p:nvSpPr>
        <p:spPr bwMode="auto">
          <a:xfrm>
            <a:off x="7373144" y="2210256"/>
            <a:ext cx="10422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Bernstein et al. 1994</a:t>
            </a:r>
          </a:p>
        </p:txBody>
      </p:sp>
      <p:sp>
        <p:nvSpPr>
          <p:cNvPr id="136197" name="Rectangle 6"/>
          <p:cNvSpPr>
            <a:spLocks noChangeArrowheads="1"/>
          </p:cNvSpPr>
          <p:nvPr/>
        </p:nvSpPr>
        <p:spPr bwMode="auto">
          <a:xfrm>
            <a:off x="4355976" y="3619500"/>
            <a:ext cx="8931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Klinikum Freising</a:t>
            </a:r>
          </a:p>
        </p:txBody>
      </p:sp>
      <p:pic>
        <p:nvPicPr>
          <p:cNvPr id="136198" name="Picture 7" descr="\\Server\Fotos\JPG Praxis\Sport\Sunset Legian\Girl Jogging Cameraman1_1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138" y="3860800"/>
            <a:ext cx="3148012"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Rectangle 5"/>
          <p:cNvSpPr>
            <a:spLocks noChangeArrowheads="1"/>
          </p:cNvSpPr>
          <p:nvPr/>
        </p:nvSpPr>
        <p:spPr bwMode="auto">
          <a:xfrm>
            <a:off x="2159000" y="6354763"/>
            <a:ext cx="4808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en-US" altLang="de-DE" sz="800" dirty="0" err="1">
                <a:solidFill>
                  <a:schemeClr val="tx1"/>
                </a:solidFill>
                <a:latin typeface="Calibri" panose="020F0502020204030204" pitchFamily="34" charset="0"/>
                <a:ea typeface="Calibri" panose="020F0502020204030204" pitchFamily="34" charset="0"/>
                <a:cs typeface="Calibri" panose="020F0502020204030204" pitchFamily="34" charset="0"/>
              </a:rPr>
              <a:t>Aufnahme</a:t>
            </a:r>
            <a:r>
              <a:rPr lang="en-US"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 Dr. med. et Dr. scient. med. Jürg Eichhorn, Legian Beach, Bali, März 2012</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55663" y="993775"/>
            <a:ext cx="7859712"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buFont typeface="Times New Roman" pitchFamily="18" charset="0"/>
              <a:buNone/>
              <a:defRPr/>
            </a:pPr>
            <a:r>
              <a:rPr lang="de-DE" b="1" kern="0" dirty="0">
                <a:latin typeface="Calibri" panose="020F0502020204030204" pitchFamily="34" charset="0"/>
                <a:ea typeface="Calibri" panose="020F0502020204030204" pitchFamily="34" charset="0"/>
                <a:cs typeface="Calibri" panose="020F0502020204030204" pitchFamily="34" charset="0"/>
              </a:rPr>
              <a:t>Häufigkeit in Altersgruppen:</a:t>
            </a:r>
            <a:endParaRPr lang="de-CH" kern="0" dirty="0">
              <a:latin typeface="Calibri" panose="020F0502020204030204" pitchFamily="34" charset="0"/>
              <a:ea typeface="Calibri" panose="020F0502020204030204" pitchFamily="34" charset="0"/>
              <a:cs typeface="Calibri" panose="020F0502020204030204" pitchFamily="34" charset="0"/>
            </a:endParaRPr>
          </a:p>
        </p:txBody>
      </p:sp>
      <p:sp>
        <p:nvSpPr>
          <p:cNvPr id="16387"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16388" name="Rectangle 43"/>
          <p:cNvSpPr>
            <a:spLocks noChangeArrowheads="1"/>
          </p:cNvSpPr>
          <p:nvPr/>
        </p:nvSpPr>
        <p:spPr bwMode="auto">
          <a:xfrm>
            <a:off x="3910013" y="6361113"/>
            <a:ext cx="12218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Arznei-Telegramm 10/99</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4032262661"/>
              </p:ext>
            </p:extLst>
          </p:nvPr>
        </p:nvGraphicFramePr>
        <p:xfrm>
          <a:off x="1752600" y="2000250"/>
          <a:ext cx="5576888" cy="3946525"/>
        </p:xfrm>
        <a:graphic>
          <a:graphicData uri="http://schemas.openxmlformats.org/presentationml/2006/ole">
            <mc:AlternateContent xmlns:mc="http://schemas.openxmlformats.org/markup-compatibility/2006">
              <mc:Choice xmlns:v="urn:schemas-microsoft-com:vml" Requires="v">
                <p:oleObj name="Acrobat Document" r:id="rId3" imgW="8009524" imgH="5668166" progId="AcroExch.Document.7">
                  <p:embed/>
                </p:oleObj>
              </mc:Choice>
              <mc:Fallback>
                <p:oleObj name="Acrobat Document" r:id="rId3" imgW="8009524" imgH="5668166"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000250"/>
                        <a:ext cx="5576888"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Hormone</a:t>
            </a:r>
          </a:p>
        </p:txBody>
      </p:sp>
      <p:sp>
        <p:nvSpPr>
          <p:cNvPr id="137219"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Faktor Hormone</a:t>
            </a:r>
            <a:br>
              <a:rPr lang="de-CH" altLang="de-DE" sz="1800" b="1" dirty="0"/>
            </a:br>
            <a:endParaRPr lang="de-DE" altLang="de-DE" sz="1800" b="1" dirty="0"/>
          </a:p>
          <a:p>
            <a:pPr marL="0" indent="0"/>
            <a:r>
              <a:rPr lang="de-DE" altLang="de-DE" sz="1600" dirty="0"/>
              <a:t>   Anstieg des Brustkrebsrisiko mit der Dauer der Anwendung von Hormonen, </a:t>
            </a:r>
            <a:br>
              <a:rPr lang="de-DE" altLang="de-DE" sz="1600" dirty="0"/>
            </a:br>
            <a:r>
              <a:rPr lang="de-DE" altLang="de-DE" sz="1600" dirty="0"/>
              <a:t>     insbesondere Kombinationen von Östrogenen und Gelbkörperhormonen.</a:t>
            </a:r>
          </a:p>
          <a:p>
            <a:pPr marL="0" indent="0"/>
            <a:r>
              <a:rPr lang="de-CH" altLang="de-DE" sz="1600" dirty="0"/>
              <a:t>   Hormonelle Kontrazeption: Risiko nur wenn kürzer als 15 Jahre </a:t>
            </a:r>
            <a:br>
              <a:rPr lang="de-CH" altLang="de-DE" sz="1600" dirty="0"/>
            </a:br>
            <a:r>
              <a:rPr lang="de-CH" altLang="de-DE" sz="1600" dirty="0"/>
              <a:t>                                                       zurückliegend (OR 1,3)</a:t>
            </a:r>
          </a:p>
          <a:p>
            <a:pPr marL="0" indent="0"/>
            <a:r>
              <a:rPr lang="de-CH" altLang="de-DE" sz="1600" dirty="0"/>
              <a:t>   Hormonelle Substitution:    Risiko nur wenn kürzer als 10Jahre </a:t>
            </a:r>
            <a:br>
              <a:rPr lang="de-CH" altLang="de-DE" sz="1600" dirty="0"/>
            </a:br>
            <a:r>
              <a:rPr lang="de-CH" altLang="de-DE" sz="1600" dirty="0"/>
              <a:t>                                                      zurückliegend (OR 1,5)</a:t>
            </a:r>
            <a:endParaRPr lang="de-DE" altLang="de-DE" sz="16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Hormone</a:t>
            </a:r>
          </a:p>
        </p:txBody>
      </p:sp>
      <p:sp>
        <p:nvSpPr>
          <p:cNvPr id="138243"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DE" altLang="de-DE" sz="1800" b="1" dirty="0">
                <a:sym typeface="Symbol" pitchFamily="18" charset="2"/>
              </a:rPr>
              <a:t>Faktor Hormone: An Brustkrebs erkranken 50 - 70 Jährige</a:t>
            </a:r>
            <a:br>
              <a:rPr lang="de-DE" altLang="de-DE" sz="1800" b="1" dirty="0">
                <a:sym typeface="Symbol" pitchFamily="18" charset="2"/>
              </a:rPr>
            </a:br>
            <a:r>
              <a:rPr lang="de-DE" altLang="de-DE" sz="1800" dirty="0">
                <a:sym typeface="Symbol" pitchFamily="18" charset="2"/>
              </a:rPr>
              <a:t> </a:t>
            </a:r>
            <a:endParaRPr lang="de-DE" altLang="de-DE" sz="1800" b="1" dirty="0"/>
          </a:p>
          <a:p>
            <a:pPr marL="0" indent="0"/>
            <a:r>
              <a:rPr lang="de-DE" altLang="de-DE" sz="1700" dirty="0">
                <a:sym typeface="Symbol" pitchFamily="18" charset="2"/>
              </a:rPr>
              <a:t>   </a:t>
            </a:r>
            <a:r>
              <a:rPr lang="de-DE" altLang="de-DE" sz="1600" dirty="0">
                <a:sym typeface="Symbol" pitchFamily="18" charset="2"/>
              </a:rPr>
              <a:t>ohne Hormonersatztherapie:               </a:t>
            </a:r>
            <a:r>
              <a:rPr lang="de-DE" altLang="de-DE" sz="1600" b="1" dirty="0">
                <a:sym typeface="Symbol" pitchFamily="18" charset="2"/>
              </a:rPr>
              <a:t>63</a:t>
            </a:r>
            <a:r>
              <a:rPr lang="de-DE" altLang="de-DE" sz="1600" dirty="0">
                <a:sym typeface="Symbol" pitchFamily="18" charset="2"/>
              </a:rPr>
              <a:t>    Frauen von 1.000</a:t>
            </a:r>
          </a:p>
          <a:p>
            <a:pPr marL="0" indent="0"/>
            <a:r>
              <a:rPr lang="de-DE" altLang="de-DE" sz="1600" dirty="0">
                <a:sym typeface="Symbol" pitchFamily="18" charset="2"/>
              </a:rPr>
              <a:t>   mit Östrogen: nach 5 Jahren:</a:t>
            </a:r>
            <a:r>
              <a:rPr lang="de-DE" altLang="de-DE" sz="1600" b="1" dirty="0">
                <a:sym typeface="Symbol" pitchFamily="18" charset="2"/>
              </a:rPr>
              <a:t>                  1.5</a:t>
            </a:r>
            <a:r>
              <a:rPr lang="de-DE" altLang="de-DE" sz="1600" dirty="0">
                <a:sym typeface="Symbol" pitchFamily="18" charset="2"/>
              </a:rPr>
              <a:t> Frauen pro 1.000 mehr</a:t>
            </a:r>
            <a:br>
              <a:rPr lang="de-DE" altLang="de-DE" sz="1600" dirty="0">
                <a:sym typeface="Symbol" pitchFamily="18" charset="2"/>
              </a:rPr>
            </a:br>
            <a:r>
              <a:rPr lang="de-DE" altLang="de-DE" sz="1600" dirty="0">
                <a:sym typeface="Symbol" pitchFamily="18" charset="2"/>
              </a:rPr>
              <a:t>                           nach 10 Jahren:</a:t>
            </a:r>
            <a:r>
              <a:rPr lang="de-DE" altLang="de-DE" sz="1600" b="1" dirty="0">
                <a:sym typeface="Symbol" pitchFamily="18" charset="2"/>
              </a:rPr>
              <a:t>                    5</a:t>
            </a:r>
            <a:r>
              <a:rPr lang="de-DE" altLang="de-DE" sz="1600" dirty="0">
                <a:sym typeface="Symbol" pitchFamily="18" charset="2"/>
              </a:rPr>
              <a:t>    Frauen pro 1.000 mehr</a:t>
            </a:r>
          </a:p>
          <a:p>
            <a:pPr marL="0" indent="0"/>
            <a:r>
              <a:rPr lang="de-DE" altLang="de-DE" sz="1600" dirty="0">
                <a:sym typeface="Symbol" pitchFamily="18" charset="2"/>
              </a:rPr>
              <a:t>   mit Östrogen  + Gestagen:</a:t>
            </a:r>
            <a:br>
              <a:rPr lang="de-DE" altLang="de-DE" sz="1600" dirty="0">
                <a:sym typeface="Symbol" pitchFamily="18" charset="2"/>
              </a:rPr>
            </a:br>
            <a:r>
              <a:rPr lang="de-DE" altLang="de-DE" sz="1600" dirty="0">
                <a:sym typeface="Symbol" pitchFamily="18" charset="2"/>
              </a:rPr>
              <a:t>                           nach 5 Jahren:</a:t>
            </a:r>
            <a:r>
              <a:rPr lang="de-DE" altLang="de-DE" sz="1600" b="1" dirty="0">
                <a:sym typeface="Symbol" pitchFamily="18" charset="2"/>
              </a:rPr>
              <a:t>                      6</a:t>
            </a:r>
            <a:r>
              <a:rPr lang="de-DE" altLang="de-DE" sz="1600" dirty="0">
                <a:sym typeface="Symbol" pitchFamily="18" charset="2"/>
              </a:rPr>
              <a:t>    Frauen pro 1.000 mehr</a:t>
            </a:r>
            <a:br>
              <a:rPr lang="de-DE" altLang="de-DE" sz="1600" dirty="0">
                <a:sym typeface="Symbol" pitchFamily="18" charset="2"/>
              </a:rPr>
            </a:br>
            <a:r>
              <a:rPr lang="de-DE" altLang="de-DE" sz="1600" dirty="0">
                <a:sym typeface="Symbol" pitchFamily="18" charset="2"/>
              </a:rPr>
              <a:t>                           nach 10 Jahren:</a:t>
            </a:r>
            <a:r>
              <a:rPr lang="de-DE" altLang="de-DE" sz="1600" b="1" dirty="0">
                <a:sym typeface="Symbol" pitchFamily="18" charset="2"/>
              </a:rPr>
              <a:t>                  19</a:t>
            </a:r>
            <a:r>
              <a:rPr lang="de-DE" altLang="de-DE" sz="1600" dirty="0">
                <a:sym typeface="Symbol" pitchFamily="18" charset="2"/>
              </a:rPr>
              <a:t>    Frauen pro 1.000 mehr </a:t>
            </a:r>
          </a:p>
          <a:p>
            <a:pPr marL="0" indent="0">
              <a:buClr>
                <a:srgbClr val="FF0000"/>
              </a:buClr>
              <a:buFont typeface="Times New Roman" pitchFamily="18" charset="0"/>
              <a:buNone/>
            </a:pPr>
            <a:r>
              <a:rPr lang="de-DE" altLang="de-DE" sz="1800" dirty="0">
                <a:sym typeface="Symbol" pitchFamily="18" charset="2"/>
              </a:rPr>
              <a:t>  </a:t>
            </a:r>
          </a:p>
          <a:p>
            <a:pPr marL="0" indent="0">
              <a:buClr>
                <a:srgbClr val="FF0000"/>
              </a:buClr>
              <a:buFont typeface="Times New Roman" pitchFamily="18" charset="0"/>
              <a:buNone/>
            </a:pPr>
            <a:r>
              <a:rPr lang="de-DE" altLang="de-DE" sz="1600" dirty="0">
                <a:sym typeface="Symbol" pitchFamily="18" charset="2"/>
              </a:rPr>
              <a:t>               </a:t>
            </a:r>
          </a:p>
          <a:p>
            <a:pPr marL="0" indent="0">
              <a:buClr>
                <a:srgbClr val="FF0000"/>
              </a:buClr>
              <a:buFont typeface="Times New Roman" pitchFamily="18" charset="0"/>
              <a:buNone/>
            </a:pPr>
            <a:endParaRPr lang="de-CH" altLang="de-DE" sz="1600" dirty="0">
              <a:sym typeface="Symbol" pitchFamily="18" charset="2"/>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Hormone</a:t>
            </a:r>
          </a:p>
        </p:txBody>
      </p:sp>
      <p:sp>
        <p:nvSpPr>
          <p:cNvPr id="139267"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DE" altLang="de-DE" sz="1800" b="1" dirty="0">
                <a:sym typeface="Symbol" pitchFamily="18" charset="2"/>
              </a:rPr>
              <a:t>Faktor Hormone: Hormonersatztherapie (HRT)</a:t>
            </a:r>
            <a:br>
              <a:rPr lang="de-DE" altLang="de-DE" sz="1800" b="1" dirty="0">
                <a:sym typeface="Symbol" pitchFamily="18" charset="2"/>
              </a:rPr>
            </a:br>
            <a:endParaRPr lang="de-AT" altLang="de-DE" sz="1800" dirty="0"/>
          </a:p>
          <a:p>
            <a:pPr marL="0" indent="0"/>
            <a:r>
              <a:rPr lang="de-DE" altLang="de-DE" sz="1800" dirty="0"/>
              <a:t>   </a:t>
            </a:r>
            <a:r>
              <a:rPr lang="de-DE" altLang="de-DE" sz="1600" dirty="0"/>
              <a:t>16`608 Frauen / 40 Zentren, 2/3 der Frauen über 60 Jahre</a:t>
            </a:r>
            <a:endParaRPr lang="de-AT" altLang="de-DE" sz="1600" dirty="0"/>
          </a:p>
          <a:p>
            <a:pPr marL="0" indent="0"/>
            <a:r>
              <a:rPr lang="de-DE" altLang="de-DE" sz="1600" dirty="0"/>
              <a:t>   Vergleich: </a:t>
            </a:r>
            <a:br>
              <a:rPr lang="de-DE" altLang="de-DE" sz="1600" dirty="0"/>
            </a:br>
            <a:r>
              <a:rPr lang="de-DE" altLang="de-DE" sz="1600" dirty="0"/>
              <a:t>     Keine Hormonersatztherapie gegen Hormonersatztherapie</a:t>
            </a:r>
            <a:br>
              <a:rPr lang="de-DE" altLang="de-DE" sz="1600" dirty="0"/>
            </a:br>
            <a:br>
              <a:rPr lang="de-DE" altLang="de-DE" sz="1600" dirty="0"/>
            </a:br>
            <a:r>
              <a:rPr lang="de-DE" altLang="de-DE" sz="1600" dirty="0"/>
              <a:t>     Abbruchsgrund in der Gruppe mit Hormonersatztherapie:</a:t>
            </a:r>
            <a:br>
              <a:rPr lang="de-DE" altLang="de-DE" sz="1600" dirty="0"/>
            </a:br>
            <a:br>
              <a:rPr lang="de-DE" altLang="de-DE" sz="1600" dirty="0"/>
            </a:br>
            <a:r>
              <a:rPr lang="de-DE" altLang="de-DE" sz="1600" dirty="0"/>
              <a:t>           26% Brustkrebs </a:t>
            </a:r>
            <a:r>
              <a:rPr lang="de-DE" altLang="de-DE" sz="1600" dirty="0">
                <a:sym typeface="Symbol" pitchFamily="18" charset="2"/>
              </a:rPr>
              <a:t></a:t>
            </a:r>
            <a:br>
              <a:rPr lang="de-DE" altLang="de-DE" sz="1600" dirty="0">
                <a:sym typeface="Symbol" pitchFamily="18" charset="2"/>
              </a:rPr>
            </a:br>
            <a:r>
              <a:rPr lang="de-DE" altLang="de-DE" sz="1600" dirty="0">
                <a:sym typeface="Symbol" pitchFamily="18" charset="2"/>
              </a:rPr>
              <a:t>           </a:t>
            </a:r>
            <a:r>
              <a:rPr lang="de-DE" altLang="de-DE" sz="1600" dirty="0"/>
              <a:t>29% coronare Herzkrankheit </a:t>
            </a:r>
            <a:r>
              <a:rPr lang="de-DE" altLang="de-DE" sz="1600" dirty="0">
                <a:sym typeface="Symbol" pitchFamily="18" charset="2"/>
              </a:rPr>
              <a:t></a:t>
            </a:r>
            <a:br>
              <a:rPr lang="de-DE" altLang="de-DE" sz="1600" dirty="0">
                <a:sym typeface="Symbol" pitchFamily="18" charset="2"/>
              </a:rPr>
            </a:br>
            <a:r>
              <a:rPr lang="de-DE" altLang="de-DE" sz="1600" dirty="0">
                <a:sym typeface="Symbol" pitchFamily="18" charset="2"/>
              </a:rPr>
              <a:t>           </a:t>
            </a:r>
            <a:r>
              <a:rPr lang="de-DE" altLang="de-DE" sz="1600" dirty="0"/>
              <a:t>41% Schlaganfall </a:t>
            </a:r>
            <a:r>
              <a:rPr lang="de-DE" altLang="de-DE" sz="1600" dirty="0">
                <a:sym typeface="Symbol" pitchFamily="18" charset="2"/>
              </a:rPr>
              <a:t></a:t>
            </a:r>
            <a:endParaRPr lang="de-AT" altLang="de-DE" sz="1600" dirty="0"/>
          </a:p>
          <a:p>
            <a:pPr marL="0" indent="0"/>
            <a:r>
              <a:rPr lang="de-DE" altLang="de-DE" sz="1600" dirty="0"/>
              <a:t>   Risikoerhöhung gesamt 29% </a:t>
            </a:r>
            <a:endParaRPr lang="de-AT" altLang="de-DE" sz="1600" dirty="0"/>
          </a:p>
          <a:p>
            <a:pPr marL="0" indent="0">
              <a:lnSpc>
                <a:spcPct val="80000"/>
              </a:lnSpc>
              <a:spcAft>
                <a:spcPct val="0"/>
              </a:spcAft>
              <a:buClr>
                <a:srgbClr val="FFFF00"/>
              </a:buClr>
              <a:buSzPct val="75000"/>
              <a:buFont typeface="Wingdings" pitchFamily="2" charset="2"/>
              <a:buNone/>
            </a:pPr>
            <a:endParaRPr lang="de-DE" altLang="de-DE" sz="1600" dirty="0">
              <a:sym typeface="Symbol" pitchFamily="18" charset="2"/>
            </a:endParaRPr>
          </a:p>
          <a:p>
            <a:pPr marL="0" indent="0">
              <a:buClr>
                <a:srgbClr val="FF0000"/>
              </a:buClr>
              <a:buFont typeface="Times New Roman" pitchFamily="18" charset="0"/>
              <a:buNone/>
            </a:pPr>
            <a:r>
              <a:rPr lang="de-DE" altLang="de-DE" sz="2000" dirty="0">
                <a:sym typeface="Symbol" pitchFamily="18" charset="2"/>
              </a:rPr>
              <a:t>  </a:t>
            </a:r>
          </a:p>
          <a:p>
            <a:pPr marL="0" indent="0">
              <a:buClr>
                <a:srgbClr val="FF0000"/>
              </a:buClr>
              <a:buFont typeface="Times New Roman" pitchFamily="18" charset="0"/>
              <a:buNone/>
            </a:pPr>
            <a:r>
              <a:rPr lang="de-DE" altLang="de-DE" sz="2000" dirty="0">
                <a:sym typeface="Symbol" pitchFamily="18" charset="2"/>
              </a:rPr>
              <a:t>               </a:t>
            </a:r>
          </a:p>
          <a:p>
            <a:pPr marL="0" indent="0">
              <a:buClr>
                <a:srgbClr val="FF0000"/>
              </a:buClr>
              <a:buFont typeface="Times New Roman" pitchFamily="18" charset="0"/>
              <a:buNone/>
            </a:pPr>
            <a:endParaRPr lang="de-CH" altLang="de-DE" sz="2000" dirty="0">
              <a:sym typeface="Symbol" pitchFamily="18" charset="2"/>
            </a:endParaRPr>
          </a:p>
        </p:txBody>
      </p:sp>
      <p:sp>
        <p:nvSpPr>
          <p:cNvPr id="139268" name="Rectangle 4"/>
          <p:cNvSpPr>
            <a:spLocks noChangeArrowheads="1"/>
          </p:cNvSpPr>
          <p:nvPr/>
        </p:nvSpPr>
        <p:spPr bwMode="auto">
          <a:xfrm>
            <a:off x="3692525" y="6367463"/>
            <a:ext cx="16241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Österr. Krebshilfe - Oberösterreich</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Hormone</a:t>
            </a:r>
          </a:p>
        </p:txBody>
      </p:sp>
      <p:sp>
        <p:nvSpPr>
          <p:cNvPr id="140291"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DE" altLang="de-DE" sz="1800" b="1" dirty="0">
                <a:sym typeface="Symbol" pitchFamily="18" charset="2"/>
              </a:rPr>
              <a:t>Faktor Hormone: Hormonersatztherapie (HRT)</a:t>
            </a:r>
            <a:br>
              <a:rPr lang="de-DE" altLang="de-DE" sz="1800" b="1" dirty="0">
                <a:sym typeface="Symbol" pitchFamily="18" charset="2"/>
              </a:rPr>
            </a:br>
            <a:endParaRPr lang="de-AT" altLang="de-DE" sz="1800" dirty="0"/>
          </a:p>
          <a:p>
            <a:pPr marL="0" indent="0"/>
            <a:r>
              <a:rPr lang="de-DE" altLang="de-DE" sz="1600" dirty="0"/>
              <a:t>   Aufgrund der derzeit vorliegenden Ergebnisse pro 1000 Frauen und Jahr:</a:t>
            </a:r>
            <a:br>
              <a:rPr lang="de-DE" altLang="de-DE" sz="1600" dirty="0"/>
            </a:br>
            <a:br>
              <a:rPr lang="de-DE" altLang="de-DE" sz="1600" dirty="0"/>
            </a:br>
            <a:r>
              <a:rPr lang="de-DE" altLang="de-DE" sz="1600" dirty="0"/>
              <a:t>     Risiken:      +  7 Frauen: Brustkrebs</a:t>
            </a:r>
            <a:br>
              <a:rPr lang="de-DE" altLang="de-DE" sz="1600" dirty="0"/>
            </a:br>
            <a:r>
              <a:rPr lang="de-DE" altLang="de-DE" sz="1600" dirty="0"/>
              <a:t>                         +   8 Frauen: coronare Herzkrankheit</a:t>
            </a:r>
            <a:br>
              <a:rPr lang="de-DE" altLang="de-DE" sz="1600" dirty="0"/>
            </a:br>
            <a:r>
              <a:rPr lang="de-DE" altLang="de-DE" sz="1600" dirty="0"/>
              <a:t>                         + 18 Frauen: venöse Thrombosen, davon 8 Lungenembolien</a:t>
            </a:r>
            <a:endParaRPr lang="de-AT" altLang="de-DE" sz="1600" dirty="0"/>
          </a:p>
          <a:p>
            <a:pPr marL="0" indent="0"/>
            <a:endParaRPr lang="de-DE" altLang="de-DE" sz="1600" dirty="0"/>
          </a:p>
          <a:p>
            <a:pPr marL="0" indent="0"/>
            <a:r>
              <a:rPr lang="de-DE" altLang="de-DE" sz="1600" dirty="0"/>
              <a:t>   Vorteile:    - 6 Frauen: colorektales Carcinom</a:t>
            </a:r>
            <a:br>
              <a:rPr lang="de-DE" altLang="de-DE" sz="1600" dirty="0"/>
            </a:br>
            <a:r>
              <a:rPr lang="de-DE" altLang="de-DE" sz="1600" dirty="0"/>
              <a:t>                         - 5 Frauen: Hüftfrakturen</a:t>
            </a:r>
            <a:endParaRPr lang="de-CH" altLang="de-DE" sz="1600" dirty="0">
              <a:sym typeface="Symbol" pitchFamily="18" charset="2"/>
            </a:endParaRPr>
          </a:p>
        </p:txBody>
      </p:sp>
      <p:sp>
        <p:nvSpPr>
          <p:cNvPr id="140292" name="Rectangle 4"/>
          <p:cNvSpPr>
            <a:spLocks noChangeArrowheads="1"/>
          </p:cNvSpPr>
          <p:nvPr/>
        </p:nvSpPr>
        <p:spPr bwMode="auto">
          <a:xfrm>
            <a:off x="3692525" y="6367463"/>
            <a:ext cx="16241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Österr. Krebshilfe - Oberösterreich</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Hormone</a:t>
            </a:r>
          </a:p>
        </p:txBody>
      </p:sp>
      <p:sp>
        <p:nvSpPr>
          <p:cNvPr id="141315"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DE" altLang="de-DE" sz="1800" b="1" dirty="0">
                <a:sym typeface="Symbol" pitchFamily="18" charset="2"/>
              </a:rPr>
              <a:t>HRT mit und ohne bioidentischen Hormonen</a:t>
            </a:r>
            <a:endParaRPr lang="de-DE" altLang="de-DE" sz="1800" dirty="0">
              <a:sym typeface="Symbol" pitchFamily="18" charset="2"/>
            </a:endParaRPr>
          </a:p>
          <a:p>
            <a:pPr marL="0" indent="0">
              <a:buClr>
                <a:srgbClr val="FF0000"/>
              </a:buClr>
              <a:buFont typeface="Times New Roman" pitchFamily="18" charset="0"/>
              <a:buNone/>
            </a:pPr>
            <a:r>
              <a:rPr lang="de-DE" altLang="de-DE" sz="1800" dirty="0">
                <a:sym typeface="Symbol" pitchFamily="18" charset="2"/>
              </a:rPr>
              <a:t>  </a:t>
            </a:r>
          </a:p>
          <a:p>
            <a:pPr marL="0" indent="0">
              <a:buClr>
                <a:srgbClr val="FF0000"/>
              </a:buClr>
              <a:buFont typeface="Times New Roman" pitchFamily="18" charset="0"/>
              <a:buNone/>
            </a:pPr>
            <a:r>
              <a:rPr lang="de-DE" altLang="de-DE" sz="1600" dirty="0">
                <a:sym typeface="Symbol" pitchFamily="18" charset="2"/>
              </a:rPr>
              <a:t>               </a:t>
            </a:r>
          </a:p>
          <a:p>
            <a:pPr marL="0" indent="0">
              <a:buClr>
                <a:srgbClr val="FF0000"/>
              </a:buClr>
              <a:buFont typeface="Times New Roman" pitchFamily="18" charset="0"/>
              <a:buNone/>
            </a:pPr>
            <a:endParaRPr lang="de-CH" altLang="de-DE" sz="1600" dirty="0">
              <a:sym typeface="Symbol" pitchFamily="18" charset="2"/>
            </a:endParaRPr>
          </a:p>
        </p:txBody>
      </p:sp>
      <p:pic>
        <p:nvPicPr>
          <p:cNvPr id="141316" name="Picture 5" descr="Mammacarcinom - Hormonthera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88" y="1609725"/>
            <a:ext cx="76422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Antibaby Pille</a:t>
            </a:r>
          </a:p>
        </p:txBody>
      </p:sp>
      <p:sp>
        <p:nvSpPr>
          <p:cNvPr id="142339" name="Form 59394"/>
          <p:cNvSpPr>
            <a:spLocks noGrp="1" noChangeArrowheads="1"/>
          </p:cNvSpPr>
          <p:nvPr>
            <p:ph type="body" idx="4294967295"/>
          </p:nvPr>
        </p:nvSpPr>
        <p:spPr>
          <a:xfrm>
            <a:off x="855663" y="1000125"/>
            <a:ext cx="7859712" cy="5257800"/>
          </a:xfrm>
        </p:spPr>
        <p:txBody>
          <a:bodyPr/>
          <a:lstStyle/>
          <a:p>
            <a:pPr marL="0" indent="0">
              <a:buFont typeface="Times New Roman" pitchFamily="18" charset="0"/>
              <a:buNone/>
            </a:pPr>
            <a:r>
              <a:rPr lang="de-CH" altLang="de-DE" sz="1800" b="1" dirty="0"/>
              <a:t>Faktor Antibaby-Pille</a:t>
            </a:r>
            <a:br>
              <a:rPr lang="de-CH" altLang="de-DE" sz="1800" b="1" dirty="0"/>
            </a:br>
            <a:endParaRPr lang="de-DE" altLang="de-DE" sz="1800" b="1" dirty="0"/>
          </a:p>
          <a:p>
            <a:pPr marL="0" indent="0"/>
            <a:r>
              <a:rPr lang="de-DE" altLang="de-DE" sz="1600" dirty="0"/>
              <a:t>   Anstieg des relativen Risikos: RR 1.24 (1.15 - 1.33)</a:t>
            </a:r>
          </a:p>
          <a:p>
            <a:pPr marL="0" indent="0"/>
            <a:r>
              <a:rPr lang="de-DE" altLang="de-DE" sz="1600" dirty="0"/>
              <a:t>   10 Jahre nach Absetzen von OH Rückführung des RR auf 1.00</a:t>
            </a:r>
            <a:br>
              <a:rPr lang="de-DE" altLang="de-DE" sz="1600" dirty="0"/>
            </a:br>
            <a:br>
              <a:rPr lang="de-DE" altLang="de-DE" sz="1600" dirty="0"/>
            </a:br>
            <a:endParaRPr lang="de-DE" altLang="de-DE" sz="800" dirty="0"/>
          </a:p>
        </p:txBody>
      </p:sp>
      <p:sp>
        <p:nvSpPr>
          <p:cNvPr id="142340" name="Rectangle 4"/>
          <p:cNvSpPr>
            <a:spLocks noChangeArrowheads="1"/>
          </p:cNvSpPr>
          <p:nvPr/>
        </p:nvSpPr>
        <p:spPr bwMode="auto">
          <a:xfrm>
            <a:off x="2114550" y="6367463"/>
            <a:ext cx="44198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Meta-Analyse, Collaborative Group on Hormonal Factors in Breast Cancer , Lancet 1996; 347: 1713-27</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rm 59393"/>
          <p:cNvSpPr>
            <a:spLocks noGrp="1" noChangeArrowheads="1"/>
          </p:cNvSpPr>
          <p:nvPr>
            <p:ph type="title" idx="4294967295"/>
          </p:nvPr>
        </p:nvSpPr>
        <p:spPr>
          <a:xfrm>
            <a:off x="865188" y="44450"/>
            <a:ext cx="5867400" cy="457200"/>
          </a:xfrm>
        </p:spPr>
        <p:txBody>
          <a:bodyPr wrap="square"/>
          <a:lstStyle/>
          <a:p>
            <a:r>
              <a:rPr lang="de-CH" altLang="de-DE" dirty="0"/>
              <a:t>Brustkrebs - Risikofaktoren im Vergleich</a:t>
            </a:r>
          </a:p>
        </p:txBody>
      </p:sp>
      <p:pic>
        <p:nvPicPr>
          <p:cNvPr id="143363" name="Picture 35" descr="bg-pil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213" y="3375025"/>
            <a:ext cx="2951162"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37"/>
          <p:cNvSpPr>
            <a:spLocks noChangeArrowheads="1"/>
          </p:cNvSpPr>
          <p:nvPr/>
        </p:nvSpPr>
        <p:spPr bwMode="auto">
          <a:xfrm>
            <a:off x="893763" y="1049338"/>
            <a:ext cx="40386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spcAft>
                <a:spcPct val="20000"/>
              </a:spcAft>
              <a:buClr>
                <a:srgbClr val="6699CC"/>
              </a:buClr>
              <a:buFont typeface="Times New Roman" pitchFamily="18" charset="0"/>
              <a:buChar char="»"/>
              <a:tabLst>
                <a:tab pos="4481513" algn="l"/>
              </a:tabLst>
              <a:defRPr sz="2200">
                <a:solidFill>
                  <a:srgbClr val="4D4D4D"/>
                </a:solidFill>
                <a:latin typeface="Arial" pitchFamily="34" charset="0"/>
              </a:defRPr>
            </a:lvl1pPr>
            <a:lvl2pPr marL="742950" indent="-285750" eaLnBrk="0" hangingPunct="0">
              <a:spcBef>
                <a:spcPct val="20000"/>
              </a:spcBef>
              <a:buChar char="–"/>
              <a:tabLst>
                <a:tab pos="4481513" algn="l"/>
              </a:tabLst>
              <a:defRPr sz="2000">
                <a:solidFill>
                  <a:srgbClr val="4D4D4D"/>
                </a:solidFill>
                <a:latin typeface="Arial" pitchFamily="34" charset="0"/>
              </a:defRPr>
            </a:lvl2pPr>
            <a:lvl3pPr marL="1143000" indent="-228600" eaLnBrk="0" hangingPunct="0">
              <a:spcBef>
                <a:spcPct val="20000"/>
              </a:spcBef>
              <a:buChar char="•"/>
              <a:tabLst>
                <a:tab pos="4481513" algn="l"/>
              </a:tabLst>
              <a:defRPr sz="2000">
                <a:solidFill>
                  <a:srgbClr val="4D4D4D"/>
                </a:solidFill>
                <a:latin typeface="Arial" pitchFamily="34" charset="0"/>
              </a:defRPr>
            </a:lvl3pPr>
            <a:lvl4pPr marL="1600200" indent="-228600" eaLnBrk="0" hangingPunct="0">
              <a:spcBef>
                <a:spcPct val="20000"/>
              </a:spcBef>
              <a:buChar char="–"/>
              <a:tabLst>
                <a:tab pos="4481513" algn="l"/>
              </a:tabLst>
              <a:defRPr sz="1600">
                <a:solidFill>
                  <a:srgbClr val="4D4D4D"/>
                </a:solidFill>
                <a:latin typeface="Arial" pitchFamily="34" charset="0"/>
              </a:defRPr>
            </a:lvl4pPr>
            <a:lvl5pPr marL="2057400" indent="-228600" eaLnBrk="0" hangingPunct="0">
              <a:spcBef>
                <a:spcPct val="20000"/>
              </a:spcBef>
              <a:buChar char="»"/>
              <a:tabLst>
                <a:tab pos="4481513" algn="l"/>
              </a:tabLst>
              <a:defRPr sz="1600">
                <a:solidFill>
                  <a:srgbClr val="4D4D4D"/>
                </a:solidFill>
                <a:latin typeface="Arial" pitchFamily="34" charset="0"/>
              </a:defRPr>
            </a:lvl5pPr>
            <a:lvl6pPr marL="2514600" indent="-228600" eaLnBrk="0" fontAlgn="base" hangingPunct="0">
              <a:spcBef>
                <a:spcPct val="20000"/>
              </a:spcBef>
              <a:spcAft>
                <a:spcPct val="0"/>
              </a:spcAft>
              <a:buChar char="»"/>
              <a:tabLst>
                <a:tab pos="4481513" algn="l"/>
              </a:tabLst>
              <a:defRPr sz="1600">
                <a:solidFill>
                  <a:srgbClr val="4D4D4D"/>
                </a:solidFill>
                <a:latin typeface="Arial" pitchFamily="34" charset="0"/>
              </a:defRPr>
            </a:lvl6pPr>
            <a:lvl7pPr marL="2971800" indent="-228600" eaLnBrk="0" fontAlgn="base" hangingPunct="0">
              <a:spcBef>
                <a:spcPct val="20000"/>
              </a:spcBef>
              <a:spcAft>
                <a:spcPct val="0"/>
              </a:spcAft>
              <a:buChar char="»"/>
              <a:tabLst>
                <a:tab pos="4481513" algn="l"/>
              </a:tabLst>
              <a:defRPr sz="1600">
                <a:solidFill>
                  <a:srgbClr val="4D4D4D"/>
                </a:solidFill>
                <a:latin typeface="Arial" pitchFamily="34" charset="0"/>
              </a:defRPr>
            </a:lvl7pPr>
            <a:lvl8pPr marL="3429000" indent="-228600" eaLnBrk="0" fontAlgn="base" hangingPunct="0">
              <a:spcBef>
                <a:spcPct val="20000"/>
              </a:spcBef>
              <a:spcAft>
                <a:spcPct val="0"/>
              </a:spcAft>
              <a:buChar char="»"/>
              <a:tabLst>
                <a:tab pos="4481513" algn="l"/>
              </a:tabLst>
              <a:defRPr sz="1600">
                <a:solidFill>
                  <a:srgbClr val="4D4D4D"/>
                </a:solidFill>
                <a:latin typeface="Arial" pitchFamily="34" charset="0"/>
              </a:defRPr>
            </a:lvl8pPr>
            <a:lvl9pPr marL="3886200" indent="-228600" eaLnBrk="0" fontAlgn="base" hangingPunct="0">
              <a:spcBef>
                <a:spcPct val="20000"/>
              </a:spcBef>
              <a:spcAft>
                <a:spcPct val="0"/>
              </a:spcAft>
              <a:buChar char="»"/>
              <a:tabLst>
                <a:tab pos="4481513" algn="l"/>
              </a:tabLst>
              <a:defRPr sz="1600">
                <a:solidFill>
                  <a:srgbClr val="4D4D4D"/>
                </a:solidFill>
                <a:latin typeface="Arial" pitchFamily="34" charset="0"/>
              </a:defRPr>
            </a:lvl9pPr>
          </a:lstStyle>
          <a:p>
            <a:pPr>
              <a:lnSpc>
                <a:spcPct val="80000"/>
              </a:lnSpc>
            </a:pPr>
            <a:r>
              <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rPr>
              <a:t>Bei 1000 Frauen</a:t>
            </a:r>
          </a:p>
          <a:p>
            <a:pPr>
              <a:lnSpc>
                <a:spcPct val="80000"/>
              </a:lnSpc>
            </a:pPr>
            <a:endParaRPr lang="de-DE" altLang="de-DE"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80000"/>
              </a:lnSpc>
              <a:spcAft>
                <a:spcPct val="40000"/>
              </a:spcAft>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Ohne Hormonbehandlung: </a:t>
            </a:r>
            <a:b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45 Brustkrebsfälle</a:t>
            </a:r>
          </a:p>
          <a:p>
            <a:pPr lvl="1">
              <a:lnSpc>
                <a:spcPct val="80000"/>
              </a:lnSpc>
              <a:spcAft>
                <a:spcPct val="40000"/>
              </a:spcAft>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Mit Hormonbehandlung: </a:t>
            </a:r>
            <a:b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47 Brustkrebsfälle</a:t>
            </a:r>
          </a:p>
          <a:p>
            <a:pPr lvl="1">
              <a:lnSpc>
                <a:spcPct val="80000"/>
              </a:lnSpc>
              <a:spcAft>
                <a:spcPct val="40000"/>
              </a:spcAft>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Also 2 zusätzliche Fälle </a:t>
            </a:r>
            <a:b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bei 1000 Frauen</a:t>
            </a:r>
          </a:p>
        </p:txBody>
      </p:sp>
      <p:sp>
        <p:nvSpPr>
          <p:cNvPr id="143365" name="Rectangle 38"/>
          <p:cNvSpPr>
            <a:spLocks noChangeArrowheads="1"/>
          </p:cNvSpPr>
          <p:nvPr/>
        </p:nvSpPr>
        <p:spPr bwMode="auto">
          <a:xfrm>
            <a:off x="4857750" y="1049338"/>
            <a:ext cx="40386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spcAft>
                <a:spcPct val="20000"/>
              </a:spcAft>
              <a:buClr>
                <a:srgbClr val="6699CC"/>
              </a:buClr>
              <a:buFont typeface="Times New Roman" pitchFamily="18" charset="0"/>
              <a:buChar char="»"/>
              <a:tabLst>
                <a:tab pos="3403600" algn="l"/>
              </a:tabLst>
              <a:defRPr sz="2200">
                <a:solidFill>
                  <a:srgbClr val="4D4D4D"/>
                </a:solidFill>
                <a:latin typeface="Arial" pitchFamily="34" charset="0"/>
              </a:defRPr>
            </a:lvl1pPr>
            <a:lvl2pPr marL="742950" indent="-285750" eaLnBrk="0" hangingPunct="0">
              <a:spcBef>
                <a:spcPct val="20000"/>
              </a:spcBef>
              <a:buChar char="–"/>
              <a:tabLst>
                <a:tab pos="3403600" algn="l"/>
              </a:tabLst>
              <a:defRPr sz="2000">
                <a:solidFill>
                  <a:srgbClr val="4D4D4D"/>
                </a:solidFill>
                <a:latin typeface="Arial" pitchFamily="34" charset="0"/>
              </a:defRPr>
            </a:lvl2pPr>
            <a:lvl3pPr marL="1143000" indent="-228600" eaLnBrk="0" hangingPunct="0">
              <a:spcBef>
                <a:spcPct val="20000"/>
              </a:spcBef>
              <a:buChar char="•"/>
              <a:tabLst>
                <a:tab pos="3403600" algn="l"/>
              </a:tabLst>
              <a:defRPr sz="2000">
                <a:solidFill>
                  <a:srgbClr val="4D4D4D"/>
                </a:solidFill>
                <a:latin typeface="Arial" pitchFamily="34" charset="0"/>
              </a:defRPr>
            </a:lvl3pPr>
            <a:lvl4pPr marL="1600200" indent="-228600" eaLnBrk="0" hangingPunct="0">
              <a:spcBef>
                <a:spcPct val="20000"/>
              </a:spcBef>
              <a:buChar char="–"/>
              <a:tabLst>
                <a:tab pos="3403600" algn="l"/>
              </a:tabLst>
              <a:defRPr sz="1600">
                <a:solidFill>
                  <a:srgbClr val="4D4D4D"/>
                </a:solidFill>
                <a:latin typeface="Arial" pitchFamily="34" charset="0"/>
              </a:defRPr>
            </a:lvl4pPr>
            <a:lvl5pPr marL="2057400" indent="-228600" eaLnBrk="0" hangingPunct="0">
              <a:spcBef>
                <a:spcPct val="20000"/>
              </a:spcBef>
              <a:buChar char="»"/>
              <a:tabLst>
                <a:tab pos="3403600" algn="l"/>
              </a:tabLst>
              <a:defRPr sz="1600">
                <a:solidFill>
                  <a:srgbClr val="4D4D4D"/>
                </a:solidFill>
                <a:latin typeface="Arial" pitchFamily="34" charset="0"/>
              </a:defRPr>
            </a:lvl5pPr>
            <a:lvl6pPr marL="2514600" indent="-228600" eaLnBrk="0" fontAlgn="base" hangingPunct="0">
              <a:spcBef>
                <a:spcPct val="20000"/>
              </a:spcBef>
              <a:spcAft>
                <a:spcPct val="0"/>
              </a:spcAft>
              <a:buChar char="»"/>
              <a:tabLst>
                <a:tab pos="3403600" algn="l"/>
              </a:tabLst>
              <a:defRPr sz="1600">
                <a:solidFill>
                  <a:srgbClr val="4D4D4D"/>
                </a:solidFill>
                <a:latin typeface="Arial" pitchFamily="34" charset="0"/>
              </a:defRPr>
            </a:lvl6pPr>
            <a:lvl7pPr marL="2971800" indent="-228600" eaLnBrk="0" fontAlgn="base" hangingPunct="0">
              <a:spcBef>
                <a:spcPct val="20000"/>
              </a:spcBef>
              <a:spcAft>
                <a:spcPct val="0"/>
              </a:spcAft>
              <a:buChar char="»"/>
              <a:tabLst>
                <a:tab pos="3403600" algn="l"/>
              </a:tabLst>
              <a:defRPr sz="1600">
                <a:solidFill>
                  <a:srgbClr val="4D4D4D"/>
                </a:solidFill>
                <a:latin typeface="Arial" pitchFamily="34" charset="0"/>
              </a:defRPr>
            </a:lvl7pPr>
            <a:lvl8pPr marL="3429000" indent="-228600" eaLnBrk="0" fontAlgn="base" hangingPunct="0">
              <a:spcBef>
                <a:spcPct val="20000"/>
              </a:spcBef>
              <a:spcAft>
                <a:spcPct val="0"/>
              </a:spcAft>
              <a:buChar char="»"/>
              <a:tabLst>
                <a:tab pos="3403600" algn="l"/>
              </a:tabLst>
              <a:defRPr sz="1600">
                <a:solidFill>
                  <a:srgbClr val="4D4D4D"/>
                </a:solidFill>
                <a:latin typeface="Arial" pitchFamily="34" charset="0"/>
              </a:defRPr>
            </a:lvl8pPr>
            <a:lvl9pPr marL="3886200" indent="-228600" eaLnBrk="0" fontAlgn="base" hangingPunct="0">
              <a:spcBef>
                <a:spcPct val="20000"/>
              </a:spcBef>
              <a:spcAft>
                <a:spcPct val="0"/>
              </a:spcAft>
              <a:buChar char="»"/>
              <a:tabLst>
                <a:tab pos="3403600" algn="l"/>
              </a:tabLst>
              <a:defRPr sz="1600">
                <a:solidFill>
                  <a:srgbClr val="4D4D4D"/>
                </a:solidFill>
                <a:latin typeface="Arial" pitchFamily="34" charset="0"/>
              </a:defRPr>
            </a:lvl9pPr>
          </a:lstStyle>
          <a:p>
            <a:pPr>
              <a:lnSpc>
                <a:spcPct val="90000"/>
              </a:lnSpc>
            </a:pPr>
            <a:r>
              <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rPr>
              <a:t>Zum Vergleich</a:t>
            </a:r>
          </a:p>
          <a:p>
            <a:pPr>
              <a:lnSpc>
                <a:spcPct val="90000"/>
              </a:lnSpc>
            </a:pPr>
            <a:endParaRPr lang="de-DE" altLang="de-DE"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Hormonbehandlung: 	+2</a:t>
            </a:r>
          </a:p>
          <a:p>
            <a:pPr lvl="1">
              <a:lnSpc>
                <a:spcPct val="90000"/>
              </a:lnSpc>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regelmässiger Alkohol: 	+27</a:t>
            </a:r>
          </a:p>
          <a:p>
            <a:pPr lvl="1">
              <a:lnSpc>
                <a:spcPct val="90000"/>
              </a:lnSpc>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Nikotin-Konsum: 	+23</a:t>
            </a:r>
          </a:p>
          <a:p>
            <a:pPr lvl="1">
              <a:lnSpc>
                <a:spcPct val="90000"/>
              </a:lnSpc>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Bewegungsmangel: 	+27</a:t>
            </a:r>
          </a:p>
          <a:p>
            <a:pPr lvl="1">
              <a:lnSpc>
                <a:spcPct val="90000"/>
              </a:lnSpc>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Hohes Gewicht: 	+14</a:t>
            </a:r>
          </a:p>
          <a:p>
            <a:pPr lvl="1">
              <a:lnSpc>
                <a:spcPct val="90000"/>
              </a:lnSpc>
            </a:pPr>
            <a:r>
              <a:rPr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Gewichtzunahme: 	+45</a:t>
            </a:r>
          </a:p>
          <a:p>
            <a:pPr>
              <a:lnSpc>
                <a:spcPct val="90000"/>
              </a:lnSpc>
            </a:pPr>
            <a:endPar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Phytoöstrogene</a:t>
            </a:r>
          </a:p>
        </p:txBody>
      </p:sp>
      <p:sp>
        <p:nvSpPr>
          <p:cNvPr id="144387"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Faktor Phytoöstrogene</a:t>
            </a:r>
            <a:endParaRPr lang="de-DE" altLang="de-DE" sz="1800" b="1" dirty="0"/>
          </a:p>
          <a:p>
            <a:pPr marL="0" indent="0"/>
            <a:r>
              <a:rPr kumimoji="1" lang="de-DE" altLang="de-DE" sz="1600" b="1" dirty="0"/>
              <a:t>   Phytoöstrogene</a:t>
            </a:r>
            <a:r>
              <a:rPr kumimoji="1" lang="de-DE" altLang="de-DE" sz="1600" dirty="0"/>
              <a:t> = SERM</a:t>
            </a:r>
          </a:p>
          <a:p>
            <a:pPr marL="0" indent="0"/>
            <a:endParaRPr kumimoji="1" lang="en-US" altLang="de-DE" sz="1600" b="1" dirty="0"/>
          </a:p>
        </p:txBody>
      </p:sp>
      <p:sp>
        <p:nvSpPr>
          <p:cNvPr id="144388" name="Rectangle 24"/>
          <p:cNvSpPr>
            <a:spLocks noChangeArrowheads="1"/>
          </p:cNvSpPr>
          <p:nvPr/>
        </p:nvSpPr>
        <p:spPr bwMode="auto">
          <a:xfrm>
            <a:off x="3152775" y="2463800"/>
            <a:ext cx="213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Phytoöstrogene</a:t>
            </a:r>
          </a:p>
        </p:txBody>
      </p:sp>
      <p:sp>
        <p:nvSpPr>
          <p:cNvPr id="144389" name="Rectangle 25"/>
          <p:cNvSpPr>
            <a:spLocks noChangeArrowheads="1"/>
          </p:cNvSpPr>
          <p:nvPr/>
        </p:nvSpPr>
        <p:spPr bwMode="auto">
          <a:xfrm>
            <a:off x="1500972" y="2454275"/>
            <a:ext cx="1052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Östrogene</a:t>
            </a:r>
          </a:p>
        </p:txBody>
      </p:sp>
      <p:sp>
        <p:nvSpPr>
          <p:cNvPr id="144390" name="Rectangle 26"/>
          <p:cNvSpPr>
            <a:spLocks noChangeArrowheads="1"/>
          </p:cNvSpPr>
          <p:nvPr/>
        </p:nvSpPr>
        <p:spPr bwMode="auto">
          <a:xfrm>
            <a:off x="6098608" y="2471738"/>
            <a:ext cx="13647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Antiöstrogene</a:t>
            </a:r>
          </a:p>
        </p:txBody>
      </p:sp>
      <p:pic>
        <p:nvPicPr>
          <p:cNvPr id="144391" name="Picture 27" descr="phytoserms n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2852738"/>
            <a:ext cx="71628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Stress</a:t>
            </a:r>
          </a:p>
        </p:txBody>
      </p:sp>
      <p:sp>
        <p:nvSpPr>
          <p:cNvPr id="145411"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Faktor Stress</a:t>
            </a:r>
            <a:br>
              <a:rPr lang="de-CH" altLang="de-DE" sz="1800" b="1" dirty="0"/>
            </a:br>
            <a:endParaRPr lang="de-DE" altLang="de-DE" sz="1800" b="1" dirty="0"/>
          </a:p>
          <a:p>
            <a:pPr marL="0" indent="0"/>
            <a:r>
              <a:rPr lang="de-DE" altLang="de-DE" sz="1600" dirty="0"/>
              <a:t>   Einfluss von einschneidenden Lebensereignissen auf das Brustkrebsrisiko (z. B. </a:t>
            </a:r>
            <a:br>
              <a:rPr lang="de-DE" altLang="de-DE" sz="1600" dirty="0"/>
            </a:br>
            <a:r>
              <a:rPr lang="de-DE" altLang="de-DE" sz="1600" dirty="0"/>
              <a:t>     chronische Krankheiten, Arbeitsplatzverlust, Scheidung) nicht nachweisbar</a:t>
            </a:r>
          </a:p>
          <a:p>
            <a:pPr marL="0" indent="0"/>
            <a:r>
              <a:rPr lang="de-DE" altLang="de-DE" sz="1600" dirty="0"/>
              <a:t>   Stress produziert „Freie Radikale“</a:t>
            </a:r>
            <a:br>
              <a:rPr lang="de-DE" altLang="de-DE" sz="1600" dirty="0"/>
            </a:br>
            <a:br>
              <a:rPr lang="de-DE" altLang="de-DE" sz="1600" dirty="0"/>
            </a:br>
            <a:endParaRPr lang="en-US" altLang="de-DE" sz="800" dirty="0"/>
          </a:p>
        </p:txBody>
      </p:sp>
      <p:sp>
        <p:nvSpPr>
          <p:cNvPr id="145412" name="Rectangle 4"/>
          <p:cNvSpPr>
            <a:spLocks noChangeArrowheads="1"/>
          </p:cNvSpPr>
          <p:nvPr/>
        </p:nvSpPr>
        <p:spPr bwMode="auto">
          <a:xfrm>
            <a:off x="2654300" y="6367463"/>
            <a:ext cx="34563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en-US"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Nurses´Health Studie u. a. / Achat H et al  Int J Epidemiol 2000; 29: 622 - 8 </a:t>
            </a: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3-27</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Form 59393"/>
          <p:cNvSpPr>
            <a:spLocks noGrp="1" noChangeArrowheads="1"/>
          </p:cNvSpPr>
          <p:nvPr>
            <p:ph type="title" idx="4294967295"/>
          </p:nvPr>
        </p:nvSpPr>
        <p:spPr/>
        <p:txBody>
          <a:bodyPr wrap="square"/>
          <a:lstStyle/>
          <a:p>
            <a:r>
              <a:rPr lang="de-CH" altLang="de-DE" dirty="0"/>
              <a:t>Brustkrebs - Faktor: Oxidativer Stress</a:t>
            </a:r>
          </a:p>
        </p:txBody>
      </p:sp>
      <p:sp>
        <p:nvSpPr>
          <p:cNvPr id="146435" name="Text Box 44"/>
          <p:cNvSpPr txBox="1">
            <a:spLocks noChangeArrowheads="1"/>
          </p:cNvSpPr>
          <p:nvPr/>
        </p:nvSpPr>
        <p:spPr bwMode="auto">
          <a:xfrm>
            <a:off x="438150" y="1125538"/>
            <a:ext cx="1256819"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Infektionen</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36" name="Text Box 45"/>
          <p:cNvSpPr txBox="1">
            <a:spLocks noChangeArrowheads="1"/>
          </p:cNvSpPr>
          <p:nvPr/>
        </p:nvSpPr>
        <p:spPr bwMode="auto">
          <a:xfrm>
            <a:off x="2022475" y="1125538"/>
            <a:ext cx="1006494"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Diabetes</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37" name="Text Box 46"/>
          <p:cNvSpPr txBox="1">
            <a:spLocks noChangeArrowheads="1"/>
          </p:cNvSpPr>
          <p:nvPr/>
        </p:nvSpPr>
        <p:spPr bwMode="auto">
          <a:xfrm>
            <a:off x="438150" y="3225800"/>
            <a:ext cx="1538370"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Entzündungen</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38" name="Text Box 47"/>
          <p:cNvSpPr txBox="1">
            <a:spLocks noChangeArrowheads="1"/>
          </p:cNvSpPr>
          <p:nvPr/>
        </p:nvSpPr>
        <p:spPr bwMode="auto">
          <a:xfrm>
            <a:off x="6354763" y="1125538"/>
            <a:ext cx="2157514"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Psychische Belastung</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39" name="Text Box 48"/>
          <p:cNvSpPr txBox="1">
            <a:spLocks noChangeArrowheads="1"/>
          </p:cNvSpPr>
          <p:nvPr/>
        </p:nvSpPr>
        <p:spPr bwMode="auto">
          <a:xfrm>
            <a:off x="438150" y="2159000"/>
            <a:ext cx="1015021"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Ischämie</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40" name="Text Box 49"/>
          <p:cNvSpPr txBox="1">
            <a:spLocks noChangeArrowheads="1"/>
          </p:cNvSpPr>
          <p:nvPr/>
        </p:nvSpPr>
        <p:spPr bwMode="auto">
          <a:xfrm>
            <a:off x="5916613" y="6092825"/>
            <a:ext cx="1781257" cy="369332"/>
          </a:xfrm>
          <a:prstGeom prst="rect">
            <a:avLst/>
          </a:prstGeom>
          <a:solidFill>
            <a:srgbClr val="FFF7FF"/>
          </a:solidFill>
          <a:ln w="9525">
            <a:solidFill>
              <a:srgbClr val="FF3300"/>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rPr>
              <a:t>Alterungsprozess</a:t>
            </a:r>
            <a:endParaRPr lang="de-DE"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endParaRPr>
          </a:p>
        </p:txBody>
      </p:sp>
      <p:sp>
        <p:nvSpPr>
          <p:cNvPr id="146441" name="Text Box 50"/>
          <p:cNvSpPr txBox="1">
            <a:spLocks noChangeArrowheads="1"/>
          </p:cNvSpPr>
          <p:nvPr/>
        </p:nvSpPr>
        <p:spPr bwMode="auto">
          <a:xfrm>
            <a:off x="1668463" y="6092825"/>
            <a:ext cx="1608325" cy="369332"/>
          </a:xfrm>
          <a:prstGeom prst="rect">
            <a:avLst/>
          </a:prstGeom>
          <a:solidFill>
            <a:srgbClr val="FFF7FF"/>
          </a:solidFill>
          <a:ln w="9525">
            <a:solidFill>
              <a:srgbClr val="FF3300"/>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rPr>
              <a:t>Arteriosklerose</a:t>
            </a:r>
            <a:endParaRPr lang="de-DE"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endParaRPr>
          </a:p>
        </p:txBody>
      </p:sp>
      <p:sp>
        <p:nvSpPr>
          <p:cNvPr id="146442" name="Text Box 51"/>
          <p:cNvSpPr txBox="1">
            <a:spLocks noChangeArrowheads="1"/>
          </p:cNvSpPr>
          <p:nvPr/>
        </p:nvSpPr>
        <p:spPr bwMode="auto">
          <a:xfrm>
            <a:off x="8223250" y="6092825"/>
            <a:ext cx="704295" cy="369332"/>
          </a:xfrm>
          <a:prstGeom prst="rect">
            <a:avLst/>
          </a:prstGeom>
          <a:solidFill>
            <a:srgbClr val="FFF7FF"/>
          </a:solidFill>
          <a:ln w="9525">
            <a:solidFill>
              <a:srgbClr val="FF3300"/>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rPr>
              <a:t>Krebs</a:t>
            </a:r>
            <a:endParaRPr lang="de-DE"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endParaRPr>
          </a:p>
        </p:txBody>
      </p:sp>
      <p:sp>
        <p:nvSpPr>
          <p:cNvPr id="146443" name="Text Box 52"/>
          <p:cNvSpPr txBox="1">
            <a:spLocks noChangeArrowheads="1"/>
          </p:cNvSpPr>
          <p:nvPr/>
        </p:nvSpPr>
        <p:spPr bwMode="auto">
          <a:xfrm>
            <a:off x="3702050" y="6092825"/>
            <a:ext cx="1770678" cy="369332"/>
          </a:xfrm>
          <a:prstGeom prst="rect">
            <a:avLst/>
          </a:prstGeom>
          <a:solidFill>
            <a:srgbClr val="FFF7FF"/>
          </a:solidFill>
          <a:ln w="9525">
            <a:solidFill>
              <a:srgbClr val="FF3300"/>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rPr>
              <a:t>Immunschwäche</a:t>
            </a:r>
            <a:endParaRPr lang="de-DE"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endParaRPr>
          </a:p>
        </p:txBody>
      </p:sp>
      <p:sp>
        <p:nvSpPr>
          <p:cNvPr id="146444" name="Text Box 53"/>
          <p:cNvSpPr txBox="1">
            <a:spLocks noChangeArrowheads="1"/>
          </p:cNvSpPr>
          <p:nvPr/>
        </p:nvSpPr>
        <p:spPr bwMode="auto">
          <a:xfrm>
            <a:off x="438150" y="6092825"/>
            <a:ext cx="960263" cy="369332"/>
          </a:xfrm>
          <a:prstGeom prst="rect">
            <a:avLst/>
          </a:prstGeom>
          <a:solidFill>
            <a:srgbClr val="FFF7FF"/>
          </a:solidFill>
          <a:ln w="9525">
            <a:solidFill>
              <a:srgbClr val="FF3300"/>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rPr>
              <a:t>Katarakt</a:t>
            </a:r>
            <a:endParaRPr lang="de-DE" altLang="de-DE" sz="1800" dirty="0">
              <a:solidFill>
                <a:srgbClr val="FF3300"/>
              </a:solidFill>
              <a:latin typeface="Calibri" panose="020F0502020204030204" pitchFamily="34" charset="0"/>
              <a:ea typeface="Calibri" panose="020F0502020204030204" pitchFamily="34" charset="0"/>
              <a:cs typeface="Calibri" panose="020F0502020204030204" pitchFamily="34" charset="0"/>
            </a:endParaRPr>
          </a:p>
        </p:txBody>
      </p:sp>
      <p:sp>
        <p:nvSpPr>
          <p:cNvPr id="146445" name="Text Box 54"/>
          <p:cNvSpPr txBox="1">
            <a:spLocks noChangeArrowheads="1"/>
          </p:cNvSpPr>
          <p:nvPr/>
        </p:nvSpPr>
        <p:spPr bwMode="auto">
          <a:xfrm>
            <a:off x="7064375" y="4292600"/>
            <a:ext cx="1749710"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Umwelteinflüsse</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46" name="Text Box 55"/>
          <p:cNvSpPr txBox="1">
            <a:spLocks noChangeArrowheads="1"/>
          </p:cNvSpPr>
          <p:nvPr/>
        </p:nvSpPr>
        <p:spPr bwMode="auto">
          <a:xfrm>
            <a:off x="7207250" y="2159000"/>
            <a:ext cx="1559851"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Fehlernährung</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47" name="Text Box 56"/>
          <p:cNvSpPr txBox="1">
            <a:spLocks noChangeArrowheads="1"/>
          </p:cNvSpPr>
          <p:nvPr/>
        </p:nvSpPr>
        <p:spPr bwMode="auto">
          <a:xfrm>
            <a:off x="3335338" y="1125538"/>
            <a:ext cx="2313710"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Jonisierende Strahlung</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48" name="Text Box 57"/>
          <p:cNvSpPr txBox="1">
            <a:spLocks noChangeArrowheads="1"/>
          </p:cNvSpPr>
          <p:nvPr/>
        </p:nvSpPr>
        <p:spPr bwMode="auto">
          <a:xfrm>
            <a:off x="511175" y="4303713"/>
            <a:ext cx="1641860"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Chemotherapie</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49" name="Text Box 58"/>
          <p:cNvSpPr txBox="1">
            <a:spLocks noChangeArrowheads="1"/>
          </p:cNvSpPr>
          <p:nvPr/>
        </p:nvSpPr>
        <p:spPr bwMode="auto">
          <a:xfrm>
            <a:off x="7351713" y="3225800"/>
            <a:ext cx="1492140" cy="369332"/>
          </a:xfrm>
          <a:prstGeom prst="rect">
            <a:avLst/>
          </a:prstGeom>
          <a:solidFill>
            <a:srgbClr val="DDF2FF"/>
          </a:solidFill>
          <a:ln w="9525">
            <a:solidFill>
              <a:srgbClr val="6699CC"/>
            </a:solidFill>
            <a:miter lim="800000"/>
            <a:headEnd/>
            <a:tailEnd/>
          </a:ln>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Medikamente</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6450" name="Oval 59"/>
          <p:cNvSpPr>
            <a:spLocks noChangeArrowheads="1"/>
          </p:cNvSpPr>
          <p:nvPr/>
        </p:nvSpPr>
        <p:spPr bwMode="auto">
          <a:xfrm>
            <a:off x="2886075" y="2781300"/>
            <a:ext cx="3744913" cy="1223963"/>
          </a:xfrm>
          <a:prstGeom prst="ellipse">
            <a:avLst/>
          </a:prstGeom>
          <a:solidFill>
            <a:srgbClr val="FFF7FF"/>
          </a:solidFill>
          <a:ln w="9525">
            <a:solidFill>
              <a:srgbClr val="FF3300"/>
            </a:solidFill>
            <a:round/>
            <a:headEnd/>
            <a:tailEnd/>
          </a:ln>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endParaRPr lang="de-CH" altLang="de-DE"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6451" name="Text Box 60"/>
          <p:cNvSpPr txBox="1">
            <a:spLocks noChangeArrowheads="1"/>
          </p:cNvSpPr>
          <p:nvPr/>
        </p:nvSpPr>
        <p:spPr bwMode="auto">
          <a:xfrm>
            <a:off x="3695700" y="3213100"/>
            <a:ext cx="1795300" cy="369332"/>
          </a:xfrm>
          <a:prstGeom prst="rect">
            <a:avLst/>
          </a:prstGeom>
          <a:solidFill>
            <a:srgbClr val="FFF7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b="1" dirty="0">
                <a:solidFill>
                  <a:srgbClr val="FF3300"/>
                </a:solidFill>
                <a:latin typeface="Calibri" panose="020F0502020204030204" pitchFamily="34" charset="0"/>
                <a:ea typeface="Calibri" panose="020F0502020204030204" pitchFamily="34" charset="0"/>
                <a:cs typeface="Calibri" panose="020F0502020204030204" pitchFamily="34" charset="0"/>
              </a:rPr>
              <a:t>Oxidativer Stress</a:t>
            </a:r>
            <a:endParaRPr lang="de-DE" altLang="de-DE" sz="1800" b="1" dirty="0">
              <a:solidFill>
                <a:srgbClr val="FF3300"/>
              </a:solidFill>
              <a:latin typeface="Calibri" panose="020F0502020204030204" pitchFamily="34" charset="0"/>
              <a:ea typeface="Calibri" panose="020F0502020204030204" pitchFamily="34" charset="0"/>
              <a:cs typeface="Calibri" panose="020F0502020204030204" pitchFamily="34" charset="0"/>
            </a:endParaRPr>
          </a:p>
        </p:txBody>
      </p:sp>
      <p:sp>
        <p:nvSpPr>
          <p:cNvPr id="146452" name="Line 61"/>
          <p:cNvSpPr>
            <a:spLocks noChangeShapeType="1"/>
          </p:cNvSpPr>
          <p:nvPr/>
        </p:nvSpPr>
        <p:spPr bwMode="auto">
          <a:xfrm>
            <a:off x="4759325" y="1700213"/>
            <a:ext cx="1588" cy="865187"/>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53" name="Line 62"/>
          <p:cNvSpPr>
            <a:spLocks noChangeShapeType="1"/>
          </p:cNvSpPr>
          <p:nvPr/>
        </p:nvSpPr>
        <p:spPr bwMode="auto">
          <a:xfrm>
            <a:off x="2671763" y="1628775"/>
            <a:ext cx="1439862" cy="1008063"/>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54" name="Line 63"/>
          <p:cNvSpPr>
            <a:spLocks noChangeShapeType="1"/>
          </p:cNvSpPr>
          <p:nvPr/>
        </p:nvSpPr>
        <p:spPr bwMode="auto">
          <a:xfrm flipH="1">
            <a:off x="5551488" y="1700213"/>
            <a:ext cx="1439862" cy="936625"/>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55" name="Line 64"/>
          <p:cNvSpPr>
            <a:spLocks noChangeShapeType="1"/>
          </p:cNvSpPr>
          <p:nvPr/>
        </p:nvSpPr>
        <p:spPr bwMode="auto">
          <a:xfrm>
            <a:off x="1663700" y="1628775"/>
            <a:ext cx="1727200" cy="1079500"/>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56" name="Line 65"/>
          <p:cNvSpPr>
            <a:spLocks noChangeShapeType="1"/>
          </p:cNvSpPr>
          <p:nvPr/>
        </p:nvSpPr>
        <p:spPr bwMode="auto">
          <a:xfrm>
            <a:off x="1735138" y="2349500"/>
            <a:ext cx="1295400" cy="574675"/>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57" name="Line 66"/>
          <p:cNvSpPr>
            <a:spLocks noChangeShapeType="1"/>
          </p:cNvSpPr>
          <p:nvPr/>
        </p:nvSpPr>
        <p:spPr bwMode="auto">
          <a:xfrm flipH="1">
            <a:off x="6343650" y="2349500"/>
            <a:ext cx="792163" cy="503238"/>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58" name="Line 67"/>
          <p:cNvSpPr>
            <a:spLocks noChangeShapeType="1"/>
          </p:cNvSpPr>
          <p:nvPr/>
        </p:nvSpPr>
        <p:spPr bwMode="auto">
          <a:xfrm flipH="1">
            <a:off x="6775450" y="3429000"/>
            <a:ext cx="431800" cy="1588"/>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59" name="Line 68"/>
          <p:cNvSpPr>
            <a:spLocks noChangeShapeType="1"/>
          </p:cNvSpPr>
          <p:nvPr/>
        </p:nvSpPr>
        <p:spPr bwMode="auto">
          <a:xfrm flipH="1" flipV="1">
            <a:off x="6559550" y="3789363"/>
            <a:ext cx="431800" cy="719137"/>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60" name="Line 69"/>
          <p:cNvSpPr>
            <a:spLocks noChangeShapeType="1"/>
          </p:cNvSpPr>
          <p:nvPr/>
        </p:nvSpPr>
        <p:spPr bwMode="auto">
          <a:xfrm flipV="1">
            <a:off x="2527300" y="3789363"/>
            <a:ext cx="503238" cy="719137"/>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61" name="Line 70"/>
          <p:cNvSpPr>
            <a:spLocks noChangeShapeType="1"/>
          </p:cNvSpPr>
          <p:nvPr/>
        </p:nvSpPr>
        <p:spPr bwMode="auto">
          <a:xfrm>
            <a:off x="2382838" y="3500438"/>
            <a:ext cx="431800" cy="1587"/>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62" name="Line 71"/>
          <p:cNvSpPr>
            <a:spLocks noChangeShapeType="1"/>
          </p:cNvSpPr>
          <p:nvPr/>
        </p:nvSpPr>
        <p:spPr bwMode="auto">
          <a:xfrm flipH="1">
            <a:off x="2354263" y="3357563"/>
            <a:ext cx="431800" cy="1587"/>
          </a:xfrm>
          <a:prstGeom prst="line">
            <a:avLst/>
          </a:prstGeom>
          <a:noFill/>
          <a:ln w="9525">
            <a:solidFill>
              <a:srgbClr val="6699CC"/>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63" name="Line 72"/>
          <p:cNvSpPr>
            <a:spLocks noChangeShapeType="1"/>
          </p:cNvSpPr>
          <p:nvPr/>
        </p:nvSpPr>
        <p:spPr bwMode="auto">
          <a:xfrm>
            <a:off x="4759325" y="4149725"/>
            <a:ext cx="1588" cy="18002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64" name="Line 73"/>
          <p:cNvSpPr>
            <a:spLocks noChangeShapeType="1"/>
          </p:cNvSpPr>
          <p:nvPr/>
        </p:nvSpPr>
        <p:spPr bwMode="auto">
          <a:xfrm flipH="1">
            <a:off x="2598738" y="4149725"/>
            <a:ext cx="2160587" cy="18002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65" name="Line 74"/>
          <p:cNvSpPr>
            <a:spLocks noChangeShapeType="1"/>
          </p:cNvSpPr>
          <p:nvPr/>
        </p:nvSpPr>
        <p:spPr bwMode="auto">
          <a:xfrm flipH="1">
            <a:off x="1014413" y="4149725"/>
            <a:ext cx="3744912" cy="18002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66" name="Line 75"/>
          <p:cNvSpPr>
            <a:spLocks noChangeShapeType="1"/>
          </p:cNvSpPr>
          <p:nvPr/>
        </p:nvSpPr>
        <p:spPr bwMode="auto">
          <a:xfrm>
            <a:off x="4759325" y="4149725"/>
            <a:ext cx="2232025" cy="18002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46467" name="Line 76"/>
          <p:cNvSpPr>
            <a:spLocks noChangeShapeType="1"/>
          </p:cNvSpPr>
          <p:nvPr/>
        </p:nvSpPr>
        <p:spPr bwMode="auto">
          <a:xfrm>
            <a:off x="4759325" y="4149725"/>
            <a:ext cx="3816350" cy="18002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17411" name="Form 59394"/>
          <p:cNvSpPr>
            <a:spLocks noGrp="1" noChangeArrowheads="1"/>
          </p:cNvSpPr>
          <p:nvPr>
            <p:ph type="body" idx="4294967295"/>
          </p:nvPr>
        </p:nvSpPr>
        <p:spPr>
          <a:xfrm>
            <a:off x="855663" y="1000125"/>
            <a:ext cx="7859712" cy="5257800"/>
          </a:xfrm>
        </p:spPr>
        <p:txBody>
          <a:bodyPr/>
          <a:lstStyle/>
          <a:p>
            <a:pPr marL="0" indent="0">
              <a:lnSpc>
                <a:spcPct val="90000"/>
              </a:lnSpc>
              <a:buFont typeface="Times New Roman" pitchFamily="18" charset="0"/>
              <a:buNone/>
            </a:pPr>
            <a:r>
              <a:rPr lang="de-CH" altLang="de-DE" sz="1800" b="1" dirty="0"/>
              <a:t>Situation weltweit</a:t>
            </a:r>
            <a:endParaRPr lang="de-DE" altLang="de-DE" sz="1800" b="1" dirty="0"/>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l="18423" t="4861" r="22331" b="12390"/>
          <a:stretch>
            <a:fillRect/>
          </a:stretch>
        </p:blipFill>
        <p:spPr bwMode="auto">
          <a:xfrm>
            <a:off x="2303463" y="1700213"/>
            <a:ext cx="45370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rm 59393"/>
          <p:cNvSpPr>
            <a:spLocks noGrp="1" noChangeArrowheads="1"/>
          </p:cNvSpPr>
          <p:nvPr>
            <p:ph type="title" idx="4294967295"/>
          </p:nvPr>
        </p:nvSpPr>
        <p:spPr>
          <a:xfrm>
            <a:off x="855663" y="-52388"/>
            <a:ext cx="5645150" cy="720726"/>
          </a:xfrm>
        </p:spPr>
        <p:txBody>
          <a:bodyPr wrap="square"/>
          <a:lstStyle/>
          <a:p>
            <a:r>
              <a:rPr lang="de-CH" altLang="de-DE" dirty="0"/>
              <a:t>Brustkrebs - Faktor „Freie Radikale“</a:t>
            </a:r>
          </a:p>
        </p:txBody>
      </p:sp>
      <p:pic>
        <p:nvPicPr>
          <p:cNvPr id="147459" name="Picture 40" descr="freie_radik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81075"/>
            <a:ext cx="28781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9402" name="Group 74"/>
          <p:cNvGraphicFramePr>
            <a:graphicFrameLocks noGrp="1"/>
          </p:cNvGraphicFramePr>
          <p:nvPr>
            <p:extLst>
              <p:ext uri="{D42A27DB-BD31-4B8C-83A1-F6EECF244321}">
                <p14:modId xmlns:p14="http://schemas.microsoft.com/office/powerpoint/2010/main" val="2371973234"/>
              </p:ext>
            </p:extLst>
          </p:nvPr>
        </p:nvGraphicFramePr>
        <p:xfrm>
          <a:off x="981075" y="4560888"/>
          <a:ext cx="7729538" cy="1820861"/>
        </p:xfrm>
        <a:graphic>
          <a:graphicData uri="http://schemas.openxmlformats.org/drawingml/2006/table">
            <a:tbl>
              <a:tblPr/>
              <a:tblGrid>
                <a:gridCol w="3867150">
                  <a:extLst>
                    <a:ext uri="{9D8B030D-6E8A-4147-A177-3AD203B41FA5}">
                      <a16:colId xmlns:a16="http://schemas.microsoft.com/office/drawing/2014/main" val="20000"/>
                    </a:ext>
                  </a:extLst>
                </a:gridCol>
                <a:gridCol w="3862388">
                  <a:extLst>
                    <a:ext uri="{9D8B030D-6E8A-4147-A177-3AD203B41FA5}">
                      <a16:colId xmlns:a16="http://schemas.microsoft.com/office/drawing/2014/main" val="20001"/>
                    </a:ext>
                  </a:extLst>
                </a:gridCol>
              </a:tblGrid>
              <a:tr h="354136">
                <a:tc>
                  <a:txBody>
                    <a:bodyPr/>
                    <a:lstStyle/>
                    <a:p>
                      <a:pPr marL="0" marR="0" lvl="0" indent="0" algn="l" defTabSz="914400" rtl="0" eaLnBrk="0" fontAlgn="base" latinLnBrk="0" hangingPunct="0">
                        <a:lnSpc>
                          <a:spcPct val="100000"/>
                        </a:lnSpc>
                        <a:spcBef>
                          <a:spcPct val="0"/>
                        </a:spcBef>
                        <a:spcAft>
                          <a:spcPct val="20000"/>
                        </a:spcAft>
                        <a:buClrTx/>
                        <a:buSzTx/>
                        <a:buFontTx/>
                        <a:buNone/>
                        <a:tabLst/>
                      </a:pPr>
                      <a:r>
                        <a:rPr kumimoji="0" lang="en-US" sz="1000" b="1" i="0" u="none" strike="noStrike" cap="none" normalizeH="0" baseline="0" dirty="0">
                          <a:ln>
                            <a:noFill/>
                          </a:ln>
                          <a:solidFill>
                            <a:srgbClr val="FF3300"/>
                          </a:solidFill>
                          <a:effectLst/>
                          <a:latin typeface="Arial" charset="0"/>
                          <a:ea typeface="Times New Roman" pitchFamily="18" charset="0"/>
                          <a:cs typeface="Arial" charset="0"/>
                        </a:rPr>
                        <a:t>Antioxidative Substanz</a:t>
                      </a:r>
                      <a:endParaRPr kumimoji="0" lang="en-US" sz="1000" b="0" i="0" u="none" strike="noStrike" cap="none" normalizeH="0" baseline="0" dirty="0">
                        <a:ln>
                          <a:noFill/>
                        </a:ln>
                        <a:solidFill>
                          <a:srgbClr val="FF3300"/>
                        </a:solidFill>
                        <a:effectLst/>
                        <a:latin typeface="Arial" charset="0"/>
                        <a:ea typeface="Times New Roman" pitchFamily="18" charset="0"/>
                        <a:cs typeface="Arial" charset="0"/>
                      </a:endParaRPr>
                    </a:p>
                  </a:txBody>
                  <a:tcPr marT="45736" marB="45736" horzOverflow="overflow">
                    <a:lnL cap="flat">
                      <a:noFill/>
                    </a:lnL>
                    <a:lnR>
                      <a:noFill/>
                    </a:lnR>
                    <a:lnT cap="flat">
                      <a:noFill/>
                    </a:lnT>
                    <a:lnB>
                      <a:noFill/>
                    </a:lnB>
                    <a:lnTlToBr>
                      <a:noFill/>
                    </a:lnTlToBr>
                    <a:lnBlToTr>
                      <a:noFill/>
                    </a:lnBlToTr>
                    <a:solidFill>
                      <a:srgbClr val="FFEBFF"/>
                    </a:solidFill>
                  </a:tcPr>
                </a:tc>
                <a:tc>
                  <a:txBody>
                    <a:bodyPr/>
                    <a:lstStyle/>
                    <a:p>
                      <a:pPr marL="0" marR="0" lvl="0" indent="0" algn="r" defTabSz="914400" rtl="0" eaLnBrk="0" fontAlgn="base" latinLnBrk="0" hangingPunct="0">
                        <a:lnSpc>
                          <a:spcPct val="100000"/>
                        </a:lnSpc>
                        <a:spcBef>
                          <a:spcPct val="0"/>
                        </a:spcBef>
                        <a:spcAft>
                          <a:spcPct val="20000"/>
                        </a:spcAft>
                        <a:buClrTx/>
                        <a:buSzTx/>
                        <a:buFontTx/>
                        <a:buNone/>
                        <a:tabLst/>
                      </a:pPr>
                      <a:r>
                        <a:rPr kumimoji="0" lang="en-US" sz="1000" b="1" i="0" u="none" strike="noStrike" cap="none" normalizeH="0" baseline="0" dirty="0">
                          <a:ln>
                            <a:noFill/>
                          </a:ln>
                          <a:solidFill>
                            <a:srgbClr val="FF3300"/>
                          </a:solidFill>
                          <a:effectLst/>
                          <a:latin typeface="Arial" charset="0"/>
                          <a:ea typeface="Times New Roman" pitchFamily="18" charset="0"/>
                          <a:cs typeface="Arial" charset="0"/>
                        </a:rPr>
                        <a:t>Vorkommen in Lebensmitteln</a:t>
                      </a:r>
                      <a:endParaRPr kumimoji="0" lang="en-US" sz="1000" b="0" i="0" u="none" strike="noStrike" cap="none" normalizeH="0" baseline="0" dirty="0">
                        <a:ln>
                          <a:noFill/>
                        </a:ln>
                        <a:solidFill>
                          <a:srgbClr val="FF3300"/>
                        </a:solidFill>
                        <a:effectLst/>
                        <a:latin typeface="Arial" charset="0"/>
                        <a:ea typeface="Times New Roman" pitchFamily="18" charset="0"/>
                        <a:cs typeface="Arial" charset="0"/>
                      </a:endParaRPr>
                    </a:p>
                  </a:txBody>
                  <a:tcPr marT="45736" marB="45736" horzOverflow="overflow">
                    <a:lnL>
                      <a:noFill/>
                    </a:lnL>
                    <a:lnR cap="flat">
                      <a:noFill/>
                    </a:lnR>
                    <a:lnT cap="flat">
                      <a:noFill/>
                    </a:lnT>
                    <a:lnB>
                      <a:noFill/>
                    </a:lnB>
                    <a:lnTlToBr>
                      <a:noFill/>
                    </a:lnTlToBr>
                    <a:lnBlToTr>
                      <a:noFill/>
                    </a:lnBlToTr>
                    <a:solidFill>
                      <a:srgbClr val="FFEBFF"/>
                    </a:solidFill>
                  </a:tcPr>
                </a:tc>
                <a:extLst>
                  <a:ext uri="{0D108BD9-81ED-4DB2-BD59-A6C34878D82A}">
                    <a16:rowId xmlns:a16="http://schemas.microsoft.com/office/drawing/2014/main" val="10000"/>
                  </a:ext>
                </a:extLst>
              </a:tr>
              <a:tr h="243925">
                <a:tc>
                  <a:txBody>
                    <a:bodyPr/>
                    <a:lstStyle/>
                    <a:p>
                      <a:pPr marL="0" marR="0" lvl="0" indent="0" algn="l"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Vitamin E</a:t>
                      </a:r>
                    </a:p>
                  </a:txBody>
                  <a:tcPr marT="45736" marB="45736" horzOverflow="overflow">
                    <a:lnL cap="flat">
                      <a:noFill/>
                    </a:lnL>
                    <a:lnR>
                      <a:noFill/>
                    </a:lnR>
                    <a:lnT>
                      <a:noFill/>
                    </a:lnT>
                    <a:lnB>
                      <a:noFill/>
                    </a:lnB>
                    <a:lnTlToBr>
                      <a:noFill/>
                    </a:lnTlToBr>
                    <a:lnBlToTr>
                      <a:noFill/>
                    </a:lnBlToTr>
                    <a:solidFill>
                      <a:srgbClr val="DDF2FF"/>
                    </a:solidFill>
                  </a:tcPr>
                </a:tc>
                <a:tc>
                  <a:txBody>
                    <a:bodyPr/>
                    <a:lstStyle/>
                    <a:p>
                      <a:pPr marL="0" marR="0" lvl="0" indent="0" algn="r"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Pflanzenöl, Nüsse, Samen</a:t>
                      </a:r>
                    </a:p>
                  </a:txBody>
                  <a:tcPr marT="45736" marB="45736" horzOverflow="overflow">
                    <a:lnL>
                      <a:noFill/>
                    </a:lnL>
                    <a:lnR cap="flat">
                      <a:noFill/>
                    </a:lnR>
                    <a:lnT>
                      <a:noFill/>
                    </a:lnT>
                    <a:lnB>
                      <a:noFill/>
                    </a:lnB>
                    <a:lnTlToBr>
                      <a:noFill/>
                    </a:lnTlToBr>
                    <a:lnBlToTr>
                      <a:noFill/>
                    </a:lnBlToTr>
                    <a:solidFill>
                      <a:srgbClr val="DDF2FF"/>
                    </a:solidFill>
                  </a:tcPr>
                </a:tc>
                <a:extLst>
                  <a:ext uri="{0D108BD9-81ED-4DB2-BD59-A6C34878D82A}">
                    <a16:rowId xmlns:a16="http://schemas.microsoft.com/office/drawing/2014/main" val="10001"/>
                  </a:ext>
                </a:extLst>
              </a:tr>
              <a:tr h="244560">
                <a:tc>
                  <a:txBody>
                    <a:bodyPr/>
                    <a:lstStyle/>
                    <a:p>
                      <a:pPr marL="0" marR="0" lvl="0" indent="0" algn="l"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Vitamin C</a:t>
                      </a:r>
                    </a:p>
                  </a:txBody>
                  <a:tcPr marT="45736" marB="45736" horzOverflow="overflow">
                    <a:lnL cap="flat">
                      <a:noFill/>
                    </a:lnL>
                    <a:lnR>
                      <a:noFill/>
                    </a:lnR>
                    <a:lnT>
                      <a:noFill/>
                    </a:lnT>
                    <a:lnB>
                      <a:noFill/>
                    </a:lnB>
                    <a:lnTlToBr>
                      <a:noFill/>
                    </a:lnTlToBr>
                    <a:lnBlToTr>
                      <a:noFill/>
                    </a:lnBlToTr>
                    <a:solidFill>
                      <a:srgbClr val="DDF2FF"/>
                    </a:solidFill>
                  </a:tcPr>
                </a:tc>
                <a:tc>
                  <a:txBody>
                    <a:bodyPr/>
                    <a:lstStyle/>
                    <a:p>
                      <a:pPr marL="0" marR="0" lvl="0" indent="0" algn="r"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Zitrusfrüchte, Paprika u.a.</a:t>
                      </a:r>
                    </a:p>
                  </a:txBody>
                  <a:tcPr marT="45736" marB="45736" horzOverflow="overflow">
                    <a:lnL>
                      <a:noFill/>
                    </a:lnL>
                    <a:lnR cap="flat">
                      <a:noFill/>
                    </a:lnR>
                    <a:lnT>
                      <a:noFill/>
                    </a:lnT>
                    <a:lnB>
                      <a:noFill/>
                    </a:lnB>
                    <a:lnTlToBr>
                      <a:noFill/>
                    </a:lnTlToBr>
                    <a:lnBlToTr>
                      <a:noFill/>
                    </a:lnBlToTr>
                    <a:solidFill>
                      <a:srgbClr val="DDF2FF"/>
                    </a:solidFill>
                  </a:tcPr>
                </a:tc>
                <a:extLst>
                  <a:ext uri="{0D108BD9-81ED-4DB2-BD59-A6C34878D82A}">
                    <a16:rowId xmlns:a16="http://schemas.microsoft.com/office/drawing/2014/main" val="10002"/>
                  </a:ext>
                </a:extLst>
              </a:tr>
              <a:tr h="244560">
                <a:tc>
                  <a:txBody>
                    <a:bodyPr/>
                    <a:lstStyle/>
                    <a:p>
                      <a:pPr marL="0" marR="0" lvl="0" indent="0" algn="l"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Beta-Carotin</a:t>
                      </a:r>
                    </a:p>
                  </a:txBody>
                  <a:tcPr marT="45736" marB="45736" horzOverflow="overflow">
                    <a:lnL cap="flat">
                      <a:noFill/>
                    </a:lnL>
                    <a:lnR>
                      <a:noFill/>
                    </a:lnR>
                    <a:lnT>
                      <a:noFill/>
                    </a:lnT>
                    <a:lnB>
                      <a:noFill/>
                    </a:lnB>
                    <a:lnTlToBr>
                      <a:noFill/>
                    </a:lnTlToBr>
                    <a:lnBlToTr>
                      <a:noFill/>
                    </a:lnBlToTr>
                    <a:solidFill>
                      <a:srgbClr val="DDF2FF"/>
                    </a:solidFill>
                  </a:tcPr>
                </a:tc>
                <a:tc>
                  <a:txBody>
                    <a:bodyPr/>
                    <a:lstStyle/>
                    <a:p>
                      <a:pPr marL="0" marR="0" lvl="0" indent="0" algn="r"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Karotten, Paprika, Brokkoli, Grünkohl u.a.</a:t>
                      </a:r>
                    </a:p>
                  </a:txBody>
                  <a:tcPr marT="45736" marB="45736" horzOverflow="overflow">
                    <a:lnL>
                      <a:noFill/>
                    </a:lnL>
                    <a:lnR cap="flat">
                      <a:noFill/>
                    </a:lnR>
                    <a:lnT>
                      <a:noFill/>
                    </a:lnT>
                    <a:lnB>
                      <a:noFill/>
                    </a:lnB>
                    <a:lnTlToBr>
                      <a:noFill/>
                    </a:lnTlToBr>
                    <a:lnBlToTr>
                      <a:noFill/>
                    </a:lnBlToTr>
                    <a:solidFill>
                      <a:srgbClr val="DDF2FF"/>
                    </a:solidFill>
                  </a:tcPr>
                </a:tc>
                <a:extLst>
                  <a:ext uri="{0D108BD9-81ED-4DB2-BD59-A6C34878D82A}">
                    <a16:rowId xmlns:a16="http://schemas.microsoft.com/office/drawing/2014/main" val="10003"/>
                  </a:ext>
                </a:extLst>
              </a:tr>
              <a:tr h="244560">
                <a:tc>
                  <a:txBody>
                    <a:bodyPr/>
                    <a:lstStyle/>
                    <a:p>
                      <a:pPr marL="0" marR="0" lvl="0" indent="0" algn="l"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Selen bzw. selenabhängige Enzyme</a:t>
                      </a:r>
                    </a:p>
                  </a:txBody>
                  <a:tcPr marT="45736" marB="45736" horzOverflow="overflow">
                    <a:lnL cap="flat">
                      <a:noFill/>
                    </a:lnL>
                    <a:lnR>
                      <a:noFill/>
                    </a:lnR>
                    <a:lnT>
                      <a:noFill/>
                    </a:lnT>
                    <a:lnB>
                      <a:noFill/>
                    </a:lnB>
                    <a:lnTlToBr>
                      <a:noFill/>
                    </a:lnTlToBr>
                    <a:lnBlToTr>
                      <a:noFill/>
                    </a:lnBlToTr>
                    <a:solidFill>
                      <a:srgbClr val="DDF2FF"/>
                    </a:solidFill>
                  </a:tcPr>
                </a:tc>
                <a:tc>
                  <a:txBody>
                    <a:bodyPr/>
                    <a:lstStyle/>
                    <a:p>
                      <a:pPr marL="0" marR="0" lvl="0" indent="0" algn="r"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Schweinefleisch, Vollkorngetreide</a:t>
                      </a:r>
                    </a:p>
                  </a:txBody>
                  <a:tcPr marT="45736" marB="45736" horzOverflow="overflow">
                    <a:lnL>
                      <a:noFill/>
                    </a:lnL>
                    <a:lnR cap="flat">
                      <a:noFill/>
                    </a:lnR>
                    <a:lnT>
                      <a:noFill/>
                    </a:lnT>
                    <a:lnB>
                      <a:noFill/>
                    </a:lnB>
                    <a:lnTlToBr>
                      <a:noFill/>
                    </a:lnTlToBr>
                    <a:lnBlToTr>
                      <a:noFill/>
                    </a:lnBlToTr>
                    <a:solidFill>
                      <a:srgbClr val="DDF2FF"/>
                    </a:solidFill>
                  </a:tcPr>
                </a:tc>
                <a:extLst>
                  <a:ext uri="{0D108BD9-81ED-4DB2-BD59-A6C34878D82A}">
                    <a16:rowId xmlns:a16="http://schemas.microsoft.com/office/drawing/2014/main" val="10004"/>
                  </a:ext>
                </a:extLst>
              </a:tr>
              <a:tr h="244560">
                <a:tc>
                  <a:txBody>
                    <a:bodyPr/>
                    <a:lstStyle/>
                    <a:p>
                      <a:pPr marL="0" marR="0" lvl="0" indent="0" algn="l"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Mangan, Kupfer, Zink bzw. davon abhängige Enzyme</a:t>
                      </a:r>
                    </a:p>
                  </a:txBody>
                  <a:tcPr marT="45736" marB="45736" horzOverflow="overflow">
                    <a:lnL cap="flat">
                      <a:noFill/>
                    </a:lnL>
                    <a:lnR>
                      <a:noFill/>
                    </a:lnR>
                    <a:lnT>
                      <a:noFill/>
                    </a:lnT>
                    <a:lnB>
                      <a:noFill/>
                    </a:lnB>
                    <a:lnTlToBr>
                      <a:noFill/>
                    </a:lnTlToBr>
                    <a:lnBlToTr>
                      <a:noFill/>
                    </a:lnBlToTr>
                    <a:solidFill>
                      <a:srgbClr val="DDF2FF"/>
                    </a:solidFill>
                  </a:tcPr>
                </a:tc>
                <a:tc>
                  <a:txBody>
                    <a:bodyPr/>
                    <a:lstStyle/>
                    <a:p>
                      <a:pPr marL="0" marR="0" lvl="0" indent="0" algn="r"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Vollkorngetreideprodukte, Tee, grüne Gemüse, Fleisch (Zink)</a:t>
                      </a:r>
                    </a:p>
                  </a:txBody>
                  <a:tcPr marT="45736" marB="45736" horzOverflow="overflow">
                    <a:lnL>
                      <a:noFill/>
                    </a:lnL>
                    <a:lnR cap="flat">
                      <a:noFill/>
                    </a:lnR>
                    <a:lnT>
                      <a:noFill/>
                    </a:lnT>
                    <a:lnB>
                      <a:noFill/>
                    </a:lnB>
                    <a:lnTlToBr>
                      <a:noFill/>
                    </a:lnTlToBr>
                    <a:lnBlToTr>
                      <a:noFill/>
                    </a:lnBlToTr>
                    <a:solidFill>
                      <a:srgbClr val="DDF2FF"/>
                    </a:solidFill>
                  </a:tcPr>
                </a:tc>
                <a:extLst>
                  <a:ext uri="{0D108BD9-81ED-4DB2-BD59-A6C34878D82A}">
                    <a16:rowId xmlns:a16="http://schemas.microsoft.com/office/drawing/2014/main" val="10005"/>
                  </a:ext>
                </a:extLst>
              </a:tr>
              <a:tr h="244560">
                <a:tc>
                  <a:txBody>
                    <a:bodyPr/>
                    <a:lstStyle/>
                    <a:p>
                      <a:pPr marL="0" marR="0" lvl="0" indent="0" algn="l"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Sekundäre Pflanzenstoffe (Polyphenole, Carotinoide)</a:t>
                      </a:r>
                    </a:p>
                  </a:txBody>
                  <a:tcPr marT="45736" marB="45736" horzOverflow="overflow">
                    <a:lnL cap="flat">
                      <a:noFill/>
                    </a:lnL>
                    <a:lnR>
                      <a:noFill/>
                    </a:lnR>
                    <a:lnT>
                      <a:noFill/>
                    </a:lnT>
                    <a:lnB cap="flat">
                      <a:noFill/>
                    </a:lnB>
                    <a:lnTlToBr>
                      <a:noFill/>
                    </a:lnTlToBr>
                    <a:lnBlToTr>
                      <a:noFill/>
                    </a:lnBlToTr>
                    <a:solidFill>
                      <a:srgbClr val="DDF2FF"/>
                    </a:solidFill>
                  </a:tcPr>
                </a:tc>
                <a:tc>
                  <a:txBody>
                    <a:bodyPr/>
                    <a:lstStyle/>
                    <a:p>
                      <a:pPr marL="0" marR="0" lvl="0" indent="0" algn="r" defTabSz="914400" rtl="0" eaLnBrk="0" fontAlgn="base" latinLnBrk="0" hangingPunct="0">
                        <a:lnSpc>
                          <a:spcPct val="100000"/>
                        </a:lnSpc>
                        <a:spcBef>
                          <a:spcPct val="0"/>
                        </a:spcBef>
                        <a:spcAft>
                          <a:spcPct val="20000"/>
                        </a:spcAft>
                        <a:buClrTx/>
                        <a:buSzTx/>
                        <a:buFontTx/>
                        <a:buNone/>
                        <a:tabLst/>
                      </a:pPr>
                      <a:r>
                        <a:rPr kumimoji="0" lang="en-US" sz="1000" b="0" i="0" u="none" strike="noStrike" cap="none" normalizeH="0" baseline="0" dirty="0">
                          <a:ln>
                            <a:noFill/>
                          </a:ln>
                          <a:solidFill>
                            <a:schemeClr val="accent2"/>
                          </a:solidFill>
                          <a:effectLst/>
                          <a:latin typeface="Arial" charset="0"/>
                          <a:ea typeface="Times New Roman" pitchFamily="18" charset="0"/>
                          <a:cs typeface="Arial" charset="0"/>
                        </a:rPr>
                        <a:t>Tomaten, Tee, Rotwein, alle Gemüse.</a:t>
                      </a:r>
                    </a:p>
                  </a:txBody>
                  <a:tcPr marT="45736" marB="45736" horzOverflow="overflow">
                    <a:lnL>
                      <a:noFill/>
                    </a:lnL>
                    <a:lnR cap="flat">
                      <a:noFill/>
                    </a:lnR>
                    <a:lnT>
                      <a:noFill/>
                    </a:lnT>
                    <a:lnB cap="flat">
                      <a:noFill/>
                    </a:lnB>
                    <a:lnTlToBr>
                      <a:noFill/>
                    </a:lnTlToBr>
                    <a:lnBlToTr>
                      <a:noFill/>
                    </a:lnBlToTr>
                    <a:solidFill>
                      <a:srgbClr val="DDF2FF"/>
                    </a:solidFill>
                  </a:tcPr>
                </a:tc>
                <a:extLst>
                  <a:ext uri="{0D108BD9-81ED-4DB2-BD59-A6C34878D82A}">
                    <a16:rowId xmlns:a16="http://schemas.microsoft.com/office/drawing/2014/main" val="10006"/>
                  </a:ext>
                </a:extLst>
              </a:tr>
            </a:tbl>
          </a:graphicData>
        </a:graphic>
      </p:graphicFrame>
      <p:pic>
        <p:nvPicPr>
          <p:cNvPr id="147475" name="Picture 78" descr="Freie Radikale Zellangriff1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888" y="2538413"/>
            <a:ext cx="46228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6" name="Text Box 79"/>
          <p:cNvSpPr txBox="1">
            <a:spLocks noChangeArrowheads="1"/>
          </p:cNvSpPr>
          <p:nvPr/>
        </p:nvSpPr>
        <p:spPr bwMode="auto">
          <a:xfrm>
            <a:off x="3995738" y="981075"/>
            <a:ext cx="4325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rPr>
              <a:t>Freie Radikale können die Zelle schädigen, </a:t>
            </a:r>
          </a:p>
          <a:p>
            <a:pPr eaLnBrk="1" hangingPunct="1">
              <a:spcBef>
                <a:spcPct val="0"/>
              </a:spcBef>
              <a:spcAft>
                <a:spcPct val="0"/>
              </a:spcAft>
              <a:buClrTx/>
              <a:buFontTx/>
              <a:buNone/>
            </a:pPr>
            <a:r>
              <a:rPr lang="de-CH"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rPr>
              <a:t>indem sie die Zellwand angreifen.</a:t>
            </a:r>
          </a:p>
          <a:p>
            <a:pPr eaLnBrk="1" hangingPunct="1">
              <a:spcBef>
                <a:spcPct val="0"/>
              </a:spcBef>
              <a:spcAft>
                <a:spcPct val="0"/>
              </a:spcAft>
              <a:buClrTx/>
              <a:buFontTx/>
              <a:buNone/>
            </a:pPr>
            <a:endParaRPr lang="de-CH"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rPr>
              <a:t>Vitamin E und Beta-Carotin (fettlöslich)</a:t>
            </a:r>
          </a:p>
          <a:p>
            <a:pPr eaLnBrk="1" hangingPunct="1">
              <a:spcBef>
                <a:spcPct val="0"/>
              </a:spcBef>
              <a:spcAft>
                <a:spcPct val="0"/>
              </a:spcAft>
              <a:buClrTx/>
              <a:buFontTx/>
              <a:buNone/>
            </a:pPr>
            <a:r>
              <a:rPr lang="de-CH"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rPr>
              <a:t>wehren innerhalb der Zellwand freie Radikale ab.</a:t>
            </a:r>
          </a:p>
          <a:p>
            <a:pPr eaLnBrk="1" hangingPunct="1">
              <a:spcBef>
                <a:spcPct val="0"/>
              </a:spcBef>
              <a:spcAft>
                <a:spcPct val="0"/>
              </a:spcAft>
              <a:buClrTx/>
              <a:buFontTx/>
              <a:buNone/>
            </a:pPr>
            <a:endParaRPr lang="de-CH"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rPr>
              <a:t>Selen und Vitamin C (wasserlöslich)</a:t>
            </a:r>
          </a:p>
          <a:p>
            <a:pPr eaLnBrk="1" hangingPunct="1">
              <a:spcBef>
                <a:spcPct val="0"/>
              </a:spcBef>
              <a:spcAft>
                <a:spcPct val="0"/>
              </a:spcAft>
              <a:buClrTx/>
              <a:buFontTx/>
              <a:buNone/>
            </a:pPr>
            <a:r>
              <a:rPr lang="de-CH"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rPr>
              <a:t>wehren ausserhalb und innerhalb der Zelle freie Radikale ab. </a:t>
            </a:r>
          </a:p>
        </p:txBody>
      </p:sp>
      <p:sp>
        <p:nvSpPr>
          <p:cNvPr id="147477" name="Rectangle 4"/>
          <p:cNvSpPr>
            <a:spLocks noChangeArrowheads="1"/>
          </p:cNvSpPr>
          <p:nvPr/>
        </p:nvSpPr>
        <p:spPr bwMode="auto">
          <a:xfrm>
            <a:off x="3844925" y="6367463"/>
            <a:ext cx="1447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bg2"/>
                </a:solidFill>
              </a:rPr>
              <a:t>Bilder: Unbekannte Quellen</a:t>
            </a:r>
            <a:endParaRPr lang="de-CH" altLang="de-DE" sz="800" dirty="0">
              <a:solidFill>
                <a:schemeClr val="tx1"/>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Genetik</a:t>
            </a:r>
          </a:p>
        </p:txBody>
      </p:sp>
      <p:sp>
        <p:nvSpPr>
          <p:cNvPr id="148483" name="Form 59394"/>
          <p:cNvSpPr>
            <a:spLocks noGrp="1" noChangeArrowheads="1"/>
          </p:cNvSpPr>
          <p:nvPr>
            <p:ph type="body" idx="4294967295"/>
          </p:nvPr>
        </p:nvSpPr>
        <p:spPr>
          <a:xfrm>
            <a:off x="855663" y="1000125"/>
            <a:ext cx="7859712" cy="5257800"/>
          </a:xfrm>
        </p:spPr>
        <p:txBody>
          <a:bodyPr/>
          <a:lstStyle/>
          <a:p>
            <a:pPr marL="0" indent="0">
              <a:buFont typeface="Times New Roman" pitchFamily="18" charset="0"/>
              <a:buNone/>
            </a:pPr>
            <a:r>
              <a:rPr lang="de-DE" altLang="de-DE" sz="1800" b="1" dirty="0"/>
              <a:t>Faktor Genetik: Brustkrebsrisiko und BRCA-Gen Disposition</a:t>
            </a:r>
            <a:endParaRPr lang="de-CH" altLang="de-DE" sz="1800" dirty="0"/>
          </a:p>
        </p:txBody>
      </p:sp>
      <p:graphicFrame>
        <p:nvGraphicFramePr>
          <p:cNvPr id="148484" name="Object 2"/>
          <p:cNvGraphicFramePr>
            <a:graphicFrameLocks noChangeAspect="1"/>
          </p:cNvGraphicFramePr>
          <p:nvPr>
            <p:extLst>
              <p:ext uri="{D42A27DB-BD31-4B8C-83A1-F6EECF244321}">
                <p14:modId xmlns:p14="http://schemas.microsoft.com/office/powerpoint/2010/main" val="3254217860"/>
              </p:ext>
            </p:extLst>
          </p:nvPr>
        </p:nvGraphicFramePr>
        <p:xfrm>
          <a:off x="612775" y="1719263"/>
          <a:ext cx="8174038" cy="4068762"/>
        </p:xfrm>
        <a:graphic>
          <a:graphicData uri="http://schemas.openxmlformats.org/presentationml/2006/ole">
            <mc:AlternateContent xmlns:mc="http://schemas.openxmlformats.org/markup-compatibility/2006">
              <mc:Choice xmlns:v="urn:schemas-microsoft-com:vml" Requires="v">
                <p:oleObj name="Diagramm" r:id="rId3" imgW="8172541" imgH="4067251" progId="MSGraph.Chart.8">
                  <p:embed followColorScheme="full"/>
                </p:oleObj>
              </mc:Choice>
              <mc:Fallback>
                <p:oleObj name="Diagramm" r:id="rId3" imgW="8172541" imgH="4067251"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1719263"/>
                        <a:ext cx="8174038" cy="406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8485" name="Text Box 8"/>
          <p:cNvSpPr txBox="1">
            <a:spLocks noChangeArrowheads="1"/>
          </p:cNvSpPr>
          <p:nvPr/>
        </p:nvSpPr>
        <p:spPr bwMode="auto">
          <a:xfrm>
            <a:off x="6931025" y="6553200"/>
            <a:ext cx="1216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762000" eaLnBrk="0" hangingPunct="0">
              <a:spcBef>
                <a:spcPct val="20000"/>
              </a:spcBef>
              <a:buChar char="–"/>
              <a:defRPr sz="2000">
                <a:solidFill>
                  <a:srgbClr val="4D4D4D"/>
                </a:solidFill>
                <a:latin typeface="Arial" pitchFamily="34" charset="0"/>
              </a:defRPr>
            </a:lvl2pPr>
            <a:lvl3pPr marL="1143000" indent="-228600" defTabSz="762000" eaLnBrk="0" hangingPunct="0">
              <a:spcBef>
                <a:spcPct val="20000"/>
              </a:spcBef>
              <a:buChar char="•"/>
              <a:defRPr sz="2000">
                <a:solidFill>
                  <a:srgbClr val="4D4D4D"/>
                </a:solidFill>
                <a:latin typeface="Arial" pitchFamily="34" charset="0"/>
              </a:defRPr>
            </a:lvl3pPr>
            <a:lvl4pPr marL="1600200" indent="-228600" defTabSz="762000" eaLnBrk="0" hangingPunct="0">
              <a:spcBef>
                <a:spcPct val="20000"/>
              </a:spcBef>
              <a:buChar char="–"/>
              <a:defRPr sz="1600">
                <a:solidFill>
                  <a:srgbClr val="4D4D4D"/>
                </a:solidFill>
                <a:latin typeface="Arial" pitchFamily="34" charset="0"/>
              </a:defRPr>
            </a:lvl4pPr>
            <a:lvl5pPr marL="2057400" indent="-228600" defTabSz="762000" eaLnBrk="0" hangingPunct="0">
              <a:spcBef>
                <a:spcPct val="20000"/>
              </a:spcBef>
              <a:buChar char="»"/>
              <a:defRPr sz="1600">
                <a:solidFill>
                  <a:srgbClr val="4D4D4D"/>
                </a:solidFill>
                <a:latin typeface="Arial" pitchFamily="34" charset="0"/>
              </a:defRPr>
            </a:lvl5pPr>
            <a:lvl6pPr marL="2514600" indent="-228600" defTabSz="762000" eaLnBrk="0" fontAlgn="base" hangingPunct="0">
              <a:spcBef>
                <a:spcPct val="20000"/>
              </a:spcBef>
              <a:spcAft>
                <a:spcPct val="0"/>
              </a:spcAft>
              <a:buChar char="»"/>
              <a:defRPr sz="1600">
                <a:solidFill>
                  <a:srgbClr val="4D4D4D"/>
                </a:solidFill>
                <a:latin typeface="Arial" pitchFamily="34" charset="0"/>
              </a:defRPr>
            </a:lvl6pPr>
            <a:lvl7pPr marL="2971800" indent="-228600" defTabSz="762000" eaLnBrk="0" fontAlgn="base" hangingPunct="0">
              <a:spcBef>
                <a:spcPct val="20000"/>
              </a:spcBef>
              <a:spcAft>
                <a:spcPct val="0"/>
              </a:spcAft>
              <a:buChar char="»"/>
              <a:defRPr sz="1600">
                <a:solidFill>
                  <a:srgbClr val="4D4D4D"/>
                </a:solidFill>
                <a:latin typeface="Arial" pitchFamily="34" charset="0"/>
              </a:defRPr>
            </a:lvl7pPr>
            <a:lvl8pPr marL="3429000" indent="-228600" defTabSz="762000" eaLnBrk="0" fontAlgn="base" hangingPunct="0">
              <a:spcBef>
                <a:spcPct val="20000"/>
              </a:spcBef>
              <a:spcAft>
                <a:spcPct val="0"/>
              </a:spcAft>
              <a:buChar char="»"/>
              <a:defRPr sz="1600">
                <a:solidFill>
                  <a:srgbClr val="4D4D4D"/>
                </a:solidFill>
                <a:latin typeface="Arial" pitchFamily="34" charset="0"/>
              </a:defRPr>
            </a:lvl8pPr>
            <a:lvl9pPr marL="3886200" indent="-228600" defTabSz="7620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KG-NRW 2000</a:t>
            </a:r>
          </a:p>
        </p:txBody>
      </p:sp>
      <p:sp>
        <p:nvSpPr>
          <p:cNvPr id="148486" name="Rectangle 9"/>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Genetik</a:t>
            </a:r>
          </a:p>
        </p:txBody>
      </p:sp>
      <p:sp>
        <p:nvSpPr>
          <p:cNvPr id="149507" name="Form 59394"/>
          <p:cNvSpPr>
            <a:spLocks noGrp="1" noChangeArrowheads="1"/>
          </p:cNvSpPr>
          <p:nvPr>
            <p:ph type="body" idx="4294967295"/>
          </p:nvPr>
        </p:nvSpPr>
        <p:spPr>
          <a:xfrm>
            <a:off x="855663" y="1012825"/>
            <a:ext cx="7859712" cy="5257800"/>
          </a:xfrm>
        </p:spPr>
        <p:txBody>
          <a:bodyPr/>
          <a:lstStyle/>
          <a:p>
            <a:pPr marL="0" indent="0">
              <a:buFont typeface="Times New Roman" pitchFamily="18" charset="0"/>
              <a:buNone/>
            </a:pPr>
            <a:r>
              <a:rPr lang="de-DE" altLang="de-DE" sz="1800" b="1" dirty="0"/>
              <a:t>Faktor Genetik:</a:t>
            </a:r>
            <a:br>
              <a:rPr lang="de-DE" altLang="de-DE" sz="1800" b="1" dirty="0"/>
            </a:br>
            <a:r>
              <a:rPr lang="de-DE" altLang="de-DE" sz="1800" b="1" dirty="0"/>
              <a:t>Wahrscheinlichkeit im Leben an Brustkrebs zu erkranken,</a:t>
            </a:r>
            <a:br>
              <a:rPr lang="de-DE" altLang="de-DE" sz="1800" b="1" dirty="0"/>
            </a:br>
            <a:r>
              <a:rPr lang="de-DE" altLang="de-DE" sz="1800" b="1" dirty="0"/>
              <a:t>nach Anzahl der betroffenen Verwandten 1. Grades</a:t>
            </a:r>
            <a:endParaRPr lang="de-CH" altLang="de-DE" sz="1800" b="1" dirty="0"/>
          </a:p>
        </p:txBody>
      </p:sp>
      <p:sp>
        <p:nvSpPr>
          <p:cNvPr id="149508" name="Text Box 5"/>
          <p:cNvSpPr txBox="1">
            <a:spLocks noChangeArrowheads="1"/>
          </p:cNvSpPr>
          <p:nvPr/>
        </p:nvSpPr>
        <p:spPr bwMode="auto">
          <a:xfrm>
            <a:off x="6931025" y="6553200"/>
            <a:ext cx="1216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762000"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762000" eaLnBrk="0" hangingPunct="0">
              <a:spcBef>
                <a:spcPct val="20000"/>
              </a:spcBef>
              <a:buChar char="–"/>
              <a:defRPr sz="2000">
                <a:solidFill>
                  <a:srgbClr val="4D4D4D"/>
                </a:solidFill>
                <a:latin typeface="Arial" pitchFamily="34" charset="0"/>
              </a:defRPr>
            </a:lvl2pPr>
            <a:lvl3pPr marL="1143000" indent="-228600" defTabSz="762000" eaLnBrk="0" hangingPunct="0">
              <a:spcBef>
                <a:spcPct val="20000"/>
              </a:spcBef>
              <a:buChar char="•"/>
              <a:defRPr sz="2000">
                <a:solidFill>
                  <a:srgbClr val="4D4D4D"/>
                </a:solidFill>
                <a:latin typeface="Arial" pitchFamily="34" charset="0"/>
              </a:defRPr>
            </a:lvl3pPr>
            <a:lvl4pPr marL="1600200" indent="-228600" defTabSz="762000" eaLnBrk="0" hangingPunct="0">
              <a:spcBef>
                <a:spcPct val="20000"/>
              </a:spcBef>
              <a:buChar char="–"/>
              <a:defRPr sz="1600">
                <a:solidFill>
                  <a:srgbClr val="4D4D4D"/>
                </a:solidFill>
                <a:latin typeface="Arial" pitchFamily="34" charset="0"/>
              </a:defRPr>
            </a:lvl4pPr>
            <a:lvl5pPr marL="2057400" indent="-228600" defTabSz="762000" eaLnBrk="0" hangingPunct="0">
              <a:spcBef>
                <a:spcPct val="20000"/>
              </a:spcBef>
              <a:buChar char="»"/>
              <a:defRPr sz="1600">
                <a:solidFill>
                  <a:srgbClr val="4D4D4D"/>
                </a:solidFill>
                <a:latin typeface="Arial" pitchFamily="34" charset="0"/>
              </a:defRPr>
            </a:lvl5pPr>
            <a:lvl6pPr marL="2514600" indent="-228600" defTabSz="762000" eaLnBrk="0" fontAlgn="base" hangingPunct="0">
              <a:spcBef>
                <a:spcPct val="20000"/>
              </a:spcBef>
              <a:spcAft>
                <a:spcPct val="0"/>
              </a:spcAft>
              <a:buChar char="»"/>
              <a:defRPr sz="1600">
                <a:solidFill>
                  <a:srgbClr val="4D4D4D"/>
                </a:solidFill>
                <a:latin typeface="Arial" pitchFamily="34" charset="0"/>
              </a:defRPr>
            </a:lvl6pPr>
            <a:lvl7pPr marL="2971800" indent="-228600" defTabSz="762000" eaLnBrk="0" fontAlgn="base" hangingPunct="0">
              <a:spcBef>
                <a:spcPct val="20000"/>
              </a:spcBef>
              <a:spcAft>
                <a:spcPct val="0"/>
              </a:spcAft>
              <a:buChar char="»"/>
              <a:defRPr sz="1600">
                <a:solidFill>
                  <a:srgbClr val="4D4D4D"/>
                </a:solidFill>
                <a:latin typeface="Arial" pitchFamily="34" charset="0"/>
              </a:defRPr>
            </a:lvl7pPr>
            <a:lvl8pPr marL="3429000" indent="-228600" defTabSz="762000" eaLnBrk="0" fontAlgn="base" hangingPunct="0">
              <a:spcBef>
                <a:spcPct val="20000"/>
              </a:spcBef>
              <a:spcAft>
                <a:spcPct val="0"/>
              </a:spcAft>
              <a:buChar char="»"/>
              <a:defRPr sz="1600">
                <a:solidFill>
                  <a:srgbClr val="4D4D4D"/>
                </a:solidFill>
                <a:latin typeface="Arial" pitchFamily="34" charset="0"/>
              </a:defRPr>
            </a:lvl8pPr>
            <a:lvl9pPr marL="3886200" indent="-228600" defTabSz="7620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KG-NRW 2000</a:t>
            </a:r>
          </a:p>
        </p:txBody>
      </p:sp>
      <p:sp>
        <p:nvSpPr>
          <p:cNvPr id="149509" name="Text Box 6"/>
          <p:cNvSpPr txBox="1">
            <a:spLocks noChangeArrowheads="1"/>
          </p:cNvSpPr>
          <p:nvPr/>
        </p:nvSpPr>
        <p:spPr bwMode="auto">
          <a:xfrm>
            <a:off x="7164388" y="6237288"/>
            <a:ext cx="1648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rPr>
              <a:t>Lancet 2001;358:1389  </a:t>
            </a:r>
          </a:p>
        </p:txBody>
      </p:sp>
      <p:pic>
        <p:nvPicPr>
          <p:cNvPr id="1495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989138"/>
            <a:ext cx="4751387"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Rectangle 8"/>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rm 59393"/>
          <p:cNvSpPr>
            <a:spLocks noGrp="1" noChangeArrowheads="1"/>
          </p:cNvSpPr>
          <p:nvPr>
            <p:ph type="title" idx="4294967295"/>
          </p:nvPr>
        </p:nvSpPr>
        <p:spPr>
          <a:xfrm>
            <a:off x="865188" y="44450"/>
            <a:ext cx="5867400" cy="457200"/>
          </a:xfrm>
        </p:spPr>
        <p:txBody>
          <a:bodyPr wrap="square"/>
          <a:lstStyle/>
          <a:p>
            <a:r>
              <a:rPr lang="de-CH" altLang="de-DE" dirty="0"/>
              <a:t>Brustkrebs - Faktor Genetik</a:t>
            </a:r>
          </a:p>
        </p:txBody>
      </p:sp>
      <p:sp>
        <p:nvSpPr>
          <p:cNvPr id="150531" name="Form 59394"/>
          <p:cNvSpPr>
            <a:spLocks noGrp="1" noChangeArrowheads="1"/>
          </p:cNvSpPr>
          <p:nvPr>
            <p:ph type="body" idx="4294967295"/>
          </p:nvPr>
        </p:nvSpPr>
        <p:spPr>
          <a:xfrm>
            <a:off x="855663" y="1012825"/>
            <a:ext cx="7859712" cy="5257800"/>
          </a:xfrm>
        </p:spPr>
        <p:txBody>
          <a:bodyPr/>
          <a:lstStyle/>
          <a:p>
            <a:pPr marL="0" indent="0">
              <a:buFont typeface="Times New Roman" pitchFamily="18" charset="0"/>
              <a:buNone/>
            </a:pPr>
            <a:r>
              <a:rPr lang="de-DE" altLang="de-DE" sz="1800" b="1" dirty="0"/>
              <a:t>Faktor Genetik:</a:t>
            </a:r>
            <a:br>
              <a:rPr lang="de-DE" altLang="de-DE" sz="1800" b="1" dirty="0"/>
            </a:br>
            <a:r>
              <a:rPr lang="de-DE" altLang="de-DE" sz="1800" b="1" dirty="0"/>
              <a:t>BRCA1</a:t>
            </a:r>
            <a:r>
              <a:rPr lang="de-DE" altLang="de-DE" sz="1800" dirty="0"/>
              <a:t> Gens auf Chromosom 17q21</a:t>
            </a:r>
            <a:br>
              <a:rPr lang="de-DE" altLang="de-DE" sz="1800" dirty="0"/>
            </a:br>
            <a:r>
              <a:rPr lang="de-DE" altLang="de-DE" sz="1800" b="1" dirty="0"/>
              <a:t>BRCA2</a:t>
            </a:r>
            <a:r>
              <a:rPr lang="de-DE" altLang="de-DE" sz="1800" dirty="0"/>
              <a:t> Gen auf Chromosom 13q12-13</a:t>
            </a:r>
            <a:br>
              <a:rPr lang="de-DE" altLang="de-DE" sz="1800" dirty="0"/>
            </a:br>
            <a:endParaRPr lang="de-DE" altLang="de-DE" sz="1800" b="1" dirty="0"/>
          </a:p>
          <a:p>
            <a:pPr marL="0" indent="0"/>
            <a:r>
              <a:rPr lang="de-DE" altLang="de-DE" sz="1600" dirty="0"/>
              <a:t>  Nur 5% aller Brustkrebserkrankungen sind erblich bedingt. </a:t>
            </a:r>
            <a:br>
              <a:rPr lang="de-DE" altLang="de-DE" sz="1600" dirty="0"/>
            </a:br>
            <a:r>
              <a:rPr lang="de-DE" altLang="de-DE" sz="1600" dirty="0"/>
              <a:t>    Sie treten familiär gehäuft auf </a:t>
            </a:r>
          </a:p>
          <a:p>
            <a:pPr marL="0" indent="0"/>
            <a:r>
              <a:rPr lang="de-DE" altLang="de-DE" sz="1600" dirty="0"/>
              <a:t>  Bei unter 50 Jahre alten Patientinnen sind 25% erblich bedingt. </a:t>
            </a:r>
          </a:p>
          <a:p>
            <a:pPr marL="0" indent="0"/>
            <a:r>
              <a:rPr lang="de-DE" altLang="de-DE" sz="1600" dirty="0"/>
              <a:t>  Bei beiden Genen handelt es sich wahrscheinlich um Mutationen eines   </a:t>
            </a:r>
            <a:br>
              <a:rPr lang="de-DE" altLang="de-DE" sz="1600" dirty="0"/>
            </a:br>
            <a:r>
              <a:rPr lang="de-DE" altLang="de-DE" sz="1600" dirty="0"/>
              <a:t>    Tumorsuppressorgens </a:t>
            </a:r>
          </a:p>
          <a:p>
            <a:pPr marL="0" indent="0"/>
            <a:r>
              <a:rPr lang="de-DE" altLang="de-DE" sz="1600" dirty="0"/>
              <a:t>  Sie sind nicht geschlechtsspezifisch und erklären ca. 45%(BRCA1) bzw. 30%  </a:t>
            </a:r>
            <a:br>
              <a:rPr lang="de-DE" altLang="de-DE" sz="1600" dirty="0"/>
            </a:br>
            <a:r>
              <a:rPr lang="de-DE" altLang="de-DE" sz="1600" dirty="0"/>
              <a:t>    (BRCA2) aller erblichen Fälle </a:t>
            </a:r>
          </a:p>
          <a:p>
            <a:pPr marL="0" indent="0"/>
            <a:r>
              <a:rPr lang="de-DE" altLang="de-DE" sz="1600" dirty="0"/>
              <a:t>  Ein drittes Gen wird postuliert! </a:t>
            </a:r>
          </a:p>
          <a:p>
            <a:pPr marL="0" indent="0"/>
            <a:r>
              <a:rPr lang="de-DE" altLang="de-DE" sz="1600" dirty="0"/>
              <a:t>  Trägerinnen des </a:t>
            </a:r>
            <a:r>
              <a:rPr lang="de-DE" altLang="de-DE" sz="1600" b="1" dirty="0"/>
              <a:t>BRCA1</a:t>
            </a:r>
            <a:r>
              <a:rPr lang="de-DE" altLang="de-DE" sz="1600" dirty="0"/>
              <a:t> Gens (ca. 1 unter 500-2`000 Frauen) bekommen zu ca.   </a:t>
            </a:r>
            <a:br>
              <a:rPr lang="de-DE" altLang="de-DE" sz="1600" dirty="0"/>
            </a:br>
            <a:r>
              <a:rPr lang="de-DE" altLang="de-DE" sz="1600" dirty="0"/>
              <a:t>    60% Brustkrebs unter 50 Jahren, zu 80% bis 70 Jahre und zu 90% bis zum  </a:t>
            </a:r>
            <a:br>
              <a:rPr lang="de-DE" altLang="de-DE" sz="1600" dirty="0"/>
            </a:br>
            <a:r>
              <a:rPr lang="de-DE" altLang="de-DE" sz="1600" dirty="0"/>
              <a:t>    Lebensende </a:t>
            </a:r>
          </a:p>
          <a:p>
            <a:pPr marL="0" indent="0"/>
            <a:r>
              <a:rPr lang="de-DE" altLang="de-DE" sz="1600" dirty="0"/>
              <a:t>  Trägerinnen des </a:t>
            </a:r>
            <a:r>
              <a:rPr lang="de-DE" altLang="de-DE" sz="1600" b="1" dirty="0"/>
              <a:t>BRCA2</a:t>
            </a:r>
            <a:r>
              <a:rPr lang="de-DE" altLang="de-DE" sz="1600" dirty="0"/>
              <a:t> Gens bekommen zu ca. 87% Brustkrebs bis zum 80sten </a:t>
            </a:r>
            <a:br>
              <a:rPr lang="de-DE" altLang="de-DE" sz="1600" dirty="0"/>
            </a:br>
            <a:r>
              <a:rPr lang="de-DE" altLang="de-DE" sz="1600" dirty="0"/>
              <a:t>    Lebensjahr</a:t>
            </a:r>
            <a:endParaRPr lang="de-CH" altLang="de-DE" sz="1500"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Form 2049"/>
          <p:cNvSpPr>
            <a:spLocks noGrp="1" noChangeArrowheads="1"/>
          </p:cNvSpPr>
          <p:nvPr>
            <p:ph type="ctrTitle"/>
          </p:nvPr>
        </p:nvSpPr>
        <p:spPr/>
        <p:txBody>
          <a:bodyPr wrap="square"/>
          <a:lstStyle/>
          <a:p>
            <a:pPr marL="0" indent="0" defTabSz="914400" eaLnBrk="1" hangingPunct="1"/>
            <a:r>
              <a:rPr lang="de-CH" altLang="de-DE" dirty="0"/>
              <a:t>Brustkrebsprophylax</a:t>
            </a:r>
            <a:r>
              <a:rPr lang="de-CH" altLang="de-DE" dirty="0">
                <a:latin typeface="Arial" pitchFamily="34" charset="0"/>
              </a:rPr>
              <a:t>e</a:t>
            </a:r>
            <a:endParaRPr lang="de-DE" altLang="de-DE" dirty="0">
              <a:latin typeface="Arial"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Form 61441"/>
          <p:cNvSpPr>
            <a:spLocks noGrp="1" noChangeArrowheads="1"/>
          </p:cNvSpPr>
          <p:nvPr>
            <p:ph type="title"/>
          </p:nvPr>
        </p:nvSpPr>
        <p:spPr>
          <a:xfrm>
            <a:off x="865188" y="-26988"/>
            <a:ext cx="5867400" cy="601663"/>
          </a:xfrm>
        </p:spPr>
        <p:txBody>
          <a:bodyPr wrap="square"/>
          <a:lstStyle/>
          <a:p>
            <a:r>
              <a:rPr lang="de-CH" altLang="de-DE" dirty="0"/>
              <a:t>Brustkrebsprophylaxe - Agenda</a:t>
            </a:r>
          </a:p>
        </p:txBody>
      </p:sp>
      <p:sp>
        <p:nvSpPr>
          <p:cNvPr id="152579" name="Form 61442"/>
          <p:cNvSpPr>
            <a:spLocks noGrp="1" noChangeArrowheads="1"/>
          </p:cNvSpPr>
          <p:nvPr>
            <p:ph type="body" idx="1"/>
          </p:nvPr>
        </p:nvSpPr>
        <p:spPr>
          <a:xfrm>
            <a:off x="855663" y="1003300"/>
            <a:ext cx="7859712" cy="5065713"/>
          </a:xfrm>
        </p:spPr>
        <p:txBody>
          <a:bodyPr/>
          <a:lstStyle/>
          <a:p>
            <a:pPr marL="419100" indent="-419100">
              <a:buFont typeface="Frutiger 45 Light" pitchFamily="34" charset="0"/>
              <a:buAutoNum type="arabicPeriod"/>
            </a:pPr>
            <a:r>
              <a:rPr lang="de-CH" altLang="de-DE" sz="1800" dirty="0"/>
              <a:t>Durch Ernährung vermeidbare Todesfälle</a:t>
            </a:r>
            <a:endParaRPr lang="de-DE" altLang="de-DE" sz="1800" dirty="0"/>
          </a:p>
          <a:p>
            <a:pPr marL="419100" indent="-419100">
              <a:buFont typeface="Frutiger 45 Light" pitchFamily="34" charset="0"/>
              <a:buAutoNum type="arabicPeriod"/>
            </a:pPr>
            <a:r>
              <a:rPr lang="de-CH" altLang="de-DE" sz="1800" dirty="0"/>
              <a:t>Krebsentstehung: Initiation und Promotion</a:t>
            </a:r>
          </a:p>
          <a:p>
            <a:pPr marL="419100" indent="-419100">
              <a:buFont typeface="Frutiger 45 Light" pitchFamily="34" charset="0"/>
              <a:buAutoNum type="arabicPeriod"/>
            </a:pPr>
            <a:r>
              <a:rPr lang="de-CH" altLang="de-DE" sz="1800" dirty="0"/>
              <a:t>Das „Nutricional  Cancer Prevention“ Programm</a:t>
            </a:r>
          </a:p>
          <a:p>
            <a:pPr marL="419100" indent="-419100">
              <a:buFont typeface="Frutiger 45 Light" pitchFamily="34" charset="0"/>
              <a:buAutoNum type="arabicPeriod"/>
            </a:pPr>
            <a:r>
              <a:rPr lang="de-CH" altLang="de-DE" sz="1800" dirty="0"/>
              <a:t>Schutzwirkung: Freie Radikale</a:t>
            </a:r>
          </a:p>
          <a:p>
            <a:pPr marL="419100" indent="-419100">
              <a:buFont typeface="Frutiger 45 Light" pitchFamily="34" charset="0"/>
              <a:buAutoNum type="arabicPeriod"/>
            </a:pPr>
            <a:r>
              <a:rPr lang="de-CH" altLang="de-DE" sz="1800" dirty="0"/>
              <a:t>Carotinoide - Lycopin</a:t>
            </a:r>
          </a:p>
          <a:p>
            <a:pPr marL="419100" indent="-419100">
              <a:buFont typeface="Frutiger 45 Light" pitchFamily="34" charset="0"/>
              <a:buAutoNum type="arabicPeriod"/>
            </a:pPr>
            <a:r>
              <a:rPr lang="de-CH" altLang="de-DE" sz="1800" dirty="0"/>
              <a:t>Folsäure</a:t>
            </a:r>
          </a:p>
          <a:p>
            <a:pPr marL="419100" indent="-419100">
              <a:buFont typeface="Frutiger 45 Light" pitchFamily="34" charset="0"/>
              <a:buAutoNum type="arabicPeriod"/>
            </a:pPr>
            <a:r>
              <a:rPr lang="de-CH" altLang="de-DE" sz="1800" dirty="0"/>
              <a:t>Grüner Tee</a:t>
            </a:r>
          </a:p>
          <a:p>
            <a:pPr marL="419100" indent="-419100">
              <a:buFont typeface="Frutiger 45 Light" pitchFamily="34" charset="0"/>
              <a:buAutoNum type="arabicPeriod"/>
            </a:pPr>
            <a:r>
              <a:rPr lang="de-CH" altLang="de-DE" sz="1800" dirty="0"/>
              <a:t>Knoblauch</a:t>
            </a:r>
          </a:p>
          <a:p>
            <a:pPr marL="419100" indent="-419100">
              <a:buFont typeface="Frutiger 45 Light" pitchFamily="34" charset="0"/>
              <a:buAutoNum type="arabicPeriod"/>
            </a:pPr>
            <a:r>
              <a:rPr lang="de-CH" altLang="de-DE" sz="1800" dirty="0"/>
              <a:t>Phytoöstrogene</a:t>
            </a:r>
          </a:p>
          <a:p>
            <a:pPr marL="419100" indent="-419100">
              <a:buFont typeface="Frutiger 45 Light" pitchFamily="34" charset="0"/>
              <a:buAutoNum type="arabicPeriod"/>
            </a:pPr>
            <a:r>
              <a:rPr lang="de-CH" altLang="de-DE" sz="1800" dirty="0"/>
              <a:t>Indole</a:t>
            </a:r>
          </a:p>
          <a:p>
            <a:pPr marL="419100" indent="-419100">
              <a:buFont typeface="Frutiger 45 Light" pitchFamily="34" charset="0"/>
              <a:buAutoNum type="arabicPeriod"/>
            </a:pPr>
            <a:r>
              <a:rPr lang="de-CH" altLang="de-DE" sz="1800" dirty="0"/>
              <a:t>Broccoli</a:t>
            </a:r>
          </a:p>
          <a:p>
            <a:pPr marL="419100" indent="-419100">
              <a:buFont typeface="Frutiger 45 Light" pitchFamily="34" charset="0"/>
              <a:buAutoNum type="arabicPeriod"/>
            </a:pPr>
            <a:r>
              <a:rPr lang="de-CH" altLang="de-DE" sz="1800" dirty="0"/>
              <a:t>Granatapfel</a:t>
            </a:r>
          </a:p>
          <a:p>
            <a:pPr marL="419100" indent="-419100">
              <a:buFont typeface="Frutiger 45 Light" pitchFamily="34" charset="0"/>
              <a:buAutoNum type="arabicPeriod"/>
            </a:pPr>
            <a:r>
              <a:rPr lang="de-CH" altLang="de-DE" sz="1800" dirty="0"/>
              <a:t>Vitamin E (gamma-Tocopherol, Rapsöl)</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Form 61441"/>
          <p:cNvSpPr>
            <a:spLocks noGrp="1" noChangeArrowheads="1"/>
          </p:cNvSpPr>
          <p:nvPr>
            <p:ph type="title"/>
          </p:nvPr>
        </p:nvSpPr>
        <p:spPr>
          <a:xfrm>
            <a:off x="865188" y="-26988"/>
            <a:ext cx="5867400" cy="601663"/>
          </a:xfrm>
        </p:spPr>
        <p:txBody>
          <a:bodyPr wrap="square"/>
          <a:lstStyle/>
          <a:p>
            <a:r>
              <a:rPr lang="de-CH" altLang="de-DE" dirty="0"/>
              <a:t>Brustkrebsprophylaxe - Agenda</a:t>
            </a:r>
          </a:p>
        </p:txBody>
      </p:sp>
      <p:sp>
        <p:nvSpPr>
          <p:cNvPr id="153603" name="Form 61442"/>
          <p:cNvSpPr>
            <a:spLocks noGrp="1" noChangeArrowheads="1"/>
          </p:cNvSpPr>
          <p:nvPr>
            <p:ph type="body" idx="1"/>
          </p:nvPr>
        </p:nvSpPr>
        <p:spPr>
          <a:xfrm>
            <a:off x="855663" y="1003300"/>
            <a:ext cx="7859712" cy="5065713"/>
          </a:xfrm>
        </p:spPr>
        <p:txBody>
          <a:bodyPr/>
          <a:lstStyle/>
          <a:p>
            <a:pPr marL="419100" indent="-419100">
              <a:buFont typeface="Frutiger 45 Light" pitchFamily="34" charset="0"/>
              <a:buAutoNum type="arabicPeriod" startAt="14"/>
            </a:pPr>
            <a:r>
              <a:rPr lang="de-CH" altLang="de-DE" sz="1800" dirty="0"/>
              <a:t>Aloe Vera</a:t>
            </a:r>
          </a:p>
          <a:p>
            <a:pPr marL="419100" indent="-419100">
              <a:buFont typeface="Frutiger 45 Light" pitchFamily="34" charset="0"/>
              <a:buAutoNum type="arabicPeriod" startAt="14"/>
            </a:pPr>
            <a:r>
              <a:rPr lang="de-CH" altLang="de-DE" sz="1800" dirty="0"/>
              <a:t>Apigenin</a:t>
            </a:r>
          </a:p>
          <a:p>
            <a:pPr marL="419100" indent="-419100">
              <a:buFont typeface="Frutiger 45 Light" pitchFamily="34" charset="0"/>
              <a:buAutoNum type="arabicPeriod" startAt="14"/>
            </a:pPr>
            <a:r>
              <a:rPr lang="de-CH" altLang="de-DE" sz="1800" dirty="0"/>
              <a:t>Curry</a:t>
            </a:r>
          </a:p>
          <a:p>
            <a:pPr marL="419100" indent="-419100">
              <a:buFont typeface="Frutiger 45 Light" pitchFamily="34" charset="0"/>
              <a:buAutoNum type="arabicPeriod" startAt="14"/>
            </a:pPr>
            <a:r>
              <a:rPr lang="de-CH" altLang="de-DE" sz="1800" dirty="0"/>
              <a:t>Vitamin D</a:t>
            </a:r>
          </a:p>
          <a:p>
            <a:pPr marL="419100" indent="-419100">
              <a:buFont typeface="Frutiger 45 Light" pitchFamily="34" charset="0"/>
              <a:buAutoNum type="arabicPeriod" startAt="14"/>
            </a:pPr>
            <a:r>
              <a:rPr lang="de-CH" altLang="de-DE" sz="1800" dirty="0"/>
              <a:t>Nahrungsfasern</a:t>
            </a:r>
          </a:p>
          <a:p>
            <a:pPr marL="419100" indent="-419100">
              <a:buFont typeface="Frutiger 45 Light" pitchFamily="34" charset="0"/>
              <a:buAutoNum type="arabicPeriod" startAt="14"/>
            </a:pPr>
            <a:r>
              <a:rPr lang="de-CH" altLang="de-DE" sz="1800" dirty="0"/>
              <a:t>Fischöl</a:t>
            </a:r>
          </a:p>
          <a:p>
            <a:pPr marL="419100" indent="-419100">
              <a:buFont typeface="Frutiger 45 Light" pitchFamily="34" charset="0"/>
              <a:buAutoNum type="arabicPeriod" startAt="14"/>
            </a:pPr>
            <a:r>
              <a:rPr lang="de-CH" altLang="de-DE" sz="1800" dirty="0"/>
              <a:t>Bewegung</a:t>
            </a:r>
          </a:p>
          <a:p>
            <a:pPr marL="419100" indent="-419100">
              <a:buFont typeface="Frutiger 45 Light" pitchFamily="34" charset="0"/>
              <a:buAutoNum type="arabicPeriod" startAt="14"/>
            </a:pPr>
            <a:r>
              <a:rPr lang="de-CH" altLang="de-DE" sz="1800" dirty="0"/>
              <a:t>Primäre Prävention</a:t>
            </a:r>
          </a:p>
          <a:p>
            <a:pPr marL="419100" indent="-419100">
              <a:buFont typeface="Frutiger 45 Light" pitchFamily="34" charset="0"/>
              <a:buAutoNum type="arabicPeriod" startAt="14"/>
            </a:pPr>
            <a:r>
              <a:rPr lang="de-CH" altLang="de-DE" sz="1800" dirty="0"/>
              <a:t>Empfehlung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Ernährung</a:t>
            </a:r>
          </a:p>
        </p:txBody>
      </p:sp>
      <p:pic>
        <p:nvPicPr>
          <p:cNvPr id="154627" name="Picture 4" descr="vermeidbare Krebsfä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673225"/>
            <a:ext cx="6183313" cy="4481513"/>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54628"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Durch Ernährung vermeidbare Krebs-Todesfälle</a:t>
            </a:r>
            <a:endParaRPr lang="en-US" altLang="de-DE" sz="180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Krebsentstehung</a:t>
            </a:r>
          </a:p>
        </p:txBody>
      </p:sp>
      <p:sp>
        <p:nvSpPr>
          <p:cNvPr id="155651"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kumimoji="1" lang="de-DE" altLang="de-DE" sz="1800" b="1" dirty="0"/>
              <a:t>I. Krebsinitiation</a:t>
            </a:r>
            <a:endParaRPr lang="en-US" altLang="de-DE" sz="1800" dirty="0"/>
          </a:p>
        </p:txBody>
      </p:sp>
      <p:sp>
        <p:nvSpPr>
          <p:cNvPr id="155652" name="Rectangle 6"/>
          <p:cNvSpPr>
            <a:spLocks noChangeArrowheads="1"/>
          </p:cNvSpPr>
          <p:nvPr/>
        </p:nvSpPr>
        <p:spPr bwMode="auto">
          <a:xfrm>
            <a:off x="800100" y="1876425"/>
            <a:ext cx="74961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Auslösung einer genetischen Schädigung (Mutation)</a:t>
            </a:r>
          </a:p>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ctr">
              <a:spcBef>
                <a:spcPct val="0"/>
              </a:spcBef>
              <a:spcAft>
                <a:spcPct val="0"/>
              </a:spcAft>
              <a:buClrTx/>
              <a:buFontTx/>
              <a:buNone/>
            </a:pPr>
            <a:endPar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5653" name="Rectangle 7"/>
          <p:cNvSpPr>
            <a:spLocks noChangeArrowheads="1"/>
          </p:cNvSpPr>
          <p:nvPr/>
        </p:nvSpPr>
        <p:spPr bwMode="auto">
          <a:xfrm>
            <a:off x="2863850" y="2928938"/>
            <a:ext cx="12330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Karzinogene</a:t>
            </a:r>
            <a:endPar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5654" name="Rectangle 8"/>
          <p:cNvSpPr>
            <a:spLocks noChangeArrowheads="1"/>
          </p:cNvSpPr>
          <p:nvPr/>
        </p:nvSpPr>
        <p:spPr bwMode="auto">
          <a:xfrm>
            <a:off x="4987925" y="2944813"/>
            <a:ext cx="13484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freie</a:t>
            </a: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kumimoji="1"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Radikale</a:t>
            </a:r>
            <a:endPar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5655" name="Rectangle 9"/>
          <p:cNvSpPr>
            <a:spLocks noChangeArrowheads="1"/>
          </p:cNvSpPr>
          <p:nvPr/>
        </p:nvSpPr>
        <p:spPr bwMode="auto">
          <a:xfrm>
            <a:off x="749300" y="5900738"/>
            <a:ext cx="2840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Gesunde Zelle</a:t>
            </a:r>
          </a:p>
        </p:txBody>
      </p:sp>
      <p:sp>
        <p:nvSpPr>
          <p:cNvPr id="155656" name="Rectangle 10"/>
          <p:cNvSpPr>
            <a:spLocks noChangeArrowheads="1"/>
          </p:cNvSpPr>
          <p:nvPr/>
        </p:nvSpPr>
        <p:spPr bwMode="auto">
          <a:xfrm>
            <a:off x="5797550" y="5900738"/>
            <a:ext cx="3311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Geschädigte, karzinomatöse Zelle</a:t>
            </a:r>
          </a:p>
        </p:txBody>
      </p:sp>
      <p:sp>
        <p:nvSpPr>
          <p:cNvPr id="155657" name="Line 11"/>
          <p:cNvSpPr>
            <a:spLocks noChangeShapeType="1"/>
          </p:cNvSpPr>
          <p:nvPr/>
        </p:nvSpPr>
        <p:spPr bwMode="auto">
          <a:xfrm>
            <a:off x="3530600" y="4527550"/>
            <a:ext cx="2646363"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5658" name="Line 12"/>
          <p:cNvSpPr>
            <a:spLocks noChangeShapeType="1"/>
          </p:cNvSpPr>
          <p:nvPr/>
        </p:nvSpPr>
        <p:spPr bwMode="auto">
          <a:xfrm>
            <a:off x="3744913" y="3416300"/>
            <a:ext cx="0" cy="898525"/>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5659" name="Line 13"/>
          <p:cNvSpPr>
            <a:spLocks noChangeShapeType="1"/>
          </p:cNvSpPr>
          <p:nvPr/>
        </p:nvSpPr>
        <p:spPr bwMode="auto">
          <a:xfrm flipH="1">
            <a:off x="5764213" y="3386138"/>
            <a:ext cx="0" cy="914400"/>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5660" name="Rectangle 14"/>
          <p:cNvSpPr>
            <a:spLocks noChangeArrowheads="1"/>
          </p:cNvSpPr>
          <p:nvPr/>
        </p:nvSpPr>
        <p:spPr bwMode="auto">
          <a:xfrm>
            <a:off x="2416175" y="2420938"/>
            <a:ext cx="4335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durch</a:t>
            </a:r>
          </a:p>
        </p:txBody>
      </p:sp>
      <p:pic>
        <p:nvPicPr>
          <p:cNvPr id="155661" name="Picture 15" descr="Ei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963" y="3762375"/>
            <a:ext cx="1901825" cy="1919288"/>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55662" name="Picture 16" descr="Carcinogenes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5875" y="3852863"/>
            <a:ext cx="1822450" cy="191452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55663" name="Rectangle 17"/>
          <p:cNvSpPr>
            <a:spLocks noChangeArrowheads="1"/>
          </p:cNvSpPr>
          <p:nvPr/>
        </p:nvSpPr>
        <p:spPr bwMode="auto">
          <a:xfrm>
            <a:off x="3914775" y="636111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Krebsentstehung</a:t>
            </a:r>
          </a:p>
        </p:txBody>
      </p:sp>
      <p:sp>
        <p:nvSpPr>
          <p:cNvPr id="156675"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kumimoji="1" lang="de-DE" altLang="de-DE" sz="1800" b="1" dirty="0"/>
              <a:t>II. Krebspromotion</a:t>
            </a:r>
            <a:endParaRPr lang="en-US" altLang="de-DE" sz="1800" dirty="0"/>
          </a:p>
        </p:txBody>
      </p:sp>
      <p:sp>
        <p:nvSpPr>
          <p:cNvPr id="156676" name="Rectangle 16"/>
          <p:cNvSpPr>
            <a:spLocks noChangeArrowheads="1"/>
          </p:cNvSpPr>
          <p:nvPr/>
        </p:nvSpPr>
        <p:spPr bwMode="auto">
          <a:xfrm>
            <a:off x="825500" y="1882775"/>
            <a:ext cx="7512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Förderung des Krebswachstums</a:t>
            </a:r>
          </a:p>
        </p:txBody>
      </p:sp>
      <p:sp>
        <p:nvSpPr>
          <p:cNvPr id="156677" name="Rectangle 17"/>
          <p:cNvSpPr>
            <a:spLocks noChangeArrowheads="1"/>
          </p:cNvSpPr>
          <p:nvPr/>
        </p:nvSpPr>
        <p:spPr bwMode="auto">
          <a:xfrm>
            <a:off x="2216150" y="2433638"/>
            <a:ext cx="4722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durch</a:t>
            </a:r>
          </a:p>
        </p:txBody>
      </p:sp>
      <p:sp>
        <p:nvSpPr>
          <p:cNvPr id="156678" name="Rectangle 18"/>
          <p:cNvSpPr>
            <a:spLocks noChangeArrowheads="1"/>
          </p:cNvSpPr>
          <p:nvPr/>
        </p:nvSpPr>
        <p:spPr bwMode="auto">
          <a:xfrm>
            <a:off x="1100138" y="3175000"/>
            <a:ext cx="2713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Wachstumsfaktoren</a:t>
            </a:r>
            <a:endPar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6679" name="Rectangle 19"/>
          <p:cNvSpPr>
            <a:spLocks noChangeArrowheads="1"/>
          </p:cNvSpPr>
          <p:nvPr/>
        </p:nvSpPr>
        <p:spPr bwMode="auto">
          <a:xfrm>
            <a:off x="4102100" y="3255963"/>
            <a:ext cx="989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Hormone</a:t>
            </a:r>
            <a:endPar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6680" name="Rectangle 20"/>
          <p:cNvSpPr>
            <a:spLocks noChangeArrowheads="1"/>
          </p:cNvSpPr>
          <p:nvPr/>
        </p:nvSpPr>
        <p:spPr bwMode="auto">
          <a:xfrm>
            <a:off x="5978525" y="3255963"/>
            <a:ext cx="19965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Angiogenesefaktoren</a:t>
            </a:r>
            <a:endPar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6681" name="Rectangle 21"/>
          <p:cNvSpPr>
            <a:spLocks noChangeArrowheads="1"/>
          </p:cNvSpPr>
          <p:nvPr/>
        </p:nvSpPr>
        <p:spPr bwMode="auto">
          <a:xfrm>
            <a:off x="6249988" y="5832475"/>
            <a:ext cx="2828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Krebsgeschwulst</a:t>
            </a:r>
          </a:p>
        </p:txBody>
      </p:sp>
      <p:sp>
        <p:nvSpPr>
          <p:cNvPr id="156682" name="Line 23"/>
          <p:cNvSpPr>
            <a:spLocks noChangeShapeType="1"/>
          </p:cNvSpPr>
          <p:nvPr/>
        </p:nvSpPr>
        <p:spPr bwMode="auto">
          <a:xfrm flipV="1">
            <a:off x="3108325" y="5035550"/>
            <a:ext cx="3346450" cy="1588"/>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6683" name="Line 24"/>
          <p:cNvSpPr>
            <a:spLocks noChangeShapeType="1"/>
          </p:cNvSpPr>
          <p:nvPr/>
        </p:nvSpPr>
        <p:spPr bwMode="auto">
          <a:xfrm>
            <a:off x="2927350" y="3736975"/>
            <a:ext cx="758825" cy="10048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6684" name="Line 25"/>
          <p:cNvSpPr>
            <a:spLocks noChangeShapeType="1"/>
          </p:cNvSpPr>
          <p:nvPr/>
        </p:nvSpPr>
        <p:spPr bwMode="auto">
          <a:xfrm>
            <a:off x="4576763" y="3648075"/>
            <a:ext cx="0" cy="1109663"/>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6685" name="Line 26"/>
          <p:cNvSpPr>
            <a:spLocks noChangeShapeType="1"/>
          </p:cNvSpPr>
          <p:nvPr/>
        </p:nvSpPr>
        <p:spPr bwMode="auto">
          <a:xfrm flipH="1">
            <a:off x="5718175" y="3789363"/>
            <a:ext cx="652463" cy="96996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pic>
        <p:nvPicPr>
          <p:cNvPr id="156686" name="Picture 27" descr="Ei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4183063"/>
            <a:ext cx="1652587" cy="16668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56687" name="Picture 28" descr="Ei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4129088"/>
            <a:ext cx="1641475" cy="1704975"/>
          </a:xfrm>
          <a:prstGeom prst="rect">
            <a:avLst/>
          </a:prstGeom>
          <a:noFill/>
          <a:ln w="127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56688" name="Rectangle 29"/>
          <p:cNvSpPr>
            <a:spLocks noChangeArrowheads="1"/>
          </p:cNvSpPr>
          <p:nvPr/>
        </p:nvSpPr>
        <p:spPr bwMode="auto">
          <a:xfrm>
            <a:off x="720725" y="5810250"/>
            <a:ext cx="2632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Karzinomatöse Zelle</a:t>
            </a:r>
          </a:p>
        </p:txBody>
      </p:sp>
      <p:sp>
        <p:nvSpPr>
          <p:cNvPr id="156689" name="Rectangle 30"/>
          <p:cNvSpPr>
            <a:spLocks noChangeArrowheads="1"/>
          </p:cNvSpPr>
          <p:nvPr/>
        </p:nvSpPr>
        <p:spPr bwMode="auto">
          <a:xfrm>
            <a:off x="3914775" y="636111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18435"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Situation Schweiz</a:t>
            </a:r>
            <a:br>
              <a:rPr lang="de-CH" altLang="de-DE" sz="1800" b="1" dirty="0"/>
            </a:br>
            <a:endParaRPr lang="de-DE" altLang="de-DE" sz="1800" b="1" dirty="0"/>
          </a:p>
          <a:p>
            <a:pPr marL="0" indent="0"/>
            <a:r>
              <a:rPr lang="de-CH" altLang="de-DE" sz="1600" dirty="0"/>
              <a:t>  5300 Neuerkrankungen pro Jahr</a:t>
            </a:r>
          </a:p>
          <a:p>
            <a:pPr marL="0" indent="0"/>
            <a:r>
              <a:rPr lang="de-CH" altLang="de-DE" sz="1600" dirty="0"/>
              <a:t>  1350 Frauen sterben jährlich an Brustkrebs</a:t>
            </a:r>
          </a:p>
          <a:p>
            <a:pPr marL="0" indent="0"/>
            <a:r>
              <a:rPr lang="de-CH" altLang="de-DE" sz="1600" dirty="0"/>
              <a:t>  285: Neuerkrankungen pro Jahr im Kanton St. Gallen</a:t>
            </a:r>
            <a:br>
              <a:rPr lang="de-CH" altLang="de-DE" sz="1600" dirty="0"/>
            </a:br>
            <a:r>
              <a:rPr lang="de-CH" altLang="de-DE" sz="1600" dirty="0"/>
              <a:t>    371: Verstorben an Brustkrebs zwischen 2001 und 2005</a:t>
            </a:r>
          </a:p>
          <a:p>
            <a:pPr marL="0" indent="0"/>
            <a:r>
              <a:rPr lang="de-CH" altLang="de-DE" sz="1600" dirty="0"/>
              <a:t>  Häufigstes Auftreten zwischen dem 50. und 60. Lebensjahr</a:t>
            </a:r>
          </a:p>
          <a:p>
            <a:pPr marL="0" indent="0"/>
            <a:r>
              <a:rPr lang="de-CH" altLang="de-DE" sz="1600" dirty="0"/>
              <a:t>  8 von 1000 Frauen im Alter von 50-69 sterben an Brustkrebs (0.8%)</a:t>
            </a:r>
            <a:br>
              <a:rPr lang="de-CH" altLang="de-DE" sz="1600" dirty="0"/>
            </a:br>
            <a:r>
              <a:rPr lang="de-CH" altLang="de-DE" sz="1600" dirty="0"/>
              <a:t>    d.h. 99.2% sterben nicht an Brustkrebs!</a:t>
            </a:r>
          </a:p>
          <a:p>
            <a:pPr marL="0" indent="0"/>
            <a:r>
              <a:rPr lang="de-CH" altLang="de-DE" sz="1600" dirty="0"/>
              <a:t>  Wichtigste Ursache für frühzeitigen Tod (vor 70. Lebensjahr)</a:t>
            </a:r>
          </a:p>
          <a:p>
            <a:pPr marL="0" indent="0"/>
            <a:endParaRPr lang="de-DE" altLang="de-DE" sz="1600" dirty="0"/>
          </a:p>
          <a:p>
            <a:pPr marL="0" indent="0">
              <a:buFont typeface="Times New Roman" pitchFamily="18" charset="0"/>
              <a:buNone/>
            </a:pPr>
            <a:endParaRPr lang="de-CH" altLang="de-DE" sz="16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Das NCP Programm</a:t>
            </a:r>
          </a:p>
        </p:txBody>
      </p:sp>
      <p:sp>
        <p:nvSpPr>
          <p:cNvPr id="157699"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kumimoji="1" lang="de-DE" altLang="de-DE" sz="1800" b="1" dirty="0"/>
              <a:t>Nutricional Cancer Prevention Programm</a:t>
            </a:r>
            <a:endParaRPr lang="en-US" altLang="de-DE" sz="1800" dirty="0"/>
          </a:p>
        </p:txBody>
      </p:sp>
      <p:sp>
        <p:nvSpPr>
          <p:cNvPr id="157700" name="Rectangle 18"/>
          <p:cNvSpPr>
            <a:spLocks noChangeArrowheads="1"/>
          </p:cNvSpPr>
          <p:nvPr/>
        </p:nvSpPr>
        <p:spPr bwMode="auto">
          <a:xfrm>
            <a:off x="836613" y="5613400"/>
            <a:ext cx="7658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Gesunde Zelle 		          Krebszelle 		            Krebsgeschwulst</a:t>
            </a:r>
          </a:p>
        </p:txBody>
      </p:sp>
      <p:sp>
        <p:nvSpPr>
          <p:cNvPr id="157701" name="Rectangle 19"/>
          <p:cNvSpPr>
            <a:spLocks noChangeArrowheads="1"/>
          </p:cNvSpPr>
          <p:nvPr/>
        </p:nvSpPr>
        <p:spPr bwMode="auto">
          <a:xfrm>
            <a:off x="1866900" y="1762125"/>
            <a:ext cx="19129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Hemmung der</a:t>
            </a:r>
            <a:r>
              <a:rPr kumimoji="1"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 Krebsinitiation</a:t>
            </a: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durch</a:t>
            </a:r>
          </a:p>
          <a:p>
            <a:pPr algn="ctr">
              <a:spcBef>
                <a:spcPct val="0"/>
              </a:spcBef>
              <a:spcAft>
                <a:spcPct val="0"/>
              </a:spcAft>
              <a:buClrTx/>
              <a:buFontTx/>
              <a:buNone/>
            </a:pPr>
            <a:endPar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57702" name="Rectangle 20"/>
          <p:cNvSpPr>
            <a:spLocks noChangeArrowheads="1"/>
          </p:cNvSpPr>
          <p:nvPr/>
        </p:nvSpPr>
        <p:spPr bwMode="auto">
          <a:xfrm>
            <a:off x="5219700" y="1724025"/>
            <a:ext cx="21066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Hemmung der</a:t>
            </a:r>
            <a:r>
              <a:rPr kumimoji="1"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 Krebspromotion</a:t>
            </a: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durch</a:t>
            </a:r>
          </a:p>
        </p:txBody>
      </p:sp>
      <p:sp>
        <p:nvSpPr>
          <p:cNvPr id="157703" name="Rectangle 21"/>
          <p:cNvSpPr>
            <a:spLocks noChangeArrowheads="1"/>
          </p:cNvSpPr>
          <p:nvPr/>
        </p:nvSpPr>
        <p:spPr bwMode="auto">
          <a:xfrm>
            <a:off x="1827213" y="2708275"/>
            <a:ext cx="1952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vermehrte Zufuhr von Antioxidantien</a:t>
            </a:r>
          </a:p>
        </p:txBody>
      </p:sp>
      <p:sp>
        <p:nvSpPr>
          <p:cNvPr id="157704" name="Rectangle 22"/>
          <p:cNvSpPr>
            <a:spLocks noChangeArrowheads="1"/>
          </p:cNvSpPr>
          <p:nvPr/>
        </p:nvSpPr>
        <p:spPr bwMode="auto">
          <a:xfrm>
            <a:off x="3416300" y="3324225"/>
            <a:ext cx="23082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Unterstützung antioxidativer Enzymsysteme</a:t>
            </a:r>
          </a:p>
        </p:txBody>
      </p:sp>
      <p:sp>
        <p:nvSpPr>
          <p:cNvPr id="157705" name="Rectangle 23"/>
          <p:cNvSpPr>
            <a:spLocks noChangeArrowheads="1"/>
          </p:cNvSpPr>
          <p:nvPr/>
        </p:nvSpPr>
        <p:spPr bwMode="auto">
          <a:xfrm>
            <a:off x="5435600" y="2708275"/>
            <a:ext cx="17827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kumimoji="1"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Blockade der Tumorrezeptoren</a:t>
            </a:r>
          </a:p>
        </p:txBody>
      </p:sp>
      <p:sp>
        <p:nvSpPr>
          <p:cNvPr id="157706" name="Line 24"/>
          <p:cNvSpPr>
            <a:spLocks noChangeShapeType="1"/>
          </p:cNvSpPr>
          <p:nvPr/>
        </p:nvSpPr>
        <p:spPr bwMode="auto">
          <a:xfrm>
            <a:off x="2335213" y="4992688"/>
            <a:ext cx="1270000"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7707" name="Line 25"/>
          <p:cNvSpPr>
            <a:spLocks noChangeShapeType="1"/>
          </p:cNvSpPr>
          <p:nvPr/>
        </p:nvSpPr>
        <p:spPr bwMode="auto">
          <a:xfrm>
            <a:off x="5583238" y="5010150"/>
            <a:ext cx="1270000"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7708" name="Line 26"/>
          <p:cNvSpPr>
            <a:spLocks noChangeShapeType="1"/>
          </p:cNvSpPr>
          <p:nvPr/>
        </p:nvSpPr>
        <p:spPr bwMode="auto">
          <a:xfrm>
            <a:off x="2933700" y="4692650"/>
            <a:ext cx="0" cy="615950"/>
          </a:xfrm>
          <a:prstGeom prst="line">
            <a:avLst/>
          </a:prstGeom>
          <a:noFill/>
          <a:ln w="38100">
            <a:solidFill>
              <a:srgbClr val="FF33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57709" name="Line 27"/>
          <p:cNvSpPr>
            <a:spLocks noChangeShapeType="1"/>
          </p:cNvSpPr>
          <p:nvPr/>
        </p:nvSpPr>
        <p:spPr bwMode="auto">
          <a:xfrm>
            <a:off x="6203950" y="4692650"/>
            <a:ext cx="0" cy="615950"/>
          </a:xfrm>
          <a:prstGeom prst="line">
            <a:avLst/>
          </a:prstGeom>
          <a:noFill/>
          <a:ln w="38100">
            <a:solidFill>
              <a:srgbClr val="FF33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pic>
        <p:nvPicPr>
          <p:cNvPr id="157710" name="Picture 28" descr="Ei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963" y="4321175"/>
            <a:ext cx="1331912" cy="134302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57711" name="Picture 29" descr="Ei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4295775"/>
            <a:ext cx="1279525" cy="133032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57712" name="Picture 30" descr="Carcinogenes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950" y="4343400"/>
            <a:ext cx="1190625" cy="1311275"/>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57713" name="Rectangle 31"/>
          <p:cNvSpPr>
            <a:spLocks noChangeArrowheads="1"/>
          </p:cNvSpPr>
          <p:nvPr/>
        </p:nvSpPr>
        <p:spPr bwMode="auto">
          <a:xfrm>
            <a:off x="3914775" y="636111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NCP</a:t>
            </a:r>
          </a:p>
        </p:txBody>
      </p:sp>
      <p:sp>
        <p:nvSpPr>
          <p:cNvPr id="158723"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Diätetische Prävention </a:t>
            </a:r>
            <a:endParaRPr lang="de-DE" altLang="de-DE" sz="1800" b="1" dirty="0"/>
          </a:p>
          <a:p>
            <a:pPr marL="0" indent="0"/>
            <a:r>
              <a:rPr lang="de-DE" altLang="de-DE" sz="1600" dirty="0"/>
              <a:t>   Das NCP Programm</a:t>
            </a:r>
            <a:endParaRPr lang="de-DE" altLang="de-DE" sz="800" dirty="0"/>
          </a:p>
        </p:txBody>
      </p:sp>
      <p:pic>
        <p:nvPicPr>
          <p:cNvPr id="158724" name="Picture 5" descr="schlagzeile JfMP NC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92375"/>
            <a:ext cx="7467600" cy="2514600"/>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58725" name="Rectangle 6"/>
          <p:cNvSpPr>
            <a:spLocks noChangeArrowheads="1"/>
          </p:cNvSpPr>
          <p:nvPr/>
        </p:nvSpPr>
        <p:spPr bwMode="auto">
          <a:xfrm>
            <a:off x="3914775" y="636111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NCP</a:t>
            </a:r>
          </a:p>
        </p:txBody>
      </p:sp>
      <p:sp>
        <p:nvSpPr>
          <p:cNvPr id="159747"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Das „Nutricional  Cancer Prevention“ Programm</a:t>
            </a:r>
            <a:br>
              <a:rPr lang="de-CH" altLang="de-DE" sz="1800" b="1" dirty="0"/>
            </a:br>
            <a:endParaRPr lang="de-DE" altLang="de-DE" sz="1800" b="1" dirty="0"/>
          </a:p>
          <a:p>
            <a:pPr marL="0" indent="0"/>
            <a:r>
              <a:rPr lang="de-DE" altLang="de-DE" sz="1600" dirty="0"/>
              <a:t>   Abbau von unnötigem Fett und von Übergewicht</a:t>
            </a:r>
          </a:p>
          <a:p>
            <a:pPr marL="0" indent="0"/>
            <a:r>
              <a:rPr lang="de-DE" altLang="de-DE" sz="1600" dirty="0"/>
              <a:t>   Hemmung der Krebsentstehung: Neutralisation der freien Radikale durch </a:t>
            </a:r>
            <a:br>
              <a:rPr lang="de-DE" altLang="de-DE" sz="1600" dirty="0"/>
            </a:br>
            <a:r>
              <a:rPr lang="de-DE" altLang="de-DE" sz="1600" dirty="0"/>
              <a:t>     Antioxidantien und sekundäre Pflanzenstoffe</a:t>
            </a:r>
          </a:p>
          <a:p>
            <a:pPr marL="0" indent="0"/>
            <a:r>
              <a:rPr lang="de-DE" altLang="de-DE" sz="1600" dirty="0"/>
              <a:t>   Hemmung des Krebswachstums: Absenkung überhöhter Östrogenspiegel an der </a:t>
            </a:r>
            <a:br>
              <a:rPr lang="de-DE" altLang="de-DE" sz="1600" dirty="0"/>
            </a:br>
            <a:r>
              <a:rPr lang="de-DE" altLang="de-DE" sz="1600" dirty="0"/>
              <a:t>     Brustdrüse durch Phytoöstrogene und Indole</a:t>
            </a:r>
          </a:p>
          <a:p>
            <a:pPr marL="0" indent="0"/>
            <a:r>
              <a:rPr lang="de-DE" altLang="de-DE" sz="1600" dirty="0"/>
              <a:t>   Verbesserung der Östrogenausscheidung durch Ballaststoffe</a:t>
            </a:r>
          </a:p>
          <a:p>
            <a:pPr marL="0" indent="0"/>
            <a:r>
              <a:rPr lang="de-DE" altLang="de-DE" sz="1600" dirty="0"/>
              <a:t>   Senkung des Östrogenblutspiegels durch weitgehenden Verzicht auf Alkohol</a:t>
            </a:r>
          </a:p>
          <a:p>
            <a:pPr marL="0" indent="0"/>
            <a:r>
              <a:rPr lang="de-DE" altLang="de-DE" sz="1600" dirty="0"/>
              <a:t>   Steigerung der körpereigenen Krebsabwehr 		(z.B. </a:t>
            </a:r>
            <a:r>
              <a:rPr lang="de-DE" altLang="de-DE" sz="1600" i="1" dirty="0"/>
              <a:t>natural killer cells</a:t>
            </a:r>
            <a:r>
              <a:rPr lang="de-DE" altLang="de-DE" sz="1600" dirty="0"/>
              <a:t>)</a:t>
            </a:r>
          </a:p>
          <a:p>
            <a:pPr marL="0" indent="0">
              <a:lnSpc>
                <a:spcPct val="130000"/>
              </a:lnSpc>
              <a:buClr>
                <a:schemeClr val="bg1"/>
              </a:buClr>
              <a:buFont typeface="Monotype Sorts"/>
              <a:buChar char="o"/>
            </a:pPr>
            <a:endParaRPr lang="de-DE" altLang="de-DE" sz="1600" dirty="0"/>
          </a:p>
        </p:txBody>
      </p:sp>
      <p:sp>
        <p:nvSpPr>
          <p:cNvPr id="159748" name="Rectangle 5"/>
          <p:cNvSpPr>
            <a:spLocks noChangeArrowheads="1"/>
          </p:cNvSpPr>
          <p:nvPr/>
        </p:nvSpPr>
        <p:spPr bwMode="auto">
          <a:xfrm>
            <a:off x="3914775" y="636111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NCP</a:t>
            </a:r>
          </a:p>
        </p:txBody>
      </p:sp>
      <p:sp>
        <p:nvSpPr>
          <p:cNvPr id="160771"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„Nebenwirkungen“ des NCP Programms</a:t>
            </a:r>
            <a:br>
              <a:rPr lang="de-CH" altLang="de-DE" sz="1800" b="1" dirty="0"/>
            </a:br>
            <a:endParaRPr lang="de-DE" altLang="de-DE" sz="1800" b="1" dirty="0"/>
          </a:p>
          <a:p>
            <a:pPr marL="0" indent="0"/>
            <a:r>
              <a:rPr lang="de-DE" altLang="de-DE" sz="1600" dirty="0"/>
              <a:t>   Sie schützen sich vor Arteriosklerose und Herz-Kreislauf-Erkrankungen</a:t>
            </a:r>
          </a:p>
          <a:p>
            <a:pPr marL="0" indent="0"/>
            <a:r>
              <a:rPr lang="de-DE" altLang="de-DE" sz="1600" dirty="0"/>
              <a:t>   Sie vermeiden bzw. reduzieren Übergewicht &amp; die damit verbundenen </a:t>
            </a:r>
            <a:br>
              <a:rPr lang="de-DE" altLang="de-DE" sz="1600" dirty="0"/>
            </a:br>
            <a:r>
              <a:rPr lang="de-DE" altLang="de-DE" sz="1600" dirty="0"/>
              <a:t>     Folgekrankheiten</a:t>
            </a:r>
          </a:p>
          <a:p>
            <a:pPr marL="0" indent="0"/>
            <a:r>
              <a:rPr lang="de-DE" altLang="de-DE" sz="1600" dirty="0"/>
              <a:t>   Sie stimulieren Ihr Immunsystem</a:t>
            </a:r>
          </a:p>
          <a:p>
            <a:pPr marL="0" indent="0"/>
            <a:r>
              <a:rPr lang="de-DE" altLang="de-DE" sz="1600" dirty="0"/>
              <a:t>   Sie beugen der Osteoporose vor</a:t>
            </a:r>
          </a:p>
          <a:p>
            <a:pPr marL="0" indent="0"/>
            <a:r>
              <a:rPr lang="de-DE" altLang="de-DE" sz="1600" dirty="0"/>
              <a:t>   Sie beeinflussen Ihre Verdauung günstig</a:t>
            </a:r>
          </a:p>
        </p:txBody>
      </p:sp>
      <p:pic>
        <p:nvPicPr>
          <p:cNvPr id="160772" name="Picture 4" descr="buchst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2708275"/>
            <a:ext cx="2565400" cy="3600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Rectangle 5"/>
          <p:cNvSpPr>
            <a:spLocks noChangeArrowheads="1"/>
          </p:cNvSpPr>
          <p:nvPr/>
        </p:nvSpPr>
        <p:spPr bwMode="auto">
          <a:xfrm>
            <a:off x="3914775" y="636111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Antioxidantien</a:t>
            </a:r>
          </a:p>
        </p:txBody>
      </p:sp>
      <p:sp>
        <p:nvSpPr>
          <p:cNvPr id="161795" name="Rectangle 4"/>
          <p:cNvSpPr>
            <a:spLocks noChangeArrowheads="1"/>
          </p:cNvSpPr>
          <p:nvPr/>
        </p:nvSpPr>
        <p:spPr bwMode="auto">
          <a:xfrm>
            <a:off x="3914775" y="636111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1796"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Schutz vor freien Radikalen</a:t>
            </a:r>
            <a:br>
              <a:rPr lang="de-CH" altLang="de-DE" sz="1800" b="1" dirty="0"/>
            </a:br>
            <a:endParaRPr lang="de-DE" altLang="de-DE" sz="1800" b="1" dirty="0"/>
          </a:p>
          <a:p>
            <a:pPr marL="0" indent="0"/>
            <a:r>
              <a:rPr lang="de-DE" altLang="de-DE" sz="1600" dirty="0"/>
              <a:t>   Antioxidantien und antioxidative Enzyme</a:t>
            </a:r>
            <a:endParaRPr lang="en-US" altLang="de-DE" sz="800" dirty="0"/>
          </a:p>
        </p:txBody>
      </p:sp>
      <p:sp>
        <p:nvSpPr>
          <p:cNvPr id="161797" name="Rectangle 6"/>
          <p:cNvSpPr>
            <a:spLocks noChangeArrowheads="1"/>
          </p:cNvSpPr>
          <p:nvPr/>
        </p:nvSpPr>
        <p:spPr bwMode="auto">
          <a:xfrm>
            <a:off x="1100138" y="2179638"/>
            <a:ext cx="34718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defTabSz="-13873163"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13873163" eaLnBrk="0" hangingPunct="0">
              <a:spcBef>
                <a:spcPct val="20000"/>
              </a:spcBef>
              <a:buChar char="–"/>
              <a:defRPr sz="2000">
                <a:solidFill>
                  <a:srgbClr val="4D4D4D"/>
                </a:solidFill>
                <a:latin typeface="Arial" pitchFamily="34" charset="0"/>
              </a:defRPr>
            </a:lvl2pPr>
            <a:lvl3pPr marL="1143000" indent="-228600" defTabSz="-13873163" eaLnBrk="0" hangingPunct="0">
              <a:spcBef>
                <a:spcPct val="20000"/>
              </a:spcBef>
              <a:buChar char="•"/>
              <a:defRPr sz="2000">
                <a:solidFill>
                  <a:srgbClr val="4D4D4D"/>
                </a:solidFill>
                <a:latin typeface="Arial" pitchFamily="34" charset="0"/>
              </a:defRPr>
            </a:lvl3pPr>
            <a:lvl4pPr marL="1600200" indent="-228600" defTabSz="-13873163" eaLnBrk="0" hangingPunct="0">
              <a:spcBef>
                <a:spcPct val="20000"/>
              </a:spcBef>
              <a:buChar char="–"/>
              <a:defRPr sz="1600">
                <a:solidFill>
                  <a:srgbClr val="4D4D4D"/>
                </a:solidFill>
                <a:latin typeface="Arial" pitchFamily="34" charset="0"/>
              </a:defRPr>
            </a:lvl4pPr>
            <a:lvl5pPr marL="2057400" indent="-228600" defTabSz="-13873163" eaLnBrk="0" hangingPunct="0">
              <a:spcBef>
                <a:spcPct val="20000"/>
              </a:spcBef>
              <a:buChar char="»"/>
              <a:defRPr sz="1600">
                <a:solidFill>
                  <a:srgbClr val="4D4D4D"/>
                </a:solidFill>
                <a:latin typeface="Arial" pitchFamily="34" charset="0"/>
              </a:defRPr>
            </a:lvl5pPr>
            <a:lvl6pPr marL="2514600" indent="-228600" defTabSz="-13873163" eaLnBrk="0" fontAlgn="base" hangingPunct="0">
              <a:spcBef>
                <a:spcPct val="20000"/>
              </a:spcBef>
              <a:spcAft>
                <a:spcPct val="0"/>
              </a:spcAft>
              <a:buChar char="»"/>
              <a:defRPr sz="1600">
                <a:solidFill>
                  <a:srgbClr val="4D4D4D"/>
                </a:solidFill>
                <a:latin typeface="Arial" pitchFamily="34" charset="0"/>
              </a:defRPr>
            </a:lvl6pPr>
            <a:lvl7pPr marL="2971800" indent="-228600" defTabSz="-13873163" eaLnBrk="0" fontAlgn="base" hangingPunct="0">
              <a:spcBef>
                <a:spcPct val="20000"/>
              </a:spcBef>
              <a:spcAft>
                <a:spcPct val="0"/>
              </a:spcAft>
              <a:buChar char="»"/>
              <a:defRPr sz="1600">
                <a:solidFill>
                  <a:srgbClr val="4D4D4D"/>
                </a:solidFill>
                <a:latin typeface="Arial" pitchFamily="34" charset="0"/>
              </a:defRPr>
            </a:lvl7pPr>
            <a:lvl8pPr marL="3429000" indent="-228600" defTabSz="-13873163" eaLnBrk="0" fontAlgn="base" hangingPunct="0">
              <a:spcBef>
                <a:spcPct val="20000"/>
              </a:spcBef>
              <a:spcAft>
                <a:spcPct val="0"/>
              </a:spcAft>
              <a:buChar char="»"/>
              <a:defRPr sz="1600">
                <a:solidFill>
                  <a:srgbClr val="4D4D4D"/>
                </a:solidFill>
                <a:latin typeface="Arial" pitchFamily="34" charset="0"/>
              </a:defRPr>
            </a:lvl8pPr>
            <a:lvl9pPr marL="3886200" indent="-228600" defTabSz="-13873163" eaLnBrk="0" fontAlgn="base" hangingPunct="0">
              <a:spcBef>
                <a:spcPct val="20000"/>
              </a:spcBef>
              <a:spcAft>
                <a:spcPct val="0"/>
              </a:spcAft>
              <a:buChar char="»"/>
              <a:defRPr sz="1600">
                <a:solidFill>
                  <a:srgbClr val="4D4D4D"/>
                </a:solidFill>
                <a:latin typeface="Arial" pitchFamily="34" charset="0"/>
              </a:defRPr>
            </a:lvl9pPr>
          </a:lstStyle>
          <a:p>
            <a:pPr>
              <a:lnSpc>
                <a:spcPct val="130000"/>
              </a:lnSpc>
              <a:buClr>
                <a:schemeClr val="bg1"/>
              </a:buClr>
              <a:buFont typeface="Monotype Sorts"/>
              <a:buNone/>
            </a:pPr>
            <a:r>
              <a:rPr lang="de-DE" altLang="de-DE" sz="1600" b="1" u="sng" dirty="0">
                <a:solidFill>
                  <a:schemeClr val="tx1"/>
                </a:solidFill>
                <a:latin typeface="Calibri" panose="020F0502020204030204" pitchFamily="34" charset="0"/>
                <a:ea typeface="Calibri" panose="020F0502020204030204" pitchFamily="34" charset="0"/>
                <a:cs typeface="Calibri" panose="020F0502020204030204" pitchFamily="34" charset="0"/>
              </a:rPr>
              <a:t>Natürliche Antioxidantien:</a:t>
            </a:r>
            <a:endParaRPr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3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Vitamin A</a:t>
            </a:r>
          </a:p>
          <a:p>
            <a:pPr>
              <a:lnSpc>
                <a:spcPct val="13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Vitamin C</a:t>
            </a:r>
          </a:p>
          <a:p>
            <a:pPr>
              <a:lnSpc>
                <a:spcPct val="13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Vitamin E</a:t>
            </a:r>
          </a:p>
          <a:p>
            <a:pPr>
              <a:lnSpc>
                <a:spcPct val="13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Carotinoide</a:t>
            </a:r>
          </a:p>
          <a:p>
            <a:pPr>
              <a:lnSpc>
                <a:spcPct val="13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Flavonoide</a:t>
            </a:r>
          </a:p>
          <a:p>
            <a:pPr>
              <a:lnSpc>
                <a:spcPct val="13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Coenzym Q10</a:t>
            </a:r>
          </a:p>
          <a:p>
            <a:pPr>
              <a:lnSpc>
                <a:spcPct val="13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Sekundäre Pflanzenstoffe</a:t>
            </a:r>
          </a:p>
          <a:p>
            <a:pPr>
              <a:lnSpc>
                <a:spcPct val="130000"/>
              </a:lnSpc>
              <a:buClr>
                <a:schemeClr val="bg1"/>
              </a:buClr>
              <a:buFont typeface="Monotype Sorts"/>
              <a:buChar char="q"/>
            </a:pPr>
            <a:endPar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1798" name="Rectangle 7"/>
          <p:cNvSpPr>
            <a:spLocks noChangeArrowheads="1"/>
          </p:cNvSpPr>
          <p:nvPr/>
        </p:nvSpPr>
        <p:spPr bwMode="auto">
          <a:xfrm>
            <a:off x="5037138" y="2174875"/>
            <a:ext cx="38655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defTabSz="-13873163"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13873163" eaLnBrk="0" hangingPunct="0">
              <a:spcBef>
                <a:spcPct val="20000"/>
              </a:spcBef>
              <a:buChar char="–"/>
              <a:defRPr sz="2000">
                <a:solidFill>
                  <a:srgbClr val="4D4D4D"/>
                </a:solidFill>
                <a:latin typeface="Arial" pitchFamily="34" charset="0"/>
              </a:defRPr>
            </a:lvl2pPr>
            <a:lvl3pPr marL="1143000" indent="-228600" defTabSz="-13873163" eaLnBrk="0" hangingPunct="0">
              <a:spcBef>
                <a:spcPct val="20000"/>
              </a:spcBef>
              <a:buChar char="•"/>
              <a:defRPr sz="2000">
                <a:solidFill>
                  <a:srgbClr val="4D4D4D"/>
                </a:solidFill>
                <a:latin typeface="Arial" pitchFamily="34" charset="0"/>
              </a:defRPr>
            </a:lvl3pPr>
            <a:lvl4pPr marL="1600200" indent="-228600" defTabSz="-13873163" eaLnBrk="0" hangingPunct="0">
              <a:spcBef>
                <a:spcPct val="20000"/>
              </a:spcBef>
              <a:buChar char="–"/>
              <a:defRPr sz="1600">
                <a:solidFill>
                  <a:srgbClr val="4D4D4D"/>
                </a:solidFill>
                <a:latin typeface="Arial" pitchFamily="34" charset="0"/>
              </a:defRPr>
            </a:lvl4pPr>
            <a:lvl5pPr marL="2057400" indent="-228600" defTabSz="-13873163" eaLnBrk="0" hangingPunct="0">
              <a:spcBef>
                <a:spcPct val="20000"/>
              </a:spcBef>
              <a:buChar char="»"/>
              <a:defRPr sz="1600">
                <a:solidFill>
                  <a:srgbClr val="4D4D4D"/>
                </a:solidFill>
                <a:latin typeface="Arial" pitchFamily="34" charset="0"/>
              </a:defRPr>
            </a:lvl5pPr>
            <a:lvl6pPr marL="2514600" indent="-228600" defTabSz="-13873163" eaLnBrk="0" fontAlgn="base" hangingPunct="0">
              <a:spcBef>
                <a:spcPct val="20000"/>
              </a:spcBef>
              <a:spcAft>
                <a:spcPct val="0"/>
              </a:spcAft>
              <a:buChar char="»"/>
              <a:defRPr sz="1600">
                <a:solidFill>
                  <a:srgbClr val="4D4D4D"/>
                </a:solidFill>
                <a:latin typeface="Arial" pitchFamily="34" charset="0"/>
              </a:defRPr>
            </a:lvl6pPr>
            <a:lvl7pPr marL="2971800" indent="-228600" defTabSz="-13873163" eaLnBrk="0" fontAlgn="base" hangingPunct="0">
              <a:spcBef>
                <a:spcPct val="20000"/>
              </a:spcBef>
              <a:spcAft>
                <a:spcPct val="0"/>
              </a:spcAft>
              <a:buChar char="»"/>
              <a:defRPr sz="1600">
                <a:solidFill>
                  <a:srgbClr val="4D4D4D"/>
                </a:solidFill>
                <a:latin typeface="Arial" pitchFamily="34" charset="0"/>
              </a:defRPr>
            </a:lvl7pPr>
            <a:lvl8pPr marL="3429000" indent="-228600" defTabSz="-13873163" eaLnBrk="0" fontAlgn="base" hangingPunct="0">
              <a:spcBef>
                <a:spcPct val="20000"/>
              </a:spcBef>
              <a:spcAft>
                <a:spcPct val="0"/>
              </a:spcAft>
              <a:buChar char="»"/>
              <a:defRPr sz="1600">
                <a:solidFill>
                  <a:srgbClr val="4D4D4D"/>
                </a:solidFill>
                <a:latin typeface="Arial" pitchFamily="34" charset="0"/>
              </a:defRPr>
            </a:lvl8pPr>
            <a:lvl9pPr marL="3886200" indent="-228600" defTabSz="-13873163" eaLnBrk="0" fontAlgn="base" hangingPunct="0">
              <a:spcBef>
                <a:spcPct val="20000"/>
              </a:spcBef>
              <a:spcAft>
                <a:spcPct val="0"/>
              </a:spcAft>
              <a:buChar char="»"/>
              <a:defRPr sz="1600">
                <a:solidFill>
                  <a:srgbClr val="4D4D4D"/>
                </a:solidFill>
                <a:latin typeface="Arial" pitchFamily="34" charset="0"/>
              </a:defRPr>
            </a:lvl9pPr>
          </a:lstStyle>
          <a:p>
            <a:pPr>
              <a:lnSpc>
                <a:spcPct val="120000"/>
              </a:lnSpc>
              <a:buClr>
                <a:schemeClr val="bg1"/>
              </a:buClr>
              <a:buFont typeface="Monotype Sorts"/>
              <a:buNone/>
            </a:pPr>
            <a:r>
              <a:rPr lang="de-DE" altLang="de-DE" sz="1600" b="1" u="sng" dirty="0">
                <a:solidFill>
                  <a:schemeClr val="tx1"/>
                </a:solidFill>
                <a:latin typeface="Calibri" panose="020F0502020204030204" pitchFamily="34" charset="0"/>
                <a:ea typeface="Calibri" panose="020F0502020204030204" pitchFamily="34" charset="0"/>
                <a:cs typeface="Calibri" panose="020F0502020204030204" pitchFamily="34" charset="0"/>
              </a:rPr>
              <a:t>Antioxidative Enzyme:</a:t>
            </a:r>
            <a:endParaRPr lang="de-DE"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13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Glutathion-Peroxidase (Selen)</a:t>
            </a:r>
          </a:p>
          <a:p>
            <a:pPr>
              <a:lnSpc>
                <a:spcPct val="12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Superoxid-Dismutase (Zink, Mangan, Kupfer)</a:t>
            </a:r>
          </a:p>
          <a:p>
            <a:pPr>
              <a:lnSpc>
                <a:spcPct val="120000"/>
              </a:lnSpc>
              <a:buClr>
                <a:schemeClr val="bg1"/>
              </a:buClr>
              <a:buFont typeface="Monotype Sorts"/>
              <a:buChar char="q"/>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Katalasen			(Eisen)</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Antioxidanzien</a:t>
            </a:r>
          </a:p>
        </p:txBody>
      </p:sp>
      <p:sp>
        <p:nvSpPr>
          <p:cNvPr id="162819"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solidFill>
                  <a:schemeClr val="bg2"/>
                </a:solidFill>
              </a:rPr>
              <a:t>Antioxidanzienstatus</a:t>
            </a:r>
            <a:endParaRPr lang="en-US" altLang="de-DE" sz="800" dirty="0">
              <a:solidFill>
                <a:schemeClr val="bg2"/>
              </a:solidFill>
            </a:endParaRPr>
          </a:p>
        </p:txBody>
      </p:sp>
      <p:pic>
        <p:nvPicPr>
          <p:cNvPr id="162820" name="Picture 3" descr="D:\Daten\JPG Praxis\Antiox-FS\Antiox Tanner Anna_1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163" y="1816100"/>
            <a:ext cx="603567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Rectangle 4"/>
          <p:cNvSpPr>
            <a:spLocks noChangeArrowheads="1"/>
          </p:cNvSpPr>
          <p:nvPr/>
        </p:nvSpPr>
        <p:spPr bwMode="auto">
          <a:xfrm>
            <a:off x="3584575" y="6367463"/>
            <a:ext cx="18133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bg2"/>
                </a:solidFill>
                <a:latin typeface="Calibri" panose="020F0502020204030204" pitchFamily="34" charset="0"/>
                <a:ea typeface="Calibri" panose="020F0502020204030204" pitchFamily="34" charset="0"/>
                <a:cs typeface="Calibri" panose="020F0502020204030204" pitchFamily="34" charset="0"/>
              </a:rPr>
              <a:t>Antioxidanzienstatus Unilabs St. Gallen</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Antioxidanzien</a:t>
            </a:r>
          </a:p>
        </p:txBody>
      </p:sp>
      <p:sp>
        <p:nvSpPr>
          <p:cNvPr id="163843" name="Rectangle 3"/>
          <p:cNvSpPr>
            <a:spLocks noChangeArrowheads="1"/>
          </p:cNvSpPr>
          <p:nvPr/>
        </p:nvSpPr>
        <p:spPr bwMode="auto">
          <a:xfrm>
            <a:off x="3914775" y="6361113"/>
            <a:ext cx="1295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3844"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Schutz vor freien Radikalen: Carotinoide</a:t>
            </a:r>
            <a:br>
              <a:rPr lang="de-CH" altLang="de-DE" sz="1800" b="1" dirty="0"/>
            </a:br>
            <a:endParaRPr lang="de-DE" altLang="de-DE" sz="1800" b="1" dirty="0"/>
          </a:p>
          <a:p>
            <a:pPr marL="0" indent="0"/>
            <a:r>
              <a:rPr lang="de-DE" altLang="de-DE" sz="1600" dirty="0"/>
              <a:t>   Lycopin   = einer der wirksamsten Radikalfänger</a:t>
            </a:r>
            <a:br>
              <a:rPr lang="de-DE" altLang="de-DE" sz="1600" dirty="0"/>
            </a:br>
            <a:r>
              <a:rPr lang="de-DE" altLang="de-DE" sz="1600" dirty="0"/>
              <a:t>     Lycotom = lycopinreichste Tomate der Welt (Boetsch Gartenbau, Salmsach)</a:t>
            </a:r>
            <a:endParaRPr lang="en-US" altLang="de-DE" sz="800" dirty="0"/>
          </a:p>
        </p:txBody>
      </p:sp>
      <p:pic>
        <p:nvPicPr>
          <p:cNvPr id="163845" name="Picture 6" descr="D:\Daten\JPG Praxis\Ernährung\Nahrungsmittel\Fruit Vegetables\LycoTom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2293938"/>
            <a:ext cx="55403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7" descr="D:\Daten\JPG Praxis\Ernährung\Nahrungsmittel\Fruit Vegetables\Fruit-0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1688" y="2286000"/>
            <a:ext cx="223678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Antioxidanzien</a:t>
            </a:r>
          </a:p>
        </p:txBody>
      </p:sp>
      <p:sp>
        <p:nvSpPr>
          <p:cNvPr id="164867" name="Rectangle 3"/>
          <p:cNvSpPr>
            <a:spLocks noChangeArrowheads="1"/>
          </p:cNvSpPr>
          <p:nvPr/>
        </p:nvSpPr>
        <p:spPr bwMode="auto">
          <a:xfrm>
            <a:off x="3100388" y="6361113"/>
            <a:ext cx="2943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Dr. K. H. Adzersen, Prof. Ingrid Gerhard</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4868"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Schutz vor freien Radikalen: Carotinoide</a:t>
            </a:r>
            <a:br>
              <a:rPr lang="de-CH" altLang="de-DE" sz="1800" b="1" dirty="0"/>
            </a:br>
            <a:endParaRPr lang="de-DE" altLang="de-DE" sz="1800" b="1" dirty="0"/>
          </a:p>
          <a:p>
            <a:pPr marL="0" indent="0"/>
            <a:r>
              <a:rPr lang="de-DE" altLang="de-DE" sz="1600" dirty="0"/>
              <a:t>   Derzeitiger Kenntnisstand spricht: Mässige Schutzwirkung von Vitamin A und </a:t>
            </a:r>
            <a:br>
              <a:rPr lang="de-DE" altLang="de-DE" sz="1600" dirty="0"/>
            </a:br>
            <a:r>
              <a:rPr lang="de-DE" altLang="de-DE" sz="1600" dirty="0"/>
              <a:t>     deren Vorläuferverbindungen (Provitamine) wie beta-Carotin, Lutein/Zeaxanthin </a:t>
            </a:r>
            <a:br>
              <a:rPr lang="de-DE" altLang="de-DE" sz="1600" dirty="0"/>
            </a:br>
            <a:r>
              <a:rPr lang="de-DE" altLang="de-DE" sz="1600" dirty="0"/>
              <a:t>    aus Gemüse und Obst (Howe et al 1990). Die </a:t>
            </a:r>
          </a:p>
          <a:p>
            <a:pPr marL="0" indent="0"/>
            <a:r>
              <a:rPr lang="de-DE" altLang="de-DE" sz="1600" dirty="0"/>
              <a:t>   Verringerung des Erkrankungsrisikos scheint bei prämenopausalen Frauen </a:t>
            </a:r>
            <a:br>
              <a:rPr lang="de-DE" altLang="de-DE" sz="1600" dirty="0"/>
            </a:br>
            <a:r>
              <a:rPr lang="de-DE" altLang="de-DE" sz="1600" dirty="0"/>
              <a:t>     stärker zu sein als nach der Menopause (Freudenheim et al 1996; Zhang et al </a:t>
            </a:r>
            <a:br>
              <a:rPr lang="de-DE" altLang="de-DE" sz="1600" dirty="0"/>
            </a:br>
            <a:r>
              <a:rPr lang="de-DE" altLang="de-DE" sz="1600" dirty="0"/>
              <a:t>     1999). </a:t>
            </a:r>
          </a:p>
          <a:p>
            <a:pPr marL="0" indent="0"/>
            <a:r>
              <a:rPr lang="de-DE" altLang="de-DE" sz="1600" dirty="0"/>
              <a:t>   Die Einnahme von Vitamin A oder beta-Carotin als Einzelsubstanzen sind nach </a:t>
            </a:r>
            <a:br>
              <a:rPr lang="de-DE" altLang="de-DE" sz="1600" dirty="0"/>
            </a:br>
            <a:r>
              <a:rPr lang="de-DE" altLang="de-DE" sz="1600" dirty="0"/>
              <a:t>     derzeitigem Wissen nicht mit einer Schutzwirkung für Brustkrebs verbunden und </a:t>
            </a:r>
            <a:br>
              <a:rPr lang="de-DE" altLang="de-DE" sz="1600" dirty="0"/>
            </a:br>
            <a:r>
              <a:rPr lang="de-DE" altLang="de-DE" sz="1600" dirty="0"/>
              <a:t>     können negative Auswirkungen haben (Albanes et al 1996).</a:t>
            </a:r>
          </a:p>
          <a:p>
            <a:pPr marL="0" indent="0"/>
            <a:r>
              <a:rPr lang="de-DE" altLang="de-DE" sz="1600" dirty="0"/>
              <a:t>   Carotinoidreiche Nahrungsmittel sind süsse Kartoffeln, Karotten, Honigmelonen, </a:t>
            </a:r>
            <a:br>
              <a:rPr lang="de-DE" altLang="de-DE" sz="1600" dirty="0"/>
            </a:br>
            <a:r>
              <a:rPr lang="de-DE" altLang="de-DE" sz="1600" dirty="0"/>
              <a:t>     Spinat, Aprikosen, Pfirsiche. Vitamin A-reiche Nahrungsmittel sind Leber, Eier, </a:t>
            </a:r>
            <a:br>
              <a:rPr lang="de-DE" altLang="de-DE" sz="1600" dirty="0"/>
            </a:br>
            <a:r>
              <a:rPr lang="de-DE" altLang="de-DE" sz="1600" dirty="0"/>
              <a:t>     Butter, Vollmilch.</a:t>
            </a:r>
          </a:p>
          <a:p>
            <a:pPr marL="0" indent="0"/>
            <a:endParaRPr lang="en-US" altLang="de-DE" sz="800"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Folsäure</a:t>
            </a:r>
          </a:p>
        </p:txBody>
      </p:sp>
      <p:sp>
        <p:nvSpPr>
          <p:cNvPr id="165891" name="Rectangle 3"/>
          <p:cNvSpPr>
            <a:spLocks noChangeArrowheads="1"/>
          </p:cNvSpPr>
          <p:nvPr/>
        </p:nvSpPr>
        <p:spPr bwMode="auto">
          <a:xfrm>
            <a:off x="2724150" y="6361113"/>
            <a:ext cx="3686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Dr. K. H. Adzersen, Prof. Ingrid Gerhard.  Bild :Folsäure: Roche Magazin</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5892"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Folsäure</a:t>
            </a:r>
            <a:br>
              <a:rPr lang="de-CH" altLang="de-DE" sz="1800" b="1" dirty="0"/>
            </a:br>
            <a:endParaRPr lang="de-DE" altLang="de-DE" sz="1800" b="1" dirty="0"/>
          </a:p>
          <a:p>
            <a:pPr marL="0" indent="0"/>
            <a:r>
              <a:rPr lang="de-DE" altLang="de-DE" sz="1600" dirty="0"/>
              <a:t>   </a:t>
            </a:r>
            <a:r>
              <a:rPr lang="de-CH" altLang="de-DE" sz="1600" dirty="0"/>
              <a:t>Eine optimale Folsäureversorgung ist wichtig </a:t>
            </a:r>
            <a:r>
              <a:rPr lang="de-CH" altLang="de-DE" sz="1600" b="1" dirty="0"/>
              <a:t>für die Erhaltung der genetischen </a:t>
            </a:r>
            <a:br>
              <a:rPr lang="de-CH" altLang="de-DE" sz="1600" b="1" dirty="0"/>
            </a:br>
            <a:r>
              <a:rPr lang="de-CH" altLang="de-DE" sz="1600" b="1" dirty="0"/>
              <a:t>     Stabilität der zellulären Erbsubstanz</a:t>
            </a:r>
            <a:r>
              <a:rPr lang="de-CH" altLang="de-DE" sz="1600" dirty="0"/>
              <a:t>. Folsäure kann den nachteiligen Effekt </a:t>
            </a:r>
            <a:br>
              <a:rPr lang="de-CH" altLang="de-DE" sz="1600" dirty="0"/>
            </a:br>
            <a:r>
              <a:rPr lang="de-CH" altLang="de-DE" sz="1600" dirty="0"/>
              <a:t>     von Alkohol (Risikosteigerung) abschwächen. Dies kann durch folsäurereiche </a:t>
            </a:r>
            <a:br>
              <a:rPr lang="de-CH" altLang="de-DE" sz="1600" dirty="0"/>
            </a:br>
            <a:r>
              <a:rPr lang="de-CH" altLang="de-DE" sz="1600" dirty="0"/>
              <a:t>     Ernährung oder Supplementierung (600-800 mcg/Tag) erreicht werden. </a:t>
            </a:r>
            <a:br>
              <a:rPr lang="de-CH" altLang="de-DE" sz="1600" dirty="0"/>
            </a:br>
            <a:r>
              <a:rPr lang="de-CH" altLang="de-DE" sz="1600" dirty="0"/>
              <a:t>     Man weiss, dass bei Alkoholkonsum vermehrt Folsäure verbraucht wird.</a:t>
            </a:r>
          </a:p>
          <a:p>
            <a:pPr marL="0" indent="0"/>
            <a:r>
              <a:rPr lang="de-CH" altLang="de-DE" sz="1600" dirty="0"/>
              <a:t>   Folsäure ist reichlich in Leber und deren Produkten, Weizenkeimen, Soja, </a:t>
            </a:r>
            <a:br>
              <a:rPr lang="de-CH" altLang="de-DE" sz="1600" dirty="0"/>
            </a:br>
            <a:r>
              <a:rPr lang="de-CH" altLang="de-DE" sz="1600" dirty="0"/>
              <a:t>     Gemüse (Tomaten, Kohlarten, Hülsenfrüchten), Vollkorn, Eier, Joghurt und Hefe </a:t>
            </a:r>
            <a:br>
              <a:rPr lang="de-CH" altLang="de-DE" sz="1600" dirty="0"/>
            </a:br>
            <a:r>
              <a:rPr lang="de-CH" altLang="de-DE" sz="1600" dirty="0"/>
              <a:t>     enthalten.</a:t>
            </a:r>
          </a:p>
          <a:p>
            <a:pPr marL="0" indent="0"/>
            <a:endParaRPr lang="en-US" altLang="de-DE" sz="800" dirty="0"/>
          </a:p>
        </p:txBody>
      </p:sp>
      <p:pic>
        <p:nvPicPr>
          <p:cNvPr id="165893" name="Picture 5" descr="D:\Daten\JPG Praxis\Anti Aging\Folsäur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3668713"/>
            <a:ext cx="377031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Antioxidanzien</a:t>
            </a:r>
          </a:p>
        </p:txBody>
      </p:sp>
      <p:sp>
        <p:nvSpPr>
          <p:cNvPr id="166915" name="Rectangle 3"/>
          <p:cNvSpPr>
            <a:spLocks noChangeArrowheads="1"/>
          </p:cNvSpPr>
          <p:nvPr/>
        </p:nvSpPr>
        <p:spPr bwMode="auto">
          <a:xfrm>
            <a:off x="3448050" y="6361113"/>
            <a:ext cx="2241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 Bild: Quelle unbekannt</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66916"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Schutzwirkung: Grüner Tee</a:t>
            </a:r>
            <a:br>
              <a:rPr lang="de-CH" altLang="de-DE" sz="1800" b="1" dirty="0"/>
            </a:br>
            <a:endParaRPr lang="de-CH" altLang="de-DE" sz="1800" b="1" dirty="0"/>
          </a:p>
          <a:p>
            <a:pPr marL="0" indent="0"/>
            <a:r>
              <a:rPr lang="de-DE" altLang="de-DE" sz="1600" dirty="0"/>
              <a:t>   Wichtigster Krebs vorbeugender Inhaltsstoff: </a:t>
            </a:r>
            <a:r>
              <a:rPr lang="de-DE" altLang="de-DE" sz="1600" b="1" dirty="0"/>
              <a:t>Epigallo-Catechingallat</a:t>
            </a:r>
          </a:p>
          <a:p>
            <a:pPr marL="0" indent="0"/>
            <a:r>
              <a:rPr lang="de-DE" altLang="de-DE" sz="1600" b="1" dirty="0"/>
              <a:t>   </a:t>
            </a:r>
            <a:r>
              <a:rPr lang="de-DE" altLang="de-DE" sz="1600" dirty="0"/>
              <a:t>Zusätzlich: </a:t>
            </a:r>
            <a:r>
              <a:rPr lang="de-DE" altLang="de-DE" sz="1600" b="1" dirty="0"/>
              <a:t>hohe Konzentration an Antioxidantien</a:t>
            </a:r>
            <a:endParaRPr lang="de-DE" altLang="de-DE" sz="1600" dirty="0"/>
          </a:p>
          <a:p>
            <a:pPr marL="0" indent="0" algn="ctr">
              <a:spcBef>
                <a:spcPct val="0"/>
              </a:spcBef>
              <a:spcAft>
                <a:spcPct val="0"/>
              </a:spcAft>
              <a:buClrTx/>
              <a:buFontTx/>
              <a:buNone/>
            </a:pPr>
            <a:endParaRPr lang="en-US" altLang="de-DE" sz="800" dirty="0"/>
          </a:p>
        </p:txBody>
      </p:sp>
      <p:pic>
        <p:nvPicPr>
          <p:cNvPr id="166917" name="Picture 7" descr="teat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2238" y="2708275"/>
            <a:ext cx="3416300" cy="3094038"/>
          </a:xfrm>
          <a:prstGeom prst="rect">
            <a:avLst/>
          </a:prstGeom>
          <a:noFill/>
          <a:ln w="1270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rm 59394"/>
          <p:cNvSpPr>
            <a:spLocks noGrp="1" noChangeArrowheads="1"/>
          </p:cNvSpPr>
          <p:nvPr>
            <p:ph type="body" idx="4294967295"/>
          </p:nvPr>
        </p:nvSpPr>
        <p:spPr>
          <a:xfrm>
            <a:off x="855663" y="955675"/>
            <a:ext cx="7859712" cy="5257800"/>
          </a:xfrm>
        </p:spPr>
        <p:txBody>
          <a:bodyPr/>
          <a:lstStyle/>
          <a:p>
            <a:pPr marL="0" indent="0">
              <a:buFont typeface="Times New Roman" pitchFamily="18" charset="0"/>
              <a:buNone/>
            </a:pPr>
            <a:r>
              <a:rPr lang="de-DE" altLang="de-DE" sz="1800" b="1" dirty="0"/>
              <a:t>Brustkrebs in Deutschland</a:t>
            </a:r>
            <a:br>
              <a:rPr lang="de-DE" altLang="de-DE" sz="1800" b="1" dirty="0"/>
            </a:br>
            <a:endParaRPr lang="de-DE" altLang="de-DE" sz="1800" b="1" dirty="0"/>
          </a:p>
          <a:p>
            <a:pPr marL="0" indent="0"/>
            <a:r>
              <a:rPr lang="de-CH" altLang="de-DE" sz="1600" dirty="0"/>
              <a:t>  </a:t>
            </a:r>
            <a:r>
              <a:rPr lang="de-DE" altLang="de-DE" sz="1600" dirty="0"/>
              <a:t>für </a:t>
            </a:r>
            <a:r>
              <a:rPr lang="de-DE" altLang="de-DE" sz="1600" b="1" dirty="0"/>
              <a:t>18 % aller Krebstodesfälle bei Frauen</a:t>
            </a:r>
            <a:r>
              <a:rPr lang="de-DE" altLang="de-DE" sz="1600" dirty="0"/>
              <a:t> verantwortlich</a:t>
            </a:r>
          </a:p>
          <a:p>
            <a:pPr marL="0" indent="0">
              <a:lnSpc>
                <a:spcPct val="90000"/>
              </a:lnSpc>
              <a:spcBef>
                <a:spcPct val="30000"/>
              </a:spcBef>
            </a:pPr>
            <a:r>
              <a:rPr lang="de-DE" altLang="de-DE" sz="1600" dirty="0"/>
              <a:t>  bei Frauen </a:t>
            </a:r>
            <a:r>
              <a:rPr lang="de-DE" altLang="de-DE" sz="1600" b="1" dirty="0"/>
              <a:t>im Alter zwischen 35 und 55 Jahren</a:t>
            </a:r>
            <a:r>
              <a:rPr lang="de-DE" altLang="de-DE" sz="1600" dirty="0"/>
              <a:t> die häufigste Todesursache</a:t>
            </a:r>
            <a:endParaRPr lang="de-CH" altLang="de-DE" sz="1600" dirty="0"/>
          </a:p>
          <a:p>
            <a:pPr marL="0" indent="0"/>
            <a:endParaRPr lang="de-DE" altLang="de-DE" sz="1600" dirty="0"/>
          </a:p>
          <a:p>
            <a:pPr marL="0" indent="0">
              <a:buFont typeface="Times New Roman" pitchFamily="18" charset="0"/>
              <a:buNone/>
            </a:pPr>
            <a:endParaRPr lang="de-CH" altLang="de-DE" sz="1600" dirty="0"/>
          </a:p>
        </p:txBody>
      </p:sp>
      <p:sp>
        <p:nvSpPr>
          <p:cNvPr id="19459"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pic>
        <p:nvPicPr>
          <p:cNvPr id="194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2571750"/>
            <a:ext cx="50101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mit Pfeil 9"/>
          <p:cNvCxnSpPr/>
          <p:nvPr/>
        </p:nvCxnSpPr>
        <p:spPr>
          <a:xfrm rot="5400000">
            <a:off x="3822700" y="2963863"/>
            <a:ext cx="500063" cy="1587"/>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Faktor Knoblauch</a:t>
            </a:r>
            <a:br>
              <a:rPr lang="de-CH" altLang="de-DE" sz="1800" b="1" dirty="0"/>
            </a:br>
            <a:endParaRPr lang="de-DE" altLang="de-DE" sz="1800" b="1" dirty="0"/>
          </a:p>
          <a:p>
            <a:pPr marL="0" indent="0"/>
            <a:r>
              <a:rPr lang="de-DE" altLang="de-DE" sz="1600" dirty="0"/>
              <a:t>   </a:t>
            </a:r>
            <a:r>
              <a:rPr lang="de-CH" altLang="de-DE" sz="1600" dirty="0"/>
              <a:t>Knoblauch inaktiviert  Kanzerogene:</a:t>
            </a:r>
            <a:br>
              <a:rPr lang="de-CH" altLang="de-DE" sz="1600" dirty="0"/>
            </a:br>
            <a:br>
              <a:rPr lang="de-CH" altLang="de-DE" sz="1600" dirty="0"/>
            </a:br>
            <a:r>
              <a:rPr lang="de-CH" altLang="de-DE" sz="1600" dirty="0"/>
              <a:t>     Wird Fleisch mit hoher Temperatur gekocht oder gebraten, bildet sich darin das  </a:t>
            </a:r>
            <a:br>
              <a:rPr lang="de-CH" altLang="de-DE" sz="1600" dirty="0"/>
            </a:br>
            <a:r>
              <a:rPr lang="de-CH" altLang="de-DE" sz="1600" dirty="0"/>
              <a:t>     heterozyklische aromatische Amin PhIP. Liebhaber von Steaks und Braten sind</a:t>
            </a:r>
            <a:br>
              <a:rPr lang="de-CH" altLang="de-DE" sz="1600" dirty="0"/>
            </a:br>
            <a:r>
              <a:rPr lang="de-CH" altLang="de-DE" sz="1600" dirty="0"/>
              <a:t>     demnach stärker mit dieser kanzerogenen Substanz belastet. </a:t>
            </a:r>
          </a:p>
          <a:p>
            <a:pPr marL="0" indent="0"/>
            <a:r>
              <a:rPr lang="de-CH" altLang="de-DE" sz="1600" dirty="0"/>
              <a:t>   Doch das im Knoblauch enthaltene Diallylsulfid inaktiviert den Schadstoff. Wie gut     </a:t>
            </a:r>
            <a:br>
              <a:rPr lang="de-CH" altLang="de-DE" sz="1600" dirty="0"/>
            </a:br>
            <a:r>
              <a:rPr lang="de-CH" altLang="de-DE" sz="1600" dirty="0"/>
              <a:t>     das zumindest in der Petrischale funktioniert, fanden Forscher der A&amp;M University </a:t>
            </a:r>
            <a:br>
              <a:rPr lang="de-CH" altLang="de-DE" sz="1600" dirty="0"/>
            </a:br>
            <a:r>
              <a:rPr lang="de-CH" altLang="de-DE" sz="1600" dirty="0"/>
              <a:t>     in Talahassee heraus:</a:t>
            </a:r>
            <a:br>
              <a:rPr lang="de-CH" altLang="de-DE" sz="1600" dirty="0"/>
            </a:br>
            <a:br>
              <a:rPr lang="de-CH" altLang="de-DE" sz="1600" dirty="0"/>
            </a:br>
            <a:r>
              <a:rPr lang="de-CH" altLang="de-DE" sz="1600" dirty="0"/>
              <a:t>     In Brustepithelzellen inhibierte der Schutzstoff aus der Knolle vollständig</a:t>
            </a:r>
            <a:br>
              <a:rPr lang="de-CH" altLang="de-DE" sz="1600" dirty="0"/>
            </a:br>
            <a:r>
              <a:rPr lang="de-CH" altLang="de-DE" sz="1600" dirty="0"/>
              <a:t>     den karzinogenen Effekt von PhIP.</a:t>
            </a:r>
          </a:p>
          <a:p>
            <a:pPr marL="0" indent="0"/>
            <a:endParaRPr lang="en-US" altLang="de-DE" sz="800" dirty="0"/>
          </a:p>
        </p:txBody>
      </p:sp>
      <p:sp>
        <p:nvSpPr>
          <p:cNvPr id="167939"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Knoblauch</a:t>
            </a:r>
          </a:p>
        </p:txBody>
      </p:sp>
      <p:sp>
        <p:nvSpPr>
          <p:cNvPr id="167940" name="Rectangle 4"/>
          <p:cNvSpPr>
            <a:spLocks noChangeArrowheads="1"/>
          </p:cNvSpPr>
          <p:nvPr/>
        </p:nvSpPr>
        <p:spPr bwMode="auto">
          <a:xfrm>
            <a:off x="2268538" y="6237288"/>
            <a:ext cx="4606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Quelle: Parkin DM et al 1993 /</a:t>
            </a:r>
            <a:r>
              <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 Bild: UleadPick-a-Photo</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67941" name="Picture 2" descr="D:\Daten\JPG Praxis\Ernährung\Nahrungsmittel\Fruit Vegetables\Fruit-0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438" y="4508500"/>
            <a:ext cx="214471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Indole</a:t>
            </a:r>
          </a:p>
        </p:txBody>
      </p:sp>
      <p:sp>
        <p:nvSpPr>
          <p:cNvPr id="168963"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kumimoji="1" lang="de-DE" altLang="de-DE" sz="1800" b="1" dirty="0"/>
              <a:t>Die Wirksubstanzen der Kreuzblütergemüse sind enthalten in:</a:t>
            </a:r>
            <a:br>
              <a:rPr kumimoji="1" lang="de-DE" altLang="de-DE" sz="1800" b="1" dirty="0"/>
            </a:br>
            <a:endParaRPr lang="de-DE" altLang="de-DE" sz="1800" b="1" dirty="0"/>
          </a:p>
          <a:p>
            <a:pPr marL="0" indent="0"/>
            <a:r>
              <a:rPr lang="de-DE" altLang="de-DE" sz="1600" dirty="0"/>
              <a:t>   Broccoli</a:t>
            </a:r>
          </a:p>
          <a:p>
            <a:pPr marL="0" indent="0"/>
            <a:r>
              <a:rPr lang="de-DE" altLang="de-DE" sz="1600" dirty="0"/>
              <a:t>   Rosen-, Blumen-, Weisskohl</a:t>
            </a:r>
          </a:p>
          <a:p>
            <a:pPr marL="0" indent="0"/>
            <a:r>
              <a:rPr lang="de-DE" altLang="de-DE" sz="1600" dirty="0"/>
              <a:t>   Ruccola (Salatrauke)</a:t>
            </a:r>
          </a:p>
          <a:p>
            <a:pPr marL="0" indent="0"/>
            <a:r>
              <a:rPr lang="de-DE" altLang="de-DE" sz="1600" dirty="0"/>
              <a:t>   Radieschen, Rettich, Meerrettich, Senf</a:t>
            </a:r>
            <a:br>
              <a:rPr lang="de-DE" altLang="de-DE" sz="1600" dirty="0"/>
            </a:br>
            <a:br>
              <a:rPr lang="de-DE" altLang="de-DE" sz="1600" dirty="0"/>
            </a:br>
            <a:r>
              <a:rPr lang="de-DE" altLang="de-DE" sz="1600" b="1" dirty="0"/>
              <a:t>Indol-3-Karbinol</a:t>
            </a:r>
          </a:p>
          <a:p>
            <a:pPr marL="0" indent="0"/>
            <a:r>
              <a:rPr lang="de-DE" altLang="de-DE" sz="1600" dirty="0"/>
              <a:t>   be</a:t>
            </a:r>
            <a:r>
              <a:rPr lang="de-DE" altLang="de-DE" sz="1500" dirty="0"/>
              <a:t>setzt die Hormonrezeptoren der Brustdrüse</a:t>
            </a:r>
          </a:p>
          <a:p>
            <a:pPr marL="0" indent="0"/>
            <a:r>
              <a:rPr lang="de-DE" altLang="de-DE" sz="1500" dirty="0"/>
              <a:t>   metabolisiert ß-Östradiol zu Östron</a:t>
            </a:r>
          </a:p>
          <a:p>
            <a:pPr marL="0" indent="0"/>
            <a:r>
              <a:rPr lang="de-DE" altLang="de-DE" sz="1500" dirty="0"/>
              <a:t>   induziert in der Leber die Ausschüttung von Cytochrom p450</a:t>
            </a:r>
            <a:endParaRPr lang="en-US" altLang="de-DE" sz="1500" dirty="0"/>
          </a:p>
        </p:txBody>
      </p:sp>
      <p:sp>
        <p:nvSpPr>
          <p:cNvPr id="168964" name="Rectangle 4"/>
          <p:cNvSpPr>
            <a:spLocks noChangeArrowheads="1"/>
          </p:cNvSpPr>
          <p:nvPr/>
        </p:nvSpPr>
        <p:spPr bwMode="auto">
          <a:xfrm>
            <a:off x="2806700" y="6361113"/>
            <a:ext cx="31886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 Bilder: UleadPick-a-Photo, Dr. med. Jürg Eichhorn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68965" name="Picture 7" descr="D:\Daten\JPG Praxis\Ernährung\Nahrungsmittel\Fruit Vegetables\Fruit-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3688" y="4500563"/>
            <a:ext cx="135413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8" descr="D:\Daten\JPG Praxis\Ernährung\Nahrungsmittel\Rotkohl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413" y="4500563"/>
            <a:ext cx="1244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10" descr="D:\Daten\JPG Praxis\Ernährung\Nahrungsmittel\Rosenkoh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775" y="4492625"/>
            <a:ext cx="23495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11" descr="D:\Daten\JPG Praxis\Ernährung\Nahrungsmittel\Radieschen geschnitzt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3688" y="2071688"/>
            <a:ext cx="135731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kumimoji="1" lang="de-DE" altLang="de-DE" sz="1800" b="1" dirty="0"/>
              <a:t>Broccoli gegen Krebs</a:t>
            </a:r>
            <a:br>
              <a:rPr kumimoji="1" lang="de-DE" altLang="de-DE" sz="1800" b="1" dirty="0"/>
            </a:br>
            <a:endParaRPr lang="de-DE" altLang="de-DE" sz="1800" b="1" dirty="0"/>
          </a:p>
          <a:p>
            <a:pPr marL="0" indent="0"/>
            <a:r>
              <a:rPr lang="de-DE" altLang="de-DE" sz="1600" dirty="0"/>
              <a:t>   I</a:t>
            </a:r>
            <a:r>
              <a:rPr lang="en-GB" altLang="de-DE" sz="1600" dirty="0"/>
              <a:t>sothiocyanate</a:t>
            </a:r>
            <a:r>
              <a:rPr lang="de-CH" altLang="de-DE" sz="1600" dirty="0"/>
              <a:t> setzen genetische Mechanismen in Gang, die Krebs bekämpfen </a:t>
            </a:r>
            <a:br>
              <a:rPr lang="de-CH" altLang="de-DE" sz="1600" dirty="0"/>
            </a:br>
            <a:r>
              <a:rPr lang="de-CH" altLang="de-DE" sz="1600" dirty="0"/>
              <a:t>     und andererseits krebsfördernde Vorgänge hemmen</a:t>
            </a:r>
            <a:endParaRPr lang="de-DE" altLang="de-DE" sz="1600" dirty="0"/>
          </a:p>
          <a:p>
            <a:pPr marL="0" indent="0"/>
            <a:r>
              <a:rPr lang="de-DE" altLang="de-DE" sz="1600" dirty="0"/>
              <a:t>   Weitere </a:t>
            </a:r>
            <a:r>
              <a:rPr lang="de-CH" altLang="de-DE" sz="1600" dirty="0"/>
              <a:t>Kreuzblütengewächse, die Isothiocyanate enthalten: </a:t>
            </a:r>
            <a:br>
              <a:rPr lang="de-CH" altLang="de-DE" sz="1600" dirty="0"/>
            </a:br>
            <a:r>
              <a:rPr lang="de-CH" altLang="de-DE" sz="1600" dirty="0"/>
              <a:t>     </a:t>
            </a:r>
            <a:r>
              <a:rPr lang="en-GB" altLang="de-DE" sz="1600" dirty="0"/>
              <a:t>Rosenkohl, Blumenkohl, Kohlgemüse, </a:t>
            </a:r>
            <a:r>
              <a:rPr lang="en-GB" altLang="de-DE" sz="1600" dirty="0" err="1"/>
              <a:t>Meerrettich</a:t>
            </a:r>
            <a:endParaRPr lang="en-GB" altLang="de-DE" sz="1600" dirty="0"/>
          </a:p>
          <a:p>
            <a:pPr marL="0" indent="0"/>
            <a:r>
              <a:rPr lang="en-GB" altLang="de-DE" sz="1600" dirty="0"/>
              <a:t>   Glucoraphanin, der Vorläufer von Sulforaphane, verstärkt Zellenzyme, die </a:t>
            </a:r>
            <a:br>
              <a:rPr lang="en-GB" altLang="de-DE" sz="1600" dirty="0"/>
            </a:br>
            <a:r>
              <a:rPr lang="en-GB" altLang="de-DE" sz="1600" dirty="0"/>
              <a:t>     Molekularschäden mindern, verursacht durch </a:t>
            </a:r>
            <a:r>
              <a:rPr lang="en-GB" altLang="de-DE" sz="1600" dirty="0" err="1"/>
              <a:t>krebsfördernde</a:t>
            </a:r>
            <a:r>
              <a:rPr lang="en-GB" altLang="de-DE" sz="1600" dirty="0"/>
              <a:t> </a:t>
            </a:r>
            <a:r>
              <a:rPr lang="en-GB" altLang="de-DE" sz="1600" dirty="0" err="1"/>
              <a:t>Chemikalien</a:t>
            </a:r>
            <a:endParaRPr lang="en-GB" altLang="de-DE" sz="1600" dirty="0"/>
          </a:p>
          <a:p>
            <a:pPr marL="0" indent="0"/>
            <a:r>
              <a:rPr lang="en-GB" altLang="de-DE" sz="1600" dirty="0"/>
              <a:t>   Auch Sulforaphane selbst besitzt krebshemmende Eigenschaften</a:t>
            </a:r>
          </a:p>
          <a:p>
            <a:pPr marL="0" indent="0"/>
            <a:r>
              <a:rPr lang="en-GB" altLang="de-DE" sz="1600" dirty="0"/>
              <a:t>   Im Vergleich zu den anderen Kreuzblütern enthält Broccoli eine besonders </a:t>
            </a:r>
            <a:br>
              <a:rPr lang="en-GB" altLang="de-DE" sz="1600" dirty="0"/>
            </a:br>
            <a:r>
              <a:rPr lang="en-GB" altLang="de-DE" sz="1600" dirty="0"/>
              <a:t>     starke Form des Sulforaphanes</a:t>
            </a:r>
          </a:p>
          <a:p>
            <a:pPr marL="0" indent="0"/>
            <a:r>
              <a:rPr lang="en-GB" altLang="de-DE" sz="1600" dirty="0"/>
              <a:t>   Die Inhaltsstoffe im Broccoli scheinen eine herausragende </a:t>
            </a:r>
            <a:br>
              <a:rPr lang="en-GB" altLang="de-DE" sz="1600" dirty="0"/>
            </a:br>
            <a:r>
              <a:rPr lang="en-GB" altLang="de-DE" sz="1600" dirty="0"/>
              <a:t>     krebshemmende und krebsschützende Wirkung auf die </a:t>
            </a:r>
            <a:br>
              <a:rPr lang="en-GB" altLang="de-DE" sz="1600" dirty="0"/>
            </a:br>
            <a:r>
              <a:rPr lang="en-GB" altLang="de-DE" sz="1600" dirty="0"/>
              <a:t>     Gene </a:t>
            </a:r>
            <a:r>
              <a:rPr lang="en-GB" altLang="de-DE" sz="1600" dirty="0" err="1"/>
              <a:t>zu</a:t>
            </a:r>
            <a:r>
              <a:rPr lang="en-GB" altLang="de-DE" sz="1600" dirty="0"/>
              <a:t> </a:t>
            </a:r>
            <a:r>
              <a:rPr lang="en-GB" altLang="de-DE" sz="1600" dirty="0" err="1"/>
              <a:t>haben</a:t>
            </a:r>
            <a:endParaRPr lang="en-GB" altLang="de-DE" sz="1600" dirty="0"/>
          </a:p>
          <a:p>
            <a:pPr marL="0" indent="0"/>
            <a:r>
              <a:rPr lang="en-GB" altLang="de-DE" sz="1600" dirty="0"/>
              <a:t>   Der Krebsschutz von Broccolisprossen ist weit höher als der </a:t>
            </a:r>
            <a:br>
              <a:rPr lang="en-GB" altLang="de-DE" sz="1600" dirty="0"/>
            </a:br>
            <a:r>
              <a:rPr lang="en-GB" altLang="de-DE" sz="1600" dirty="0"/>
              <a:t>     vom Gemüse selbst. 5g Broccolisprossen enthalten </a:t>
            </a:r>
            <a:br>
              <a:rPr lang="en-GB" altLang="de-DE" sz="1600" dirty="0"/>
            </a:br>
            <a:r>
              <a:rPr lang="en-GB" altLang="de-DE" sz="1600" dirty="0"/>
              <a:t>     gleichviel Glucoraphanin </a:t>
            </a:r>
            <a:r>
              <a:rPr lang="en-GB" altLang="de-DE" sz="1600" dirty="0" err="1"/>
              <a:t>wie</a:t>
            </a:r>
            <a:r>
              <a:rPr lang="en-GB" altLang="de-DE" sz="1600" dirty="0"/>
              <a:t> </a:t>
            </a:r>
            <a:r>
              <a:rPr lang="en-GB" altLang="de-DE" sz="1600" dirty="0" err="1"/>
              <a:t>Broccoligemüse</a:t>
            </a:r>
            <a:r>
              <a:rPr lang="en-GB" altLang="de-DE" sz="1600" dirty="0"/>
              <a:t> </a:t>
            </a:r>
            <a:endParaRPr lang="en-US" altLang="de-DE" sz="1600" dirty="0"/>
          </a:p>
        </p:txBody>
      </p:sp>
      <p:pic>
        <p:nvPicPr>
          <p:cNvPr id="169987" name="Picture 6" descr="D:\Daten\JPG Praxis\Ernährung\Nahrungsmittel\Fruit Vegetables\Brokko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143375"/>
            <a:ext cx="160813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Broccoli</a:t>
            </a:r>
          </a:p>
        </p:txBody>
      </p:sp>
      <p:sp>
        <p:nvSpPr>
          <p:cNvPr id="169989" name="Rectangle 4"/>
          <p:cNvSpPr>
            <a:spLocks noChangeArrowheads="1"/>
          </p:cNvSpPr>
          <p:nvPr/>
        </p:nvSpPr>
        <p:spPr bwMode="auto">
          <a:xfrm>
            <a:off x="3500286" y="6361113"/>
            <a:ext cx="21323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 . Bild: UleadPick-a-Photo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Granatapfel</a:t>
            </a:r>
          </a:p>
        </p:txBody>
      </p:sp>
      <p:sp>
        <p:nvSpPr>
          <p:cNvPr id="59395"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defRPr/>
            </a:pPr>
            <a:r>
              <a:rPr kumimoji="1" lang="de-DE" sz="1800" b="1" dirty="0"/>
              <a:t>Granatapfel gegen Krebs</a:t>
            </a:r>
            <a:br>
              <a:rPr kumimoji="1" lang="de-DE" sz="1800" b="1" dirty="0"/>
            </a:br>
            <a:endParaRPr lang="de-DE" sz="1800" b="1" dirty="0"/>
          </a:p>
          <a:p>
            <a:pPr>
              <a:defRPr/>
            </a:pPr>
            <a:r>
              <a:rPr lang="de-DE" sz="1600" b="1" dirty="0"/>
              <a:t>Granatapfelsaft - Pflanzliche Östrogene wirken vorbeugend bei Menopausebeschwerden und hormonellen Tumoren</a:t>
            </a:r>
            <a:br>
              <a:rPr lang="de-DE" sz="1600" b="1" dirty="0"/>
            </a:br>
            <a:endParaRPr lang="de-DE" sz="1600" b="1" dirty="0"/>
          </a:p>
          <a:p>
            <a:pPr>
              <a:defRPr/>
            </a:pPr>
            <a:r>
              <a:rPr lang="de-DE" sz="1600" dirty="0"/>
              <a:t>Pflanzliche Östrogene (Phytoöstrogene) binden an Östrogenrezeptoren und entfalten so eine antiöstrogene Wirkung. Hohe Östrogen-Spiegel, man spricht von Östrogendominanz, fördern das Zellwachstum. Gerade bei hormonellen Tumoren (Brust, Prostata) hat der Granatapfel eine deutliche Schutzwirkung gezeigt.</a:t>
            </a:r>
          </a:p>
          <a:p>
            <a:pPr>
              <a:defRPr/>
            </a:pPr>
            <a:r>
              <a:rPr lang="de-DE" sz="1600" dirty="0"/>
              <a:t>Mittlerweile kennt man eine Vielzahl von </a:t>
            </a:r>
            <a:br>
              <a:rPr lang="de-DE" sz="1600" dirty="0"/>
            </a:br>
            <a:r>
              <a:rPr lang="de-DE" sz="1600" dirty="0"/>
              <a:t>Pflanzenschutzstoffen mit krebshemmender </a:t>
            </a:r>
            <a:br>
              <a:rPr lang="de-DE" sz="1600" dirty="0"/>
            </a:br>
            <a:r>
              <a:rPr lang="de-DE" sz="1600" dirty="0"/>
              <a:t>Wirkung. Besonders hervorzuheben sind die </a:t>
            </a:r>
            <a:br>
              <a:rPr lang="de-DE" sz="1600" dirty="0"/>
            </a:br>
            <a:r>
              <a:rPr lang="de-DE" sz="1600" dirty="0"/>
              <a:t>Flavonoide. Eine 2004 durchgeführte Studie </a:t>
            </a:r>
            <a:br>
              <a:rPr lang="de-DE" sz="1600" dirty="0"/>
            </a:br>
            <a:r>
              <a:rPr lang="de-DE" sz="1600" dirty="0"/>
              <a:t>bestätigte die ausserordentlichen, </a:t>
            </a:r>
            <a:br>
              <a:rPr lang="de-DE" sz="1600" dirty="0"/>
            </a:br>
            <a:r>
              <a:rPr lang="de-DE" sz="1600" dirty="0"/>
              <a:t>krebshemmenden Eigenschaften des Granatapfels. </a:t>
            </a:r>
            <a:br>
              <a:rPr lang="de-DE" sz="1600" dirty="0"/>
            </a:br>
            <a:r>
              <a:rPr lang="de-CH" sz="1600" dirty="0"/>
              <a:t>Granatapfelsaft-Elixier wirkt auch unterstützend </a:t>
            </a:r>
            <a:br>
              <a:rPr lang="de-CH" sz="1600" dirty="0"/>
            </a:br>
            <a:r>
              <a:rPr lang="de-CH" sz="1600" dirty="0"/>
              <a:t>bei schwer therapierbarem Prostatakrebs.</a:t>
            </a:r>
          </a:p>
        </p:txBody>
      </p:sp>
      <p:pic>
        <p:nvPicPr>
          <p:cNvPr id="171012" name="Picture 5" descr="\\Server\Fotos\JPG Praxis\Ernährung\Nahrungsmittel\Früchte\Granatapfel\Granat Napoleon und blühend\Granatapfel Napoleon2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644900"/>
            <a:ext cx="280511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Rectangle 4"/>
          <p:cNvSpPr>
            <a:spLocks noChangeArrowheads="1"/>
          </p:cNvSpPr>
          <p:nvPr/>
        </p:nvSpPr>
        <p:spPr bwMode="auto">
          <a:xfrm>
            <a:off x="3806825" y="6361113"/>
            <a:ext cx="1382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Bild:  Dr. med. Jürg Eichhorn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Granatapfel</a:t>
            </a:r>
          </a:p>
        </p:txBody>
      </p:sp>
      <p:sp>
        <p:nvSpPr>
          <p:cNvPr id="59395"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defRPr/>
            </a:pPr>
            <a:r>
              <a:rPr kumimoji="1" lang="de-DE" sz="1800" b="1" dirty="0"/>
              <a:t>Granatapfel gegen Krebs</a:t>
            </a:r>
            <a:br>
              <a:rPr kumimoji="1" lang="de-DE" sz="1800" b="1" dirty="0"/>
            </a:br>
            <a:endParaRPr lang="de-DE" sz="1800" b="1" dirty="0"/>
          </a:p>
          <a:p>
            <a:pPr>
              <a:defRPr/>
            </a:pPr>
            <a:r>
              <a:rPr lang="de-CH" sz="1600" dirty="0"/>
              <a:t>Fermentierte Granatapfelsaftextrakte sollen auch Brustkrebs vorbeugen und</a:t>
            </a:r>
            <a:br>
              <a:rPr lang="de-CH" sz="1600" dirty="0"/>
            </a:br>
            <a:r>
              <a:rPr lang="de-CH" sz="1600" dirty="0"/>
              <a:t>die Therapie von Brustkrebs unterstützen können, indem sie die pro kanzerogene</a:t>
            </a:r>
            <a:br>
              <a:rPr lang="de-CH" sz="1600" dirty="0"/>
            </a:br>
            <a:r>
              <a:rPr lang="de-CH" sz="1600" dirty="0"/>
              <a:t>Wirkung körpereigenen Östrogens und das Wachstum von Brustkrebszellen hemmen </a:t>
            </a:r>
          </a:p>
          <a:p>
            <a:pPr>
              <a:defRPr/>
            </a:pPr>
            <a:r>
              <a:rPr lang="de-CH" sz="1600" dirty="0"/>
              <a:t>Die fermentierten Granatapfelsaftextrakte sind in der Lage, die beiden</a:t>
            </a:r>
            <a:br>
              <a:rPr lang="de-CH" sz="1600" dirty="0"/>
            </a:br>
            <a:r>
              <a:rPr lang="de-CH" sz="1600" dirty="0"/>
              <a:t>Schlüsselenzyme Aromatase und 17-BetaHydroxysteroid-Dehydrogenase zu blockieren und so die Östrogensynthese im Fettgewebe zu senken </a:t>
            </a:r>
          </a:p>
          <a:p>
            <a:pPr>
              <a:defRPr/>
            </a:pPr>
            <a:r>
              <a:rPr lang="de-CH" sz="1600" dirty="0"/>
              <a:t>Gegenüber Östrogenrezeptor-positiven (ER+) Brustkrebszellen führte fermentierter Granatapfelsaft (50 mg/ml) zu einer 80%igen Wachstumshemmung, ohne eine negative Wirkung auf normale Zellen zu zeigen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Granatapfel</a:t>
            </a:r>
          </a:p>
        </p:txBody>
      </p:sp>
      <p:sp>
        <p:nvSpPr>
          <p:cNvPr id="59395"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defRPr/>
            </a:pPr>
            <a:r>
              <a:rPr kumimoji="1" lang="de-DE" sz="1800" b="1" dirty="0"/>
              <a:t>Granatapfel: Östrogene und antiöstrogene Wirkung</a:t>
            </a:r>
            <a:br>
              <a:rPr kumimoji="1" lang="de-DE" sz="1800" b="1" dirty="0"/>
            </a:br>
            <a:endParaRPr lang="de-DE" sz="1800" b="1" dirty="0"/>
          </a:p>
          <a:p>
            <a:pPr>
              <a:defRPr/>
            </a:pPr>
            <a:r>
              <a:rPr lang="de-CH" sz="1600" dirty="0"/>
              <a:t>Hohe Östrogenspiegel (z. B. bei Übergewicht oder langer Einnahme der Pille) fördern das Zellwachstum und können so zur Entstehung von Brustkrebs beitragen. Im Granatapfelsaft sind verschiedene schwach östrogenartig wirkende Flavonoide wie Kaempferol, Quercetin, Naringin und Luteolin vorhanden. Diese binden an die Östrogenrezeptoren, blockieren sie und entfalten eine quasi antiöstrogene Wirkung. Sowohl das Öl aus den Granatapfelsamen als auch der Saft zeigte diese östrogene und anti östrogene Wirkung. Die antiöstrogenen Effekte waren am deutlichsten in seiner fermentierten Form. Bei Östrogenmangel können die Phytoöstrogene des Granatapfels in sanfter Form eine östrogene Wirkung entfalten. Im Hinblick auf Wechseljahresbeschwerden und dem nach den Wechseljahren stark ansteigenden Herz-Kreislauf-Risiko ist diese Wirkung wünschenswert. Eine japanische Studie wies daraufhin, dass der Granatapfel wegen seines einzigartigen Reichtums an Phytoöstrogenen, insbesondere Frauen in der Menopause eine spürbare Linderung ihrer typischen Beschwerden (Hitzewallungen, Stimmungsschwankungen, Knochenabbau) bringen könnte. </a:t>
            </a:r>
          </a:p>
          <a:p>
            <a:pPr>
              <a:defRPr/>
            </a:pPr>
            <a:r>
              <a:rPr lang="de-CH" sz="1600" dirty="0"/>
              <a:t>Die Samen des Granatapfels sind besonders reich an Phytoöstrogenen. Dies erklärt wohl auch, warum die Samen in der Volksmedizin als Fruchtbarkeitsmittel und zur Empfängnisverhütung eingesetzt wurden.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rm 59393"/>
          <p:cNvSpPr>
            <a:spLocks noGrp="1" noChangeArrowheads="1"/>
          </p:cNvSpPr>
          <p:nvPr>
            <p:ph type="title" idx="4294967295"/>
          </p:nvPr>
        </p:nvSpPr>
        <p:spPr/>
        <p:txBody>
          <a:bodyPr wrap="square"/>
          <a:lstStyle/>
          <a:p>
            <a:r>
              <a:rPr lang="de-CH" altLang="de-DE" dirty="0"/>
              <a:t>Granatapfel: Krebs- und Entzündungshemmung</a:t>
            </a:r>
          </a:p>
        </p:txBody>
      </p:sp>
      <p:sp>
        <p:nvSpPr>
          <p:cNvPr id="174083" name="Text Box 3"/>
          <p:cNvSpPr txBox="1">
            <a:spLocks noChangeArrowheads="1"/>
          </p:cNvSpPr>
          <p:nvPr/>
        </p:nvSpPr>
        <p:spPr bwMode="auto">
          <a:xfrm>
            <a:off x="6159500" y="4508500"/>
            <a:ext cx="2016125" cy="406400"/>
          </a:xfrm>
          <a:prstGeom prst="rect">
            <a:avLst/>
          </a:prstGeom>
          <a:solidFill>
            <a:srgbClr val="FFF7FF"/>
          </a:solidFill>
          <a:ln w="9525">
            <a:solidFill>
              <a:srgbClr val="FF3300"/>
            </a:solidFill>
            <a:miter lim="800000"/>
            <a:headEnd/>
            <a:tailEnd/>
          </a:ln>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Hemmt Krebswachstum und Krebsinvasion</a:t>
            </a:r>
          </a:p>
        </p:txBody>
      </p:sp>
      <p:sp>
        <p:nvSpPr>
          <p:cNvPr id="174084" name="Text Box 4"/>
          <p:cNvSpPr txBox="1">
            <a:spLocks noChangeArrowheads="1"/>
          </p:cNvSpPr>
          <p:nvPr/>
        </p:nvSpPr>
        <p:spPr bwMode="auto">
          <a:xfrm>
            <a:off x="3563938" y="1293813"/>
            <a:ext cx="2016125" cy="406400"/>
          </a:xfrm>
          <a:prstGeom prst="rect">
            <a:avLst/>
          </a:prstGeom>
          <a:solidFill>
            <a:srgbClr val="DDF2FF"/>
          </a:solidFill>
          <a:ln w="9525">
            <a:solidFill>
              <a:srgbClr val="6699CC"/>
            </a:solidFill>
            <a:miter lim="800000"/>
            <a:headEnd/>
            <a:tailEnd/>
          </a:ln>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Antioxidativer Zellschutz</a:t>
            </a:r>
          </a:p>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(NO, GSH)</a:t>
            </a:r>
          </a:p>
        </p:txBody>
      </p:sp>
      <p:sp>
        <p:nvSpPr>
          <p:cNvPr id="174085" name="Text Box 47"/>
          <p:cNvSpPr txBox="1">
            <a:spLocks noChangeArrowheads="1"/>
          </p:cNvSpPr>
          <p:nvPr/>
        </p:nvSpPr>
        <p:spPr bwMode="auto">
          <a:xfrm>
            <a:off x="974725" y="3624263"/>
            <a:ext cx="2016125" cy="406400"/>
          </a:xfrm>
          <a:prstGeom prst="rect">
            <a:avLst/>
          </a:prstGeom>
          <a:solidFill>
            <a:srgbClr val="FFF7FF"/>
          </a:solidFill>
          <a:ln w="9525">
            <a:solidFill>
              <a:srgbClr val="FF3300"/>
            </a:solidFill>
            <a:miter lim="800000"/>
            <a:headEnd/>
            <a:tailEnd/>
          </a:ln>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Fördert die Redifferenzierung der Zelle</a:t>
            </a:r>
          </a:p>
        </p:txBody>
      </p:sp>
      <p:sp>
        <p:nvSpPr>
          <p:cNvPr id="174086" name="Text Box 48"/>
          <p:cNvSpPr txBox="1">
            <a:spLocks noChangeArrowheads="1"/>
          </p:cNvSpPr>
          <p:nvPr/>
        </p:nvSpPr>
        <p:spPr bwMode="auto">
          <a:xfrm>
            <a:off x="974725" y="4508500"/>
            <a:ext cx="2016125" cy="246221"/>
          </a:xfrm>
          <a:prstGeom prst="rect">
            <a:avLst/>
          </a:prstGeom>
          <a:solidFill>
            <a:srgbClr val="FFF7FF"/>
          </a:solidFill>
          <a:ln w="9525">
            <a:solidFill>
              <a:srgbClr val="FF3300"/>
            </a:solidFill>
            <a:miter lim="800000"/>
            <a:headEnd/>
            <a:tailEnd/>
          </a:ln>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Blockiert krebsfördernde Enzyme</a:t>
            </a:r>
          </a:p>
        </p:txBody>
      </p:sp>
      <p:sp>
        <p:nvSpPr>
          <p:cNvPr id="174087" name="Text Box 49"/>
          <p:cNvSpPr txBox="1">
            <a:spLocks noChangeArrowheads="1"/>
          </p:cNvSpPr>
          <p:nvPr/>
        </p:nvSpPr>
        <p:spPr bwMode="auto">
          <a:xfrm>
            <a:off x="6159500" y="3624263"/>
            <a:ext cx="2016125" cy="406400"/>
          </a:xfrm>
          <a:prstGeom prst="rect">
            <a:avLst/>
          </a:prstGeom>
          <a:solidFill>
            <a:srgbClr val="FFF7FF"/>
          </a:solidFill>
          <a:ln w="9525">
            <a:solidFill>
              <a:srgbClr val="FF3300"/>
            </a:solidFill>
            <a:miter lim="800000"/>
            <a:headEnd/>
            <a:tailEnd/>
          </a:ln>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Hemmt die Gefässneubildung</a:t>
            </a:r>
          </a:p>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in der Krebsgeschwulst</a:t>
            </a:r>
          </a:p>
        </p:txBody>
      </p:sp>
      <p:sp>
        <p:nvSpPr>
          <p:cNvPr id="174088" name="Text Box 50"/>
          <p:cNvSpPr txBox="1">
            <a:spLocks noChangeArrowheads="1"/>
          </p:cNvSpPr>
          <p:nvPr/>
        </p:nvSpPr>
        <p:spPr bwMode="auto">
          <a:xfrm>
            <a:off x="6159500" y="2754313"/>
            <a:ext cx="2016125" cy="254000"/>
          </a:xfrm>
          <a:prstGeom prst="rect">
            <a:avLst/>
          </a:prstGeom>
          <a:solidFill>
            <a:srgbClr val="FFF7FF"/>
          </a:solidFill>
          <a:ln w="9525">
            <a:solidFill>
              <a:srgbClr val="FF3300"/>
            </a:solidFill>
            <a:miter lim="800000"/>
            <a:headEnd/>
            <a:tailEnd/>
          </a:ln>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Bindet krebsfördernde Metalle</a:t>
            </a:r>
          </a:p>
        </p:txBody>
      </p:sp>
      <p:sp>
        <p:nvSpPr>
          <p:cNvPr id="174089" name="Text Box 51"/>
          <p:cNvSpPr txBox="1">
            <a:spLocks noChangeArrowheads="1"/>
          </p:cNvSpPr>
          <p:nvPr/>
        </p:nvSpPr>
        <p:spPr bwMode="auto">
          <a:xfrm>
            <a:off x="974725" y="2757488"/>
            <a:ext cx="2016125" cy="254000"/>
          </a:xfrm>
          <a:prstGeom prst="rect">
            <a:avLst/>
          </a:prstGeom>
          <a:solidFill>
            <a:srgbClr val="FFF7FF"/>
          </a:solidFill>
          <a:ln w="9525">
            <a:solidFill>
              <a:srgbClr val="FF3300"/>
            </a:solidFill>
            <a:miter lim="800000"/>
            <a:headEnd/>
            <a:tailEnd/>
          </a:ln>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Fördert den Zelluntergang</a:t>
            </a:r>
          </a:p>
        </p:txBody>
      </p:sp>
      <p:sp>
        <p:nvSpPr>
          <p:cNvPr id="174090" name="Text Box 52"/>
          <p:cNvSpPr txBox="1">
            <a:spLocks noChangeArrowheads="1"/>
          </p:cNvSpPr>
          <p:nvPr/>
        </p:nvSpPr>
        <p:spPr bwMode="auto">
          <a:xfrm>
            <a:off x="3563938" y="1884363"/>
            <a:ext cx="2016125" cy="406400"/>
          </a:xfrm>
          <a:prstGeom prst="rect">
            <a:avLst/>
          </a:prstGeom>
          <a:solidFill>
            <a:srgbClr val="DDF2FF"/>
          </a:solidFill>
          <a:ln w="9525">
            <a:solidFill>
              <a:srgbClr val="6699CC"/>
            </a:solidFill>
            <a:miter lim="800000"/>
            <a:headEnd/>
            <a:tailEnd/>
          </a:ln>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Hemmt die Entzündung</a:t>
            </a:r>
          </a:p>
          <a:p>
            <a:pPr algn="ct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(NF-Kappa)</a:t>
            </a:r>
          </a:p>
        </p:txBody>
      </p:sp>
      <p:pic>
        <p:nvPicPr>
          <p:cNvPr id="174091" name="Picture 12" descr="\\Server\Fotos\JPG Praxis\Ernährung\Nahrungsmittel\Früchte\Granatapfel\Granatapfel Mostar\Granatapfel wild Mostar2_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9913" y="2746375"/>
            <a:ext cx="2901950" cy="2181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092" name="Rectangle 4"/>
          <p:cNvSpPr>
            <a:spLocks noChangeArrowheads="1"/>
          </p:cNvSpPr>
          <p:nvPr/>
        </p:nvSpPr>
        <p:spPr bwMode="auto">
          <a:xfrm>
            <a:off x="3132138" y="6361113"/>
            <a:ext cx="3393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Bild:  Dr. med. et Dr. </a:t>
            </a:r>
            <a:r>
              <a:rPr lang="de-DE" altLang="de-DE" sz="800" dirty="0" err="1">
                <a:solidFill>
                  <a:schemeClr val="tx1"/>
                </a:solidFill>
                <a:latin typeface="Calibri" panose="020F0502020204030204" pitchFamily="34" charset="0"/>
                <a:ea typeface="Calibri" panose="020F0502020204030204" pitchFamily="34" charset="0"/>
                <a:cs typeface="Calibri" panose="020F0502020204030204" pitchFamily="34" charset="0"/>
              </a:rPr>
              <a:t>scient</a:t>
            </a: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 med. Jürg Eichhorn - Wilder Granatapfel, Mostar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Rapsöl</a:t>
            </a:r>
          </a:p>
        </p:txBody>
      </p:sp>
      <p:sp>
        <p:nvSpPr>
          <p:cNvPr id="59395" name="Form 59394"/>
          <p:cNvSpPr>
            <a:spLocks noGrp="1" noChangeArrowheads="1"/>
          </p:cNvSpPr>
          <p:nvPr>
            <p:ph type="body" idx="4294967295"/>
          </p:nvPr>
        </p:nvSpPr>
        <p:spPr>
          <a:xfrm>
            <a:off x="855663" y="1009650"/>
            <a:ext cx="7859712" cy="5257800"/>
          </a:xfrm>
        </p:spPr>
        <p:txBody>
          <a:bodyPr/>
          <a:lstStyle/>
          <a:p>
            <a:pPr marL="0" indent="0">
              <a:buFont typeface="Times New Roman" pitchFamily="18" charset="0"/>
              <a:buNone/>
              <a:defRPr/>
            </a:pPr>
            <a:r>
              <a:rPr lang="de-DE" sz="1600" b="1" dirty="0"/>
              <a:t>Vitamin E gamma-Tocopherol (Rapsöl):</a:t>
            </a:r>
            <a:br>
              <a:rPr lang="de-DE" sz="1600" b="1" dirty="0"/>
            </a:br>
            <a:endParaRPr lang="de-CH" sz="1600" dirty="0"/>
          </a:p>
          <a:p>
            <a:pPr algn="just">
              <a:defRPr/>
            </a:pPr>
            <a:r>
              <a:rPr lang="de-DE" sz="1600" dirty="0"/>
              <a:t>In letzter Zeit werden zunehmend auch von anderen Vitamin E-Formen gesundheitliche Wirkungen bekannt. Das gilt besonders für </a:t>
            </a:r>
            <a:r>
              <a:rPr lang="de-DE" sz="1600" b="1" u="sng" dirty="0"/>
              <a:t>gamma-Tocopherol</a:t>
            </a:r>
            <a:r>
              <a:rPr lang="de-DE" sz="1600" dirty="0"/>
              <a:t>. Es wirkt, wie andere Vitamin E-Formen auch, antioxidativ und antientzündlich. Schon frühere Studien zeigten, dass hohe Mengen </a:t>
            </a:r>
            <a:r>
              <a:rPr lang="de-DE" sz="1600" b="1" dirty="0"/>
              <a:t>gamma-Tocopherol</a:t>
            </a:r>
            <a:r>
              <a:rPr lang="de-DE" sz="1600" dirty="0"/>
              <a:t> auch das </a:t>
            </a:r>
            <a:r>
              <a:rPr lang="de-DE" sz="1600" u="sng" dirty="0"/>
              <a:t>Risiko für Prostatakrebs verringern</a:t>
            </a:r>
            <a:r>
              <a:rPr lang="de-DE" sz="1600" dirty="0"/>
              <a:t> konnten. Neue Studien bestätigen nun die interessanten Funktionen von </a:t>
            </a:r>
            <a:r>
              <a:rPr lang="de-DE" sz="1600" b="1" dirty="0"/>
              <a:t>gamma-Tocopherol</a:t>
            </a:r>
            <a:r>
              <a:rPr lang="de-DE" sz="1600" dirty="0"/>
              <a:t>, die andere Vitamin E-Formen nicht haben. </a:t>
            </a:r>
            <a:r>
              <a:rPr lang="de-DE" sz="1600" u="sng" dirty="0"/>
              <a:t>In einer experimentellen Studie konnte </a:t>
            </a:r>
            <a:r>
              <a:rPr lang="de-DE" sz="1600" b="1" u="sng" dirty="0"/>
              <a:t>gamma-Tocopherol</a:t>
            </a:r>
            <a:r>
              <a:rPr lang="de-DE" sz="1600" u="sng" dirty="0"/>
              <a:t> menschliche Prostata-Krebszellen verringern und liess dabei die gesunden Zellen völlig intakt</a:t>
            </a:r>
            <a:r>
              <a:rPr lang="de-DE" sz="1600" dirty="0"/>
              <a:t>. Wurde die Menge erhöht, verringerte sich das Wachstum der Krebszellen, während sich die gesunden Zellen weiter normal entwickelten. </a:t>
            </a:r>
          </a:p>
          <a:p>
            <a:pPr algn="just">
              <a:defRPr/>
            </a:pPr>
            <a:r>
              <a:rPr lang="de-DE" sz="1600" dirty="0"/>
              <a:t>Ein Mangel an gamma-Tocopherol verringert gewisse spezifische Schutzmechanismen und begünstigt einen oxidativen Stress-Zustand. Studien zeigen, dass die Wirkung von gamma-Tocopherol bezüglich Entzündungshemmung und Prophylaxe von Herz- und Krebserkrankungen dem alpha-Tocopherol überlegen ist. Die Einnahme von alpha-Tocopherol senkt die gamma-Tocopherol Spiegel! Gamma-Tocopherol kann in unserem Körper in alpha-Tocopherol umgewandelt werden. </a:t>
            </a:r>
            <a:endParaRPr lang="de-CH" sz="1600" dirty="0"/>
          </a:p>
        </p:txBody>
      </p:sp>
      <p:sp>
        <p:nvSpPr>
          <p:cNvPr id="175108" name="Rectangle 4"/>
          <p:cNvSpPr>
            <a:spLocks noChangeArrowheads="1"/>
          </p:cNvSpPr>
          <p:nvPr/>
        </p:nvSpPr>
        <p:spPr bwMode="auto">
          <a:xfrm>
            <a:off x="3997325" y="6361113"/>
            <a:ext cx="10534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i="1"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Aloe Vera</a:t>
            </a:r>
          </a:p>
        </p:txBody>
      </p:sp>
      <p:sp>
        <p:nvSpPr>
          <p:cNvPr id="59395"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defRPr/>
            </a:pPr>
            <a:r>
              <a:rPr kumimoji="1" lang="de-DE" sz="1800" b="1" dirty="0"/>
              <a:t>Aloe Vera enthält Acamannan</a:t>
            </a:r>
            <a:br>
              <a:rPr kumimoji="1" lang="de-DE" sz="2000" b="1" dirty="0"/>
            </a:br>
            <a:endParaRPr lang="de-DE" sz="2000" b="1" dirty="0"/>
          </a:p>
          <a:p>
            <a:pPr>
              <a:defRPr/>
            </a:pPr>
            <a:r>
              <a:rPr lang="de-CH" sz="1600" dirty="0"/>
              <a:t>Bis heute wurden in Aloe Vera ca. 160 wichtige Inhaltsstoffe nachgewiesen. Einer der wichtigsten Stoffe ist </a:t>
            </a:r>
            <a:r>
              <a:rPr lang="de-CH" sz="1600" b="1" dirty="0"/>
              <a:t>Acemannan</a:t>
            </a:r>
            <a:r>
              <a:rPr lang="de-CH" sz="1600" dirty="0"/>
              <a:t>, der das Immunsystem nachhaltig stärkt.</a:t>
            </a:r>
          </a:p>
          <a:p>
            <a:pPr>
              <a:defRPr/>
            </a:pPr>
            <a:r>
              <a:rPr lang="de-CH" sz="1600" b="1" dirty="0"/>
              <a:t>Acemannan</a:t>
            </a:r>
            <a:r>
              <a:rPr lang="de-CH" sz="1600" dirty="0"/>
              <a:t> wird nachgesagt, dass es </a:t>
            </a:r>
            <a:br>
              <a:rPr lang="de-CH" sz="1600" dirty="0"/>
            </a:br>
            <a:r>
              <a:rPr lang="de-CH" sz="1600" dirty="0"/>
              <a:t>die Proteinhülle von Krebszellen „knacken“ kann. </a:t>
            </a:r>
            <a:br>
              <a:rPr lang="de-CH" sz="1600" dirty="0"/>
            </a:br>
            <a:r>
              <a:rPr lang="de-CH" sz="1600" dirty="0"/>
              <a:t>Abwehrzellen können nun effektiv Krebszellen </a:t>
            </a:r>
            <a:br>
              <a:rPr lang="de-CH" sz="1600" dirty="0"/>
            </a:br>
            <a:r>
              <a:rPr lang="de-CH" sz="1600" dirty="0"/>
              <a:t>angreifen und eliminieren.</a:t>
            </a:r>
          </a:p>
          <a:p>
            <a:pPr>
              <a:defRPr/>
            </a:pPr>
            <a:r>
              <a:rPr lang="de-CH" sz="1600" b="1" dirty="0"/>
              <a:t>Acemannan</a:t>
            </a:r>
            <a:r>
              <a:rPr lang="de-CH" sz="1600" dirty="0"/>
              <a:t> sorgt auch für ausreichende </a:t>
            </a:r>
            <a:br>
              <a:rPr lang="de-CH" sz="1600" dirty="0"/>
            </a:br>
            <a:r>
              <a:rPr lang="de-CH" sz="1600" dirty="0"/>
              <a:t>Gelenkschmiere und wird erfolgreich bei </a:t>
            </a:r>
            <a:br>
              <a:rPr lang="de-CH" sz="1600" dirty="0"/>
            </a:br>
            <a:r>
              <a:rPr lang="de-CH" sz="1600" dirty="0"/>
              <a:t>Arthritis eingesetzt.</a:t>
            </a:r>
          </a:p>
          <a:p>
            <a:pPr>
              <a:defRPr/>
            </a:pPr>
            <a:r>
              <a:rPr lang="de-CH" sz="1600" dirty="0"/>
              <a:t>Darüber hinaus enthält Aloe Vera eine </a:t>
            </a:r>
            <a:br>
              <a:rPr lang="de-CH" sz="1600" dirty="0"/>
            </a:br>
            <a:r>
              <a:rPr lang="de-CH" sz="1600" dirty="0"/>
              <a:t>Unmenge von Enzymen, Vitaminen, </a:t>
            </a:r>
            <a:br>
              <a:rPr lang="de-CH" sz="1600" dirty="0"/>
            </a:br>
            <a:r>
              <a:rPr lang="de-CH" sz="1600" dirty="0"/>
              <a:t>Aminosäuren, ätherischen Ölen und wirkt </a:t>
            </a:r>
            <a:br>
              <a:rPr lang="de-CH" sz="1600" dirty="0"/>
            </a:br>
            <a:r>
              <a:rPr lang="de-CH" sz="1600" dirty="0"/>
              <a:t>gegen Viren, Bakterien und Pilze. </a:t>
            </a:r>
            <a:br>
              <a:rPr lang="de-DE" sz="1600" dirty="0"/>
            </a:br>
            <a:br>
              <a:rPr lang="de-DE" sz="1600" dirty="0"/>
            </a:br>
            <a:endParaRPr lang="en-US" sz="1500" dirty="0"/>
          </a:p>
        </p:txBody>
      </p:sp>
      <p:pic>
        <p:nvPicPr>
          <p:cNvPr id="176132" name="Picture 5" descr="D:\Daten\Jpg Privat\Aloe\Aloe mit Kerze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450" y="2443163"/>
            <a:ext cx="28860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Rectangle 4"/>
          <p:cNvSpPr>
            <a:spLocks noChangeArrowheads="1"/>
          </p:cNvSpPr>
          <p:nvPr/>
        </p:nvSpPr>
        <p:spPr bwMode="auto">
          <a:xfrm>
            <a:off x="2879725" y="6291263"/>
            <a:ext cx="33845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a:t>
            </a:r>
            <a:r>
              <a:rPr lang="de-DE" altLang="de-DE" sz="800" dirty="0" err="1">
                <a:solidFill>
                  <a:schemeClr val="tx1"/>
                </a:solidFill>
                <a:latin typeface="Calibri" panose="020F0502020204030204" pitchFamily="34" charset="0"/>
                <a:ea typeface="Calibri" panose="020F0502020204030204" pitchFamily="34" charset="0"/>
                <a:cs typeface="Calibri" panose="020F0502020204030204" pitchFamily="34" charset="0"/>
              </a:rPr>
              <a:t>scient</a:t>
            </a: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 med. Jürg Eichhorn  - Aloe Vera Pflanze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Apigenin</a:t>
            </a:r>
          </a:p>
        </p:txBody>
      </p:sp>
      <p:sp>
        <p:nvSpPr>
          <p:cNvPr id="59395"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defRPr/>
            </a:pPr>
            <a:r>
              <a:rPr kumimoji="1" lang="de-DE" sz="1800" b="1" dirty="0"/>
              <a:t>Ein hellgelber Farbstoff aus der gruppe der Flavone</a:t>
            </a:r>
            <a:br>
              <a:rPr kumimoji="1" lang="de-DE" sz="2000" b="1" dirty="0"/>
            </a:br>
            <a:endParaRPr lang="de-DE" sz="2000" b="1" dirty="0"/>
          </a:p>
          <a:p>
            <a:pPr>
              <a:defRPr/>
            </a:pPr>
            <a:r>
              <a:rPr lang="de-CH" sz="1600" dirty="0"/>
              <a:t>Vorkommen u.a.: Sellerie, der Kamille, Dahlien, Hennastrauch. </a:t>
            </a:r>
          </a:p>
          <a:p>
            <a:pPr>
              <a:defRPr/>
            </a:pPr>
            <a:r>
              <a:rPr lang="de-CH" sz="1600" dirty="0"/>
              <a:t>Gegenüber malignen Tumoren zeigt es cytostatische Aktivität, indem es den Zellzyklus der Proliferation in der G2/M-Phase (Zellteilung, mitotische Phase) stoppt. Weiterhin ist es ein Inhibitor für die Östrogen-Synthase des Menschen.</a:t>
            </a:r>
            <a:br>
              <a:rPr lang="de-DE" sz="1600" dirty="0"/>
            </a:br>
            <a:br>
              <a:rPr lang="de-DE" sz="1600" dirty="0"/>
            </a:br>
            <a:endParaRPr lang="en-US" sz="1500" dirty="0"/>
          </a:p>
        </p:txBody>
      </p:sp>
      <p:sp>
        <p:nvSpPr>
          <p:cNvPr id="177156" name="Rectangle 3"/>
          <p:cNvSpPr>
            <a:spLocks noChangeArrowheads="1"/>
          </p:cNvSpPr>
          <p:nvPr/>
        </p:nvSpPr>
        <p:spPr bwMode="auto">
          <a:xfrm>
            <a:off x="3100388" y="6361113"/>
            <a:ext cx="2943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Dr. K. H. Adzersen, Prof. Ingrid Gerhard</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20483" name="Form 59394"/>
          <p:cNvSpPr>
            <a:spLocks noGrp="1" noChangeArrowheads="1"/>
          </p:cNvSpPr>
          <p:nvPr>
            <p:ph type="body" idx="4294967295"/>
          </p:nvPr>
        </p:nvSpPr>
        <p:spPr>
          <a:xfrm>
            <a:off x="855663" y="1019175"/>
            <a:ext cx="7859712" cy="5257800"/>
          </a:xfrm>
        </p:spPr>
        <p:txBody>
          <a:bodyPr/>
          <a:lstStyle/>
          <a:p>
            <a:pPr marL="0" indent="0">
              <a:lnSpc>
                <a:spcPct val="90000"/>
              </a:lnSpc>
              <a:buFont typeface="Times New Roman" pitchFamily="18" charset="0"/>
              <a:buNone/>
            </a:pPr>
            <a:r>
              <a:rPr lang="de-CH" altLang="de-DE" sz="1800" b="1" dirty="0"/>
              <a:t>Situation Deutschland</a:t>
            </a:r>
            <a:br>
              <a:rPr lang="de-CH" altLang="de-DE" sz="1800" b="1" dirty="0"/>
            </a:br>
            <a:endParaRPr lang="de-DE" altLang="de-DE" sz="1800" b="1" dirty="0"/>
          </a:p>
          <a:p>
            <a:pPr marL="0" indent="0">
              <a:lnSpc>
                <a:spcPct val="90000"/>
              </a:lnSpc>
            </a:pPr>
            <a:r>
              <a:rPr lang="de-DE" altLang="de-DE" sz="1600" dirty="0"/>
              <a:t>  Neuerkrankungen 2000: 47`517</a:t>
            </a:r>
            <a:br>
              <a:rPr lang="de-DE" altLang="de-DE" sz="1600" dirty="0"/>
            </a:br>
            <a:r>
              <a:rPr lang="de-DE" altLang="de-DE" sz="1600" dirty="0"/>
              <a:t>                                     2007: 55`100, davon 23`000 vor dem 50. Altersjahr</a:t>
            </a:r>
          </a:p>
          <a:p>
            <a:pPr marL="0" indent="0">
              <a:lnSpc>
                <a:spcPct val="90000"/>
              </a:lnSpc>
            </a:pPr>
            <a:r>
              <a:rPr lang="de-DE" altLang="de-DE" sz="1600" dirty="0"/>
              <a:t>  Krebssterbefälle:  2000: 17`814</a:t>
            </a:r>
          </a:p>
          <a:p>
            <a:pPr marL="0" indent="0">
              <a:lnSpc>
                <a:spcPct val="90000"/>
              </a:lnSpc>
            </a:pPr>
            <a:r>
              <a:rPr lang="de-DE" altLang="de-DE" sz="1600" dirty="0"/>
              <a:t>  Für 18% aller Krebstodesfälle bei Frauen verantwortlich</a:t>
            </a:r>
          </a:p>
          <a:p>
            <a:pPr marL="0" indent="0">
              <a:lnSpc>
                <a:spcPct val="90000"/>
              </a:lnSpc>
            </a:pPr>
            <a:r>
              <a:rPr lang="de-DE" altLang="de-DE" sz="1600" dirty="0"/>
              <a:t>  Das theoretische Risiko, bis zum Alter von 74 Jahren an Brustkrebs </a:t>
            </a:r>
          </a:p>
          <a:p>
            <a:pPr marL="0" indent="0">
              <a:lnSpc>
                <a:spcPct val="90000"/>
              </a:lnSpc>
              <a:buFont typeface="Times New Roman" pitchFamily="18" charset="0"/>
              <a:buNone/>
            </a:pPr>
            <a:r>
              <a:rPr lang="de-DE" altLang="de-DE" sz="1600" dirty="0"/>
              <a:t>    zu erkranken, beträgt für jede anderweitig gesunde Frau ca. 8% </a:t>
            </a:r>
          </a:p>
          <a:p>
            <a:pPr marL="0" indent="0">
              <a:lnSpc>
                <a:spcPct val="90000"/>
              </a:lnSpc>
            </a:pPr>
            <a:r>
              <a:rPr lang="de-DE" altLang="de-DE" sz="1600" dirty="0"/>
              <a:t>  Bei Frauen im Alter zwischen 35 und 55 Jahren die häufigste Todesursache</a:t>
            </a:r>
          </a:p>
          <a:p>
            <a:pPr marL="0" indent="0">
              <a:lnSpc>
                <a:spcPct val="90000"/>
              </a:lnSpc>
            </a:pPr>
            <a:r>
              <a:rPr lang="de-DE" altLang="de-DE" sz="1600" dirty="0"/>
              <a:t>  40% der erkrankten Frauen sind unter 40 Jahre alt </a:t>
            </a:r>
          </a:p>
          <a:p>
            <a:pPr marL="0" indent="0">
              <a:lnSpc>
                <a:spcPct val="90000"/>
              </a:lnSpc>
            </a:pPr>
            <a:r>
              <a:rPr lang="de-DE" altLang="de-DE" sz="1600" dirty="0"/>
              <a:t>  Zunehmend sind jüngere Frauen von Brustkrebs betroffen</a:t>
            </a:r>
          </a:p>
          <a:p>
            <a:pPr marL="0" indent="0">
              <a:lnSpc>
                <a:spcPct val="90000"/>
              </a:lnSpc>
            </a:pPr>
            <a:r>
              <a:rPr lang="de-DE" altLang="de-DE" sz="1600" dirty="0"/>
              <a:t>  Altersverteilung:</a:t>
            </a:r>
            <a:br>
              <a:rPr lang="de-DE" altLang="de-DE" sz="1600" dirty="0"/>
            </a:br>
            <a:br>
              <a:rPr lang="de-DE" altLang="de-DE" sz="1600" dirty="0"/>
            </a:br>
            <a:r>
              <a:rPr lang="de-DE" altLang="de-DE" sz="1600" dirty="0"/>
              <a:t>            50 - 59 Jahre 1:40   bis 1:120</a:t>
            </a:r>
            <a:br>
              <a:rPr lang="de-DE" altLang="de-DE" sz="1600" dirty="0"/>
            </a:br>
            <a:r>
              <a:rPr lang="de-DE" altLang="de-DE" sz="1600" dirty="0"/>
              <a:t>            40 - 49 Jahre 1:80   bis 1:260</a:t>
            </a:r>
            <a:br>
              <a:rPr lang="de-DE" altLang="de-DE" sz="1600" dirty="0"/>
            </a:br>
            <a:r>
              <a:rPr lang="de-DE" altLang="de-DE" sz="1600" dirty="0"/>
              <a:t>            30 - 39 Jahre 1:280 bis 1:1480</a:t>
            </a:r>
            <a:br>
              <a:rPr lang="de-DE" altLang="de-DE" sz="1600" dirty="0"/>
            </a:br>
            <a:r>
              <a:rPr lang="de-DE" altLang="de-DE" sz="1600" dirty="0"/>
              <a:t>            20 - 29 Jahre 1:2170</a:t>
            </a:r>
            <a:endParaRPr lang="de-CH" altLang="de-DE" sz="1600"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Curry</a:t>
            </a:r>
          </a:p>
        </p:txBody>
      </p:sp>
      <p:sp>
        <p:nvSpPr>
          <p:cNvPr id="178179"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kumimoji="1" lang="de-DE" altLang="de-DE" sz="1800" b="1" dirty="0"/>
              <a:t>Curcumin - der gelbe Curry Farbstoff</a:t>
            </a:r>
            <a:br>
              <a:rPr kumimoji="1" lang="de-DE" altLang="de-DE" sz="1800" b="1" dirty="0"/>
            </a:br>
            <a:endParaRPr lang="de-DE" altLang="de-DE" sz="1800" b="1" dirty="0"/>
          </a:p>
          <a:p>
            <a:pPr marL="0" indent="0"/>
            <a:r>
              <a:rPr lang="de-DE" altLang="de-DE" sz="1600" dirty="0"/>
              <a:t>   Wirkt entzündungshemmend.</a:t>
            </a:r>
          </a:p>
          <a:p>
            <a:pPr marL="0" indent="0"/>
            <a:r>
              <a:rPr lang="de-DE" altLang="de-DE" sz="1600" dirty="0"/>
              <a:t>   Greift in die Signal- und Metastasierungswege der Krebszellen ein.</a:t>
            </a:r>
          </a:p>
          <a:p>
            <a:pPr marL="0" indent="0"/>
            <a:r>
              <a:rPr lang="de-DE" altLang="de-DE" sz="1600" dirty="0"/>
              <a:t>   Wirkt Metastasenbildung in der Lunge entgegen.</a:t>
            </a:r>
          </a:p>
          <a:p>
            <a:pPr marL="0" indent="0"/>
            <a:r>
              <a:rPr lang="de-DE" altLang="de-DE" sz="1600" dirty="0"/>
              <a:t>   Unterstützender Partner bei einer eisenhaltigen Chemotherapie.</a:t>
            </a:r>
          </a:p>
          <a:p>
            <a:pPr marL="0" indent="0"/>
            <a:r>
              <a:rPr lang="de-DE" altLang="de-DE" sz="1600" dirty="0"/>
              <a:t>   Kontraindiziert bei CMF und anderen Chemotherapien, die Cyclophosphamid </a:t>
            </a:r>
            <a:br>
              <a:rPr lang="de-DE" altLang="de-DE" sz="1600" dirty="0"/>
            </a:br>
            <a:r>
              <a:rPr lang="de-DE" altLang="de-DE" sz="1600" dirty="0"/>
              <a:t>     enthalten (hier wirkt Curcumin hemmend auf die Chemotherapie).</a:t>
            </a:r>
            <a:endParaRPr lang="en-US" altLang="de-DE" sz="1500" dirty="0"/>
          </a:p>
        </p:txBody>
      </p:sp>
      <p:sp>
        <p:nvSpPr>
          <p:cNvPr id="178180" name="Rectangle 4"/>
          <p:cNvSpPr>
            <a:spLocks noChangeArrowheads="1"/>
          </p:cNvSpPr>
          <p:nvPr/>
        </p:nvSpPr>
        <p:spPr bwMode="auto">
          <a:xfrm>
            <a:off x="3997325" y="6361113"/>
            <a:ext cx="1055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Vitamin-D</a:t>
            </a:r>
          </a:p>
        </p:txBody>
      </p:sp>
      <p:sp>
        <p:nvSpPr>
          <p:cNvPr id="179203"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kumimoji="1" lang="de-DE" altLang="de-DE" sz="1800" b="1" dirty="0"/>
              <a:t>Vitamin D</a:t>
            </a:r>
            <a:br>
              <a:rPr kumimoji="1" lang="de-DE" altLang="de-DE" sz="1800" b="1" dirty="0"/>
            </a:br>
            <a:endParaRPr lang="de-DE" altLang="de-DE" sz="1800" b="1" dirty="0"/>
          </a:p>
          <a:p>
            <a:pPr marL="0" indent="0"/>
            <a:r>
              <a:rPr lang="de-DE" altLang="de-DE" sz="1600" dirty="0"/>
              <a:t>   Calcium und Vitamin D Einnahme vor der Menopause: </a:t>
            </a:r>
            <a:br>
              <a:rPr lang="de-DE" altLang="de-DE" sz="1600" dirty="0"/>
            </a:br>
            <a:r>
              <a:rPr lang="de-DE" altLang="de-DE" sz="1600" dirty="0"/>
              <a:t>     Geringfügig weniger Erkrankungen an Brustkrebs nach der Menopause</a:t>
            </a:r>
          </a:p>
          <a:p>
            <a:pPr marL="0" indent="0"/>
            <a:r>
              <a:rPr lang="de-DE" altLang="de-DE" sz="1600" dirty="0"/>
              <a:t>   Höhere Vitamin- Blutspiegel: Weniger Brustkrebs und weniger Dickdarmkrebs</a:t>
            </a:r>
            <a:br>
              <a:rPr lang="de-DE" altLang="de-DE" sz="1600" dirty="0"/>
            </a:br>
            <a:r>
              <a:rPr lang="de-DE" altLang="de-DE" sz="1600" dirty="0"/>
              <a:t>     (Am J Prev Med 32, 2007, 210)</a:t>
            </a:r>
            <a:r>
              <a:rPr lang="de-CH" altLang="de-DE" sz="1600" dirty="0"/>
              <a:t> </a:t>
            </a:r>
          </a:p>
          <a:p>
            <a:pPr marL="0" indent="0"/>
            <a:r>
              <a:rPr lang="de-CH" altLang="de-DE" sz="1600" dirty="0"/>
              <a:t>   Epidemiologische Studien zeigen, dass eine vermehrte Sonnenlichtexposition mit  </a:t>
            </a:r>
            <a:br>
              <a:rPr lang="de-CH" altLang="de-DE" sz="1600" dirty="0"/>
            </a:br>
            <a:r>
              <a:rPr lang="de-CH" altLang="de-DE" sz="1600" dirty="0"/>
              <a:t>     einer verminderten Häufigkeit und Mortalität vieler Krebserkrankungen wie Brust-, </a:t>
            </a:r>
            <a:br>
              <a:rPr lang="de-CH" altLang="de-DE" sz="1600" dirty="0"/>
            </a:br>
            <a:r>
              <a:rPr lang="de-CH" altLang="de-DE" sz="1600" dirty="0"/>
              <a:t>     Darm-, Ovarial-, Prostatakarzinom und Non-Hodgkin-Lymphom assoziiert ist</a:t>
            </a:r>
          </a:p>
          <a:p>
            <a:pPr marL="0" indent="0"/>
            <a:r>
              <a:rPr lang="de-CH" altLang="de-DE" sz="1600" dirty="0"/>
              <a:t>   Frauen, die regelmässig dem Sonnenlicht ausgesetzt sind und eine   </a:t>
            </a:r>
            <a:br>
              <a:rPr lang="de-CH" altLang="de-DE" sz="1600" dirty="0"/>
            </a:br>
            <a:r>
              <a:rPr lang="de-CH" altLang="de-DE" sz="1600" dirty="0"/>
              <a:t>     überdurchschnittliche Menge an Vitamin-D3 konsumieren, haben eine signifikant </a:t>
            </a:r>
            <a:br>
              <a:rPr lang="de-CH" altLang="de-DE" sz="1600" dirty="0"/>
            </a:br>
            <a:r>
              <a:rPr lang="de-CH" altLang="de-DE" sz="1600" dirty="0"/>
              <a:t>     niedrigere Brustkrebsrate</a:t>
            </a:r>
          </a:p>
          <a:p>
            <a:pPr marL="0" indent="0"/>
            <a:r>
              <a:rPr lang="de-CH" altLang="de-DE" sz="1600" dirty="0"/>
              <a:t>   In Studien wurde bei bis zu 80% der </a:t>
            </a:r>
            <a:br>
              <a:rPr lang="de-CH" altLang="de-DE" sz="1600" dirty="0"/>
            </a:br>
            <a:r>
              <a:rPr lang="de-CH" altLang="de-DE" sz="1600" dirty="0"/>
              <a:t>     Krebspatienten eine Unterversorgung mit  </a:t>
            </a:r>
            <a:br>
              <a:rPr lang="de-CH" altLang="de-DE" sz="1600" dirty="0"/>
            </a:br>
            <a:r>
              <a:rPr lang="de-CH" altLang="de-DE" sz="1600" dirty="0"/>
              <a:t>     Vitamin-D3 diagnostiziert</a:t>
            </a:r>
            <a:endParaRPr lang="en-US" altLang="de-DE" sz="1500" dirty="0"/>
          </a:p>
        </p:txBody>
      </p:sp>
      <p:sp>
        <p:nvSpPr>
          <p:cNvPr id="179204" name="Rectangle 4"/>
          <p:cNvSpPr>
            <a:spLocks noChangeArrowheads="1"/>
          </p:cNvSpPr>
          <p:nvPr/>
        </p:nvSpPr>
        <p:spPr bwMode="auto">
          <a:xfrm>
            <a:off x="3440113" y="6361113"/>
            <a:ext cx="20489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Kleine-Glunk   Bild: Vitamin D, Roche</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79205" name="Picture 5" descr="D:\Daten\JPG Praxis\Anti Aging\Vitamin 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688" y="4303713"/>
            <a:ext cx="2932112"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Nahrungsfasern</a:t>
            </a:r>
          </a:p>
        </p:txBody>
      </p:sp>
      <p:sp>
        <p:nvSpPr>
          <p:cNvPr id="180227"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kumimoji="1" lang="de-DE" altLang="de-DE" sz="1800" b="1" dirty="0"/>
              <a:t>Faserreiche Ernährung</a:t>
            </a:r>
            <a:br>
              <a:rPr kumimoji="1" lang="de-DE" altLang="de-DE" sz="1800" b="1" dirty="0"/>
            </a:br>
            <a:endParaRPr lang="de-DE" altLang="de-DE" sz="1800" b="1" dirty="0"/>
          </a:p>
          <a:p>
            <a:pPr marL="0" indent="0"/>
            <a:r>
              <a:rPr lang="de-DE" altLang="de-DE" sz="1600" dirty="0"/>
              <a:t>   </a:t>
            </a:r>
            <a:r>
              <a:rPr lang="de-CH" altLang="de-DE" sz="1600" dirty="0"/>
              <a:t>Die durchschnittliche Menge an Ballaststoffen, die eine Frau in Deutschland </a:t>
            </a:r>
            <a:br>
              <a:rPr lang="de-CH" altLang="de-DE" sz="1600" dirty="0"/>
            </a:br>
            <a:r>
              <a:rPr lang="de-CH" altLang="de-DE" sz="1600" dirty="0"/>
              <a:t>     aufnimmt, liegt bei etwa 22 g pro Tag (Kroke et al 1999)</a:t>
            </a:r>
          </a:p>
          <a:p>
            <a:pPr marL="0" indent="0"/>
            <a:r>
              <a:rPr lang="de-CH" altLang="de-DE" sz="1600" dirty="0"/>
              <a:t>   Eine Erhöhung der Ballaststoffe in der Nahrung um 20 Gramm pro Tag senkte</a:t>
            </a:r>
            <a:br>
              <a:rPr lang="de-CH" altLang="de-DE" sz="1600" dirty="0"/>
            </a:br>
            <a:r>
              <a:rPr lang="de-CH" altLang="de-DE" sz="1600" dirty="0"/>
              <a:t>     das Risiko an Brustkrebs zu erkranken um 15% (Howe et al 1990) </a:t>
            </a:r>
          </a:p>
          <a:p>
            <a:pPr marL="0" indent="0"/>
            <a:r>
              <a:rPr lang="de-CH" altLang="de-DE" sz="1600" dirty="0"/>
              <a:t>   Der vermutete Mechanismus besteht in der Verhinderung der intestinalen </a:t>
            </a:r>
            <a:br>
              <a:rPr lang="de-CH" altLang="de-DE" sz="1600" dirty="0"/>
            </a:br>
            <a:r>
              <a:rPr lang="de-CH" altLang="de-DE" sz="1600" dirty="0"/>
              <a:t>     Reabsorption der Östrogene durch die Nahrungsfasern </a:t>
            </a:r>
          </a:p>
          <a:p>
            <a:pPr marL="0" indent="0"/>
            <a:r>
              <a:rPr lang="de-CH" altLang="de-DE" sz="1600" dirty="0"/>
              <a:t>   Einige Studien zeigen einen brustkrebsprotektiven Effekt von Ballaststoffen (De </a:t>
            </a:r>
            <a:br>
              <a:rPr lang="de-CH" altLang="de-DE" sz="1600" dirty="0"/>
            </a:br>
            <a:r>
              <a:rPr lang="de-CH" altLang="de-DE" sz="1600" dirty="0"/>
              <a:t>     Stefani et al 1997; Caygill et al 1998), allerdings sprechen Daten aus prospektiven </a:t>
            </a:r>
            <a:br>
              <a:rPr lang="de-CH" altLang="de-DE" sz="1600" dirty="0"/>
            </a:br>
            <a:r>
              <a:rPr lang="de-CH" altLang="de-DE" sz="1600" dirty="0"/>
              <a:t>     Untersuchungen für einen geringen oder fehlenden Schutzeffekt (Willett et al </a:t>
            </a:r>
            <a:br>
              <a:rPr lang="de-CH" altLang="de-DE" sz="1600" dirty="0"/>
            </a:br>
            <a:r>
              <a:rPr lang="de-CH" altLang="de-DE" sz="1600" dirty="0"/>
              <a:t>     1992)</a:t>
            </a:r>
          </a:p>
          <a:p>
            <a:pPr marL="0" indent="0"/>
            <a:r>
              <a:rPr lang="de-CH" altLang="de-DE" sz="1600" dirty="0"/>
              <a:t>   Faserreiche Nahrungsmittel sind u.a. Weizenkleie, Haferkleie, Roggenknäckebrot, </a:t>
            </a:r>
            <a:br>
              <a:rPr lang="de-CH" altLang="de-DE" sz="1600" dirty="0"/>
            </a:br>
            <a:r>
              <a:rPr lang="de-CH" altLang="de-DE" sz="1600" dirty="0"/>
              <a:t>     Haferflocken, weiße Bohnen</a:t>
            </a:r>
          </a:p>
        </p:txBody>
      </p:sp>
      <p:sp>
        <p:nvSpPr>
          <p:cNvPr id="180228" name="Rectangle 3"/>
          <p:cNvSpPr>
            <a:spLocks noChangeArrowheads="1"/>
          </p:cNvSpPr>
          <p:nvPr/>
        </p:nvSpPr>
        <p:spPr bwMode="auto">
          <a:xfrm>
            <a:off x="3100388" y="6361113"/>
            <a:ext cx="2943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Dr. K. H. Adzersen, Prof. Ingrid Gerhard</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Nahrungsfasern</a:t>
            </a:r>
          </a:p>
        </p:txBody>
      </p:sp>
      <p:sp>
        <p:nvSpPr>
          <p:cNvPr id="181251"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kumimoji="1" lang="de-CH" altLang="de-DE" sz="1800" b="1" dirty="0"/>
              <a:t>Es fällt auf , dass nur Flohsamenschalen und Karaya-Gummi eine sehr gute Quellfähigkeit besitzen</a:t>
            </a:r>
          </a:p>
        </p:txBody>
      </p:sp>
      <p:pic>
        <p:nvPicPr>
          <p:cNvPr id="181252" name="Picture 8" descr="Quellfähigkeit Karaya Flohsamenschalen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914525"/>
            <a:ext cx="5472112"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5" descr="D:\Daten\Sevisana\Shop JPG\Flohsa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963" y="2000250"/>
            <a:ext cx="2173287"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Fischöl</a:t>
            </a:r>
          </a:p>
        </p:txBody>
      </p:sp>
      <p:sp>
        <p:nvSpPr>
          <p:cNvPr id="182275"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kumimoji="1" lang="de-DE" altLang="de-DE" sz="1800" b="1" dirty="0"/>
              <a:t>Fischöl</a:t>
            </a:r>
            <a:br>
              <a:rPr kumimoji="1" lang="de-DE" altLang="de-DE" sz="1800" b="1" dirty="0"/>
            </a:br>
            <a:endParaRPr lang="de-DE" altLang="de-DE" sz="1800" b="1" dirty="0"/>
          </a:p>
          <a:p>
            <a:pPr marL="0" indent="0"/>
            <a:r>
              <a:rPr lang="de-DE" altLang="de-DE" sz="1600" dirty="0"/>
              <a:t>   </a:t>
            </a:r>
            <a:r>
              <a:rPr lang="de-CH" altLang="de-DE" sz="1600" dirty="0"/>
              <a:t>Tierexperimentelle und epidemiologischen Untersuchungen weisen darauf hin, </a:t>
            </a:r>
            <a:br>
              <a:rPr lang="de-CH" altLang="de-DE" sz="1600" dirty="0"/>
            </a:br>
            <a:r>
              <a:rPr lang="de-CH" altLang="de-DE" sz="1600" dirty="0"/>
              <a:t>     dass mit einer vermehrten Aufnahme von omega-3-Fettsäuren (Fisch, Fischöle) </a:t>
            </a:r>
            <a:br>
              <a:rPr lang="de-CH" altLang="de-DE" sz="1600" dirty="0"/>
            </a:br>
            <a:r>
              <a:rPr lang="de-CH" altLang="de-DE" sz="1600" dirty="0"/>
              <a:t>     niedrigere Brustkrebsraten verbunden sein könnten (Rose 1997; Simonsen et al </a:t>
            </a:r>
            <a:br>
              <a:rPr lang="de-CH" altLang="de-DE" sz="1600" dirty="0"/>
            </a:br>
            <a:r>
              <a:rPr lang="de-CH" altLang="de-DE" sz="1600" dirty="0"/>
              <a:t>     1998). Andere Studien zeigen diesen Effekt für Brustkrebs nicht (Caygill &amp; Hill </a:t>
            </a:r>
            <a:br>
              <a:rPr lang="de-CH" altLang="de-DE" sz="1600" dirty="0"/>
            </a:br>
            <a:r>
              <a:rPr lang="de-CH" altLang="de-DE" sz="1600" dirty="0"/>
              <a:t>     1995). </a:t>
            </a:r>
          </a:p>
          <a:p>
            <a:pPr marL="0" indent="0"/>
            <a:r>
              <a:rPr lang="de-CH" altLang="de-DE" sz="1600" dirty="0"/>
              <a:t>   Omega-3-Fettsäuren scheinen eher eine brustkrebssenkende Rolle, omega-6-</a:t>
            </a:r>
            <a:br>
              <a:rPr lang="de-CH" altLang="de-DE" sz="1600" dirty="0"/>
            </a:br>
            <a:r>
              <a:rPr lang="de-CH" altLang="de-DE" sz="1600" dirty="0"/>
              <a:t>     Fettsäuren (z. B. Sonnenblumen-, Distelöl) eine eher risikoerhöhende Rolle zu </a:t>
            </a:r>
            <a:br>
              <a:rPr lang="de-CH" altLang="de-DE" sz="1600" dirty="0"/>
            </a:br>
            <a:r>
              <a:rPr lang="de-CH" altLang="de-DE" sz="1600" dirty="0"/>
              <a:t>     spielen (Capone et al 1997; Rose 1997). </a:t>
            </a:r>
          </a:p>
          <a:p>
            <a:pPr marL="0" indent="0"/>
            <a:r>
              <a:rPr lang="de-CH" altLang="de-DE" sz="1600" dirty="0"/>
              <a:t>   Das derzeitige Wissen spricht dafür, dass Fischverzehr und die vermehrte </a:t>
            </a:r>
            <a:br>
              <a:rPr lang="de-CH" altLang="de-DE" sz="1600" dirty="0"/>
            </a:br>
            <a:r>
              <a:rPr lang="de-CH" altLang="de-DE" sz="1600" dirty="0"/>
              <a:t>     Aufnahme von omega-3-Fettsäuren zu einer Verringerung des Brustkrebsrisiko </a:t>
            </a:r>
            <a:br>
              <a:rPr lang="de-CH" altLang="de-DE" sz="1600" dirty="0"/>
            </a:br>
            <a:r>
              <a:rPr lang="de-CH" altLang="de-DE" sz="1600" dirty="0"/>
              <a:t>     (und Dickdarmkrebsrisikos) beitragen könnte (de Deckeren 1999). </a:t>
            </a:r>
          </a:p>
          <a:p>
            <a:pPr marL="0" indent="0"/>
            <a:r>
              <a:rPr lang="de-CH" altLang="de-DE" sz="1600" dirty="0"/>
              <a:t>   Die Wirkung einer prophylaktischen Einnahme von Fischöl zur Senkung des </a:t>
            </a:r>
            <a:br>
              <a:rPr lang="de-CH" altLang="de-DE" sz="1600" dirty="0"/>
            </a:br>
            <a:r>
              <a:rPr lang="de-CH" altLang="de-DE" sz="1600" dirty="0"/>
              <a:t>     Brustkrebsrisikos ist nicht gesichert. </a:t>
            </a:r>
            <a:endParaRPr lang="en-US" altLang="de-DE" sz="1500" dirty="0"/>
          </a:p>
        </p:txBody>
      </p:sp>
      <p:sp>
        <p:nvSpPr>
          <p:cNvPr id="182276" name="Rectangle 3"/>
          <p:cNvSpPr>
            <a:spLocks noChangeArrowheads="1"/>
          </p:cNvSpPr>
          <p:nvPr/>
        </p:nvSpPr>
        <p:spPr bwMode="auto">
          <a:xfrm>
            <a:off x="3100388" y="6361113"/>
            <a:ext cx="2943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Dr. K. H. Adzersen, Prof. Ingrid Gerhard</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Bewegung</a:t>
            </a:r>
          </a:p>
        </p:txBody>
      </p:sp>
      <p:sp>
        <p:nvSpPr>
          <p:cNvPr id="183299"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Faktor Bewegung</a:t>
            </a:r>
            <a:br>
              <a:rPr lang="de-CH" altLang="de-DE" sz="1800" b="1" dirty="0"/>
            </a:br>
            <a:endParaRPr lang="de-DE" altLang="de-DE" sz="1800" b="1" dirty="0"/>
          </a:p>
          <a:p>
            <a:pPr marL="0" indent="0"/>
            <a:r>
              <a:rPr lang="de-DE" altLang="de-DE" sz="1600" dirty="0"/>
              <a:t>   Regelmässiger Sport wie z. B. „walking“ für </a:t>
            </a:r>
            <a:r>
              <a:rPr lang="de-DE" altLang="de-DE" sz="1600" u="sng" dirty="0"/>
              <a:t>&gt;</a:t>
            </a:r>
            <a:r>
              <a:rPr lang="de-DE" altLang="de-DE" sz="1600" dirty="0"/>
              <a:t> 1.5 Stunden / Woche reduziert das </a:t>
            </a:r>
            <a:br>
              <a:rPr lang="de-DE" altLang="de-DE" sz="1600" dirty="0"/>
            </a:br>
            <a:r>
              <a:rPr lang="de-DE" altLang="de-DE" sz="1600" dirty="0"/>
              <a:t>     Brustkrebsrisiko, auch für  in situ Karzinome, sowohl bei jüngeren als auch bei </a:t>
            </a:r>
            <a:br>
              <a:rPr lang="de-DE" altLang="de-DE" sz="1600" dirty="0"/>
            </a:br>
            <a:r>
              <a:rPr lang="de-DE" altLang="de-DE" sz="1600" dirty="0"/>
              <a:t>     älteren Frauen.</a:t>
            </a:r>
          </a:p>
          <a:p>
            <a:pPr marL="0" indent="0"/>
            <a:r>
              <a:rPr lang="de-DE" altLang="de-DE" sz="1600" dirty="0"/>
              <a:t>   3 Stunden Sport wöchentlich reduzieren das Brustkrebsrisiko um 30%.</a:t>
            </a:r>
          </a:p>
          <a:p>
            <a:pPr marL="0" indent="0"/>
            <a:r>
              <a:rPr lang="de-DE" altLang="de-DE" sz="1600" dirty="0"/>
              <a:t>   Hypothese: Verminderung der Verfügbarkeit von Östrogenen</a:t>
            </a:r>
            <a:br>
              <a:rPr lang="de-DE" altLang="de-DE" sz="1600" dirty="0"/>
            </a:br>
            <a:r>
              <a:rPr lang="de-DE" altLang="de-DE" sz="1600" dirty="0"/>
              <a:t>                          Zyklusverlängerung, Zyklusstörungen</a:t>
            </a:r>
            <a:br>
              <a:rPr lang="de-DE" altLang="de-DE" sz="1600" dirty="0"/>
            </a:br>
            <a:r>
              <a:rPr lang="de-DE" altLang="de-DE" sz="1600" dirty="0"/>
              <a:t>                          Höheres Menarchealter</a:t>
            </a:r>
            <a:br>
              <a:rPr lang="de-DE" altLang="de-DE" sz="1600" dirty="0"/>
            </a:br>
            <a:r>
              <a:rPr lang="de-DE" altLang="de-DE" sz="1600" dirty="0"/>
              <a:t>                          Erhöhte Insulinsensitivität</a:t>
            </a:r>
            <a:br>
              <a:rPr lang="de-DE" altLang="de-DE" sz="1600" dirty="0"/>
            </a:br>
            <a:br>
              <a:rPr lang="de-DE" altLang="de-DE" sz="1600" dirty="0"/>
            </a:br>
            <a:r>
              <a:rPr lang="de-DE" altLang="de-DE" sz="800" dirty="0"/>
              <a:t>Meta-Analyse: Thune I &amp; Furberg    Med Sci Sports Exerc 2001; 33: S530 - S550</a:t>
            </a:r>
            <a:br>
              <a:rPr lang="de-DE" altLang="de-DE" sz="800" dirty="0"/>
            </a:br>
            <a:r>
              <a:rPr lang="de-DE" altLang="de-DE" sz="800" dirty="0"/>
              <a:t>Nurses´Health Studie: Rockhill B et al	Arch Int Med 1999; 159: 2290 - 6</a:t>
            </a:r>
            <a:br>
              <a:rPr lang="de-DE" altLang="de-DE" sz="800" dirty="0"/>
            </a:br>
            <a:r>
              <a:rPr lang="en-US" altLang="de-DE" sz="800" dirty="0"/>
              <a:t>Women´s Health Initiative : McTiernan A et al	JAMA 2003; 290: 1331 - 6</a:t>
            </a:r>
            <a:br>
              <a:rPr lang="de-DE" altLang="de-DE" sz="800" dirty="0"/>
            </a:br>
            <a:endParaRPr lang="de-DE" altLang="de-DE" sz="800" dirty="0"/>
          </a:p>
        </p:txBody>
      </p:sp>
      <p:sp>
        <p:nvSpPr>
          <p:cNvPr id="183300" name="Rectangle 4"/>
          <p:cNvSpPr>
            <a:spLocks noChangeArrowheads="1"/>
          </p:cNvSpPr>
          <p:nvPr/>
        </p:nvSpPr>
        <p:spPr bwMode="auto">
          <a:xfrm>
            <a:off x="2486025" y="2195513"/>
            <a:ext cx="10422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Bernstein et al. 1994</a:t>
            </a:r>
          </a:p>
        </p:txBody>
      </p:sp>
      <p:pic>
        <p:nvPicPr>
          <p:cNvPr id="183301" name="Picture 6" descr="\\Server\Fotos\JPG Praxis\Sport\Nordic  Walking\NordicWalking Erika Hepart Interview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3429000"/>
            <a:ext cx="179546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Rectangle 4"/>
          <p:cNvSpPr>
            <a:spLocks noChangeArrowheads="1"/>
          </p:cNvSpPr>
          <p:nvPr/>
        </p:nvSpPr>
        <p:spPr bwMode="auto">
          <a:xfrm>
            <a:off x="377507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a:t>
            </a:r>
            <a:r>
              <a:rPr lang="de-DE" altLang="de-DE" sz="800" dirty="0" err="1">
                <a:solidFill>
                  <a:schemeClr val="tx1"/>
                </a:solidFill>
                <a:latin typeface="Calibri" panose="020F0502020204030204" pitchFamily="34" charset="0"/>
                <a:ea typeface="Calibri" panose="020F0502020204030204" pitchFamily="34" charset="0"/>
                <a:cs typeface="Calibri" panose="020F0502020204030204" pitchFamily="34" charset="0"/>
              </a:rPr>
              <a:t>scient</a:t>
            </a: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 med. Jürg Eichhorn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Bewegung</a:t>
            </a:r>
          </a:p>
        </p:txBody>
      </p:sp>
      <p:sp>
        <p:nvSpPr>
          <p:cNvPr id="184323"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Ausdauersport bei Brustkrebs</a:t>
            </a:r>
            <a:br>
              <a:rPr lang="de-CH" altLang="de-DE" sz="1800" b="1" dirty="0"/>
            </a:br>
            <a:endParaRPr lang="de-DE" altLang="de-DE" sz="1800" b="1" dirty="0"/>
          </a:p>
          <a:p>
            <a:pPr marL="0" indent="0"/>
            <a:r>
              <a:rPr lang="de-DE" altLang="de-DE" sz="1600" dirty="0"/>
              <a:t>   Dreimal pro Woche mindestens 20 (besser: 45) Minuten.</a:t>
            </a:r>
          </a:p>
          <a:p>
            <a:pPr marL="0" indent="0"/>
            <a:r>
              <a:rPr lang="de-DE" altLang="de-DE" sz="1600" dirty="0"/>
              <a:t>   Individuell nach Leistungsfähigkeit; immer: </a:t>
            </a:r>
            <a:br>
              <a:rPr lang="de-DE" altLang="de-DE" sz="1600" dirty="0"/>
            </a:br>
            <a:r>
              <a:rPr lang="de-DE" altLang="de-DE" sz="1600" dirty="0"/>
              <a:t>     Pulsfrequenz ca. 180/min minus Lebensalter.</a:t>
            </a:r>
          </a:p>
          <a:p>
            <a:pPr marL="0" indent="0"/>
            <a:r>
              <a:rPr lang="de-DE" altLang="de-DE" sz="1600" dirty="0"/>
              <a:t>   Immer ohne „aus der Puste“ zu kommen.</a:t>
            </a:r>
          </a:p>
          <a:p>
            <a:pPr marL="0" indent="0"/>
            <a:r>
              <a:rPr lang="de-DE" altLang="de-DE" sz="1600" dirty="0"/>
              <a:t>   Dauer- oder Intervallmethode: egal.</a:t>
            </a:r>
          </a:p>
          <a:p>
            <a:pPr marL="0" indent="0"/>
            <a:r>
              <a:rPr lang="de-DE" altLang="de-DE" sz="1600" dirty="0"/>
              <a:t>   Vorher und nachher: aufwärmen und abkühlen.</a:t>
            </a:r>
          </a:p>
        </p:txBody>
      </p:sp>
      <p:sp>
        <p:nvSpPr>
          <p:cNvPr id="184324" name="Rectangle 5"/>
          <p:cNvSpPr>
            <a:spLocks noChangeArrowheads="1"/>
          </p:cNvSpPr>
          <p:nvPr/>
        </p:nvSpPr>
        <p:spPr bwMode="auto">
          <a:xfrm>
            <a:off x="4086225" y="6367463"/>
            <a:ext cx="8931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Klinikum Freising</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Bewegung</a:t>
            </a:r>
          </a:p>
        </p:txBody>
      </p:sp>
      <p:sp>
        <p:nvSpPr>
          <p:cNvPr id="185347"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Ziel der Bewegung</a:t>
            </a:r>
            <a:br>
              <a:rPr lang="de-CH" altLang="de-DE" sz="1800" b="1" dirty="0"/>
            </a:br>
            <a:endParaRPr lang="de-DE" altLang="de-DE" sz="1800" b="1" dirty="0"/>
          </a:p>
          <a:p>
            <a:pPr marL="0" indent="0"/>
            <a:r>
              <a:rPr lang="de-DE" altLang="de-DE" sz="1600" dirty="0"/>
              <a:t>   Stärkung der körperlichen und seelischen Widerstandskraft</a:t>
            </a:r>
          </a:p>
          <a:p>
            <a:pPr marL="0" indent="0"/>
            <a:r>
              <a:rPr lang="de-DE" altLang="de-DE" sz="1600" dirty="0"/>
              <a:t>   Steigerung des Appetits während der Therapie</a:t>
            </a:r>
          </a:p>
          <a:p>
            <a:pPr marL="0" indent="0"/>
            <a:r>
              <a:rPr lang="de-DE" altLang="de-DE" sz="1600" dirty="0"/>
              <a:t>   Bremsung des Knochen- und Muskelabbaus</a:t>
            </a:r>
          </a:p>
          <a:p>
            <a:pPr marL="0" indent="0"/>
            <a:r>
              <a:rPr lang="de-DE" altLang="de-DE" sz="1600" dirty="0"/>
              <a:t>   Strukturierung des Tages, Förderung der Schlafhygiene</a:t>
            </a:r>
          </a:p>
          <a:p>
            <a:pPr marL="0" indent="0"/>
            <a:r>
              <a:rPr lang="de-DE" altLang="de-DE" sz="1600" dirty="0"/>
              <a:t>   Förderung des Selbstwertgefühls, „bewussteres“ Leben und Geniessen</a:t>
            </a:r>
          </a:p>
          <a:p>
            <a:pPr marL="0" indent="0"/>
            <a:r>
              <a:rPr lang="de-DE" altLang="de-DE" sz="1600" dirty="0"/>
              <a:t>   Ablenkung, Förderung des sozialen Kontakts</a:t>
            </a:r>
          </a:p>
        </p:txBody>
      </p:sp>
      <p:sp>
        <p:nvSpPr>
          <p:cNvPr id="185348" name="Rectangle 4"/>
          <p:cNvSpPr>
            <a:spLocks noChangeArrowheads="1"/>
          </p:cNvSpPr>
          <p:nvPr/>
        </p:nvSpPr>
        <p:spPr bwMode="auto">
          <a:xfrm>
            <a:off x="2255317" y="6381328"/>
            <a:ext cx="46333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Klinikum Freising. Aufnahme: Dr. med. et Dr. </a:t>
            </a:r>
            <a:r>
              <a:rPr lang="de-CH" altLang="de-DE" sz="800" dirty="0" err="1">
                <a:solidFill>
                  <a:schemeClr val="tx1"/>
                </a:solidFill>
                <a:latin typeface="Calibri" panose="020F0502020204030204" pitchFamily="34" charset="0"/>
                <a:ea typeface="Calibri" panose="020F0502020204030204" pitchFamily="34" charset="0"/>
                <a:cs typeface="Calibri" panose="020F0502020204030204" pitchFamily="34" charset="0"/>
              </a:rPr>
              <a:t>scient</a:t>
            </a: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 med. Jürg Eichhorn, Legian Beach, Bali, März 2012</a:t>
            </a:r>
          </a:p>
        </p:txBody>
      </p:sp>
      <p:pic>
        <p:nvPicPr>
          <p:cNvPr id="185349" name="Picture 6" descr="\\Server\Fotos\JPG Praxis\Sport\Sunset Legian\Eri jggt Origina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13" y="3789363"/>
            <a:ext cx="35083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Bewegung</a:t>
            </a:r>
          </a:p>
        </p:txBody>
      </p:sp>
      <p:sp>
        <p:nvSpPr>
          <p:cNvPr id="186371"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Sport bei Krebs, wann?</a:t>
            </a:r>
            <a:br>
              <a:rPr lang="de-CH" altLang="de-DE" sz="1800" b="1" dirty="0"/>
            </a:br>
            <a:endParaRPr lang="de-DE" altLang="de-DE" sz="1800" b="1" dirty="0"/>
          </a:p>
          <a:p>
            <a:pPr marL="0" indent="0"/>
            <a:r>
              <a:rPr lang="de-DE" altLang="de-DE" sz="1600" dirty="0"/>
              <a:t>   IMMER!</a:t>
            </a:r>
          </a:p>
          <a:p>
            <a:pPr marL="0" indent="0"/>
            <a:r>
              <a:rPr lang="de-DE" altLang="de-DE" sz="1600" dirty="0"/>
              <a:t>   während der Operation / Bestrahlung / Chemotherapie</a:t>
            </a:r>
          </a:p>
          <a:p>
            <a:pPr marL="0" indent="0"/>
            <a:r>
              <a:rPr lang="de-DE" altLang="de-DE" sz="1600" dirty="0"/>
              <a:t>   in der Rehabilitationsphase</a:t>
            </a:r>
          </a:p>
          <a:p>
            <a:pPr marL="0" indent="0"/>
            <a:r>
              <a:rPr lang="de-DE" altLang="de-DE" sz="1600" dirty="0"/>
              <a:t>   zuhause</a:t>
            </a:r>
          </a:p>
          <a:p>
            <a:pPr marL="0" indent="0"/>
            <a:r>
              <a:rPr lang="de-DE" altLang="de-DE" sz="1600" dirty="0"/>
              <a:t>   und überhaupt immer</a:t>
            </a:r>
          </a:p>
          <a:p>
            <a:pPr marL="0" indent="0"/>
            <a:r>
              <a:rPr lang="de-DE" altLang="de-DE" sz="1600" dirty="0"/>
              <a:t>   Nur: achtgeben bei Knochenherden</a:t>
            </a:r>
            <a:br>
              <a:rPr lang="de-DE" altLang="de-DE" sz="1600" dirty="0"/>
            </a:br>
            <a:r>
              <a:rPr lang="de-DE" altLang="de-DE" sz="1600" dirty="0"/>
              <a:t>     oder Koordinationsstörung</a:t>
            </a:r>
          </a:p>
        </p:txBody>
      </p:sp>
      <p:sp>
        <p:nvSpPr>
          <p:cNvPr id="186372" name="Rectangle 4"/>
          <p:cNvSpPr>
            <a:spLocks noChangeArrowheads="1"/>
          </p:cNvSpPr>
          <p:nvPr/>
        </p:nvSpPr>
        <p:spPr bwMode="auto">
          <a:xfrm>
            <a:off x="4086225" y="6367463"/>
            <a:ext cx="8931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Klinikum Freising</a:t>
            </a:r>
          </a:p>
        </p:txBody>
      </p:sp>
      <p:pic>
        <p:nvPicPr>
          <p:cNvPr id="186373" name="Picture 5" descr="D:\Daten\JPG Praxis\Medizin\Onkologie\Krebszelle T Zell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484438"/>
            <a:ext cx="300037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Bewegung</a:t>
            </a:r>
          </a:p>
        </p:txBody>
      </p:sp>
      <p:sp>
        <p:nvSpPr>
          <p:cNvPr id="187395" name="Form 59394"/>
          <p:cNvSpPr>
            <a:spLocks noGrp="1" noChangeArrowheads="1"/>
          </p:cNvSpPr>
          <p:nvPr>
            <p:ph type="body" idx="4294967295"/>
          </p:nvPr>
        </p:nvSpPr>
        <p:spPr>
          <a:xfrm>
            <a:off x="855663" y="990600"/>
            <a:ext cx="7859712" cy="5257800"/>
          </a:xfrm>
        </p:spPr>
        <p:txBody>
          <a:bodyPr/>
          <a:lstStyle/>
          <a:p>
            <a:pPr marL="0" indent="0">
              <a:buFont typeface="Times New Roman" pitchFamily="18" charset="0"/>
              <a:buNone/>
            </a:pPr>
            <a:r>
              <a:rPr lang="de-CH" altLang="de-DE" sz="1800" b="1" dirty="0"/>
              <a:t>Energiebilanz ausgleichen</a:t>
            </a:r>
            <a:br>
              <a:rPr lang="de-CH" altLang="de-DE" sz="1800" b="1" dirty="0"/>
            </a:br>
            <a:endParaRPr lang="de-DE" altLang="de-DE" sz="1800" b="1" dirty="0"/>
          </a:p>
          <a:p>
            <a:pPr marL="0" indent="0"/>
            <a:r>
              <a:rPr lang="de-DE" altLang="de-DE" sz="1600" dirty="0"/>
              <a:t>   </a:t>
            </a:r>
            <a:r>
              <a:rPr lang="de-CH" altLang="de-DE" sz="1600" dirty="0"/>
              <a:t>Vermeiden Sie eine hohe Energieaufnahme im Verhältnis zur körperlichen </a:t>
            </a:r>
            <a:br>
              <a:rPr lang="de-CH" altLang="de-DE" sz="1600" dirty="0"/>
            </a:br>
            <a:r>
              <a:rPr lang="de-CH" altLang="de-DE" sz="1600" dirty="0"/>
              <a:t>     Aktivität </a:t>
            </a:r>
          </a:p>
          <a:p>
            <a:pPr marL="0" indent="0"/>
            <a:r>
              <a:rPr lang="de-CH" altLang="de-DE" sz="1600" dirty="0"/>
              <a:t>   Lassen Sie Ihre Kinder so früh und so </a:t>
            </a:r>
            <a:br>
              <a:rPr lang="de-CH" altLang="de-DE" sz="1600" dirty="0"/>
            </a:br>
            <a:r>
              <a:rPr lang="de-CH" altLang="de-DE" sz="1600" dirty="0"/>
              <a:t>     viel wie möglich körperlich aktiv sein</a:t>
            </a:r>
          </a:p>
          <a:p>
            <a:pPr marL="0" indent="0"/>
            <a:r>
              <a:rPr lang="de-CH" altLang="de-DE" sz="1600" dirty="0"/>
              <a:t>   Überschüssige Kalorienzufuhr führt zur </a:t>
            </a:r>
            <a:br>
              <a:rPr lang="de-CH" altLang="de-DE" sz="1600" dirty="0"/>
            </a:br>
            <a:r>
              <a:rPr lang="de-CH" altLang="de-DE" sz="1600" dirty="0"/>
              <a:t>     Gewichtszunahme. Dies trägt deutlich zu </a:t>
            </a:r>
            <a:br>
              <a:rPr lang="de-CH" altLang="de-DE" sz="1600" dirty="0"/>
            </a:br>
            <a:r>
              <a:rPr lang="de-CH" altLang="de-DE" sz="1600" dirty="0"/>
              <a:t>     einem erhöhten Lebenszeitrisiko für Brustkrebs </a:t>
            </a:r>
            <a:br>
              <a:rPr lang="de-CH" altLang="de-DE" sz="1600" dirty="0"/>
            </a:br>
            <a:r>
              <a:rPr lang="de-CH" altLang="de-DE" sz="1600" dirty="0"/>
              <a:t>     und andere chronische Krankheiten </a:t>
            </a:r>
            <a:br>
              <a:rPr lang="de-CH" altLang="de-DE" sz="1600" dirty="0"/>
            </a:br>
            <a:r>
              <a:rPr lang="de-CH" altLang="de-DE" sz="1600" dirty="0"/>
              <a:t>     Die beste Methode, Kalorien zu verringern, </a:t>
            </a:r>
            <a:br>
              <a:rPr lang="de-CH" altLang="de-DE" sz="1600" dirty="0"/>
            </a:br>
            <a:r>
              <a:rPr lang="de-CH" altLang="de-DE" sz="1600" dirty="0"/>
              <a:t>     ist fetthaltige Speisen zu meiden und sie </a:t>
            </a:r>
            <a:br>
              <a:rPr lang="de-CH" altLang="de-DE" sz="1600" dirty="0"/>
            </a:br>
            <a:r>
              <a:rPr lang="de-CH" altLang="de-DE" sz="1600" dirty="0"/>
              <a:t>     durch pflanzliche Lebensmittel zu ersetzen </a:t>
            </a:r>
          </a:p>
          <a:p>
            <a:pPr marL="0" indent="0"/>
            <a:r>
              <a:rPr lang="de-CH" altLang="de-DE" sz="1600" dirty="0"/>
              <a:t>   Ändern Sie das Muster Ihres Essens und </a:t>
            </a:r>
            <a:br>
              <a:rPr lang="de-CH" altLang="de-DE" sz="1600" dirty="0"/>
            </a:br>
            <a:r>
              <a:rPr lang="de-CH" altLang="de-DE" sz="1600" dirty="0"/>
              <a:t>     Ihrer Einkäufe in Richtung „Hauptstrasse </a:t>
            </a:r>
            <a:br>
              <a:rPr lang="de-CH" altLang="de-DE" sz="1600" dirty="0"/>
            </a:br>
            <a:r>
              <a:rPr lang="de-CH" altLang="de-DE" sz="1600" dirty="0"/>
              <a:t>     der Ernährung»</a:t>
            </a:r>
            <a:endParaRPr lang="de-DE" altLang="de-DE" sz="1600" dirty="0"/>
          </a:p>
        </p:txBody>
      </p:sp>
      <p:sp>
        <p:nvSpPr>
          <p:cNvPr id="187396" name="Rectangle 5"/>
          <p:cNvSpPr>
            <a:spLocks noChangeArrowheads="1"/>
          </p:cNvSpPr>
          <p:nvPr/>
        </p:nvSpPr>
        <p:spPr bwMode="auto">
          <a:xfrm>
            <a:off x="3330575" y="6367463"/>
            <a:ext cx="22653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Klinikum Freising. Bild: Katrin Eichhorn, Hongkong</a:t>
            </a:r>
          </a:p>
        </p:txBody>
      </p:sp>
      <p:pic>
        <p:nvPicPr>
          <p:cNvPr id="187397" name="Picture 2" descr="D:\Daten\JPG Praxis\Ernährung\Essen\Chinese Spaghet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2214563"/>
            <a:ext cx="3071812"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21507" name="Form 59394"/>
          <p:cNvSpPr>
            <a:spLocks noGrp="1" noChangeArrowheads="1"/>
          </p:cNvSpPr>
          <p:nvPr>
            <p:ph type="body" idx="4294967295"/>
          </p:nvPr>
        </p:nvSpPr>
        <p:spPr>
          <a:xfrm>
            <a:off x="855663" y="1000125"/>
            <a:ext cx="7859712" cy="5257800"/>
          </a:xfrm>
        </p:spPr>
        <p:txBody>
          <a:bodyPr/>
          <a:lstStyle/>
          <a:p>
            <a:pPr marL="0" indent="0">
              <a:lnSpc>
                <a:spcPct val="90000"/>
              </a:lnSpc>
              <a:buFont typeface="Times New Roman" pitchFamily="18" charset="0"/>
              <a:buNone/>
            </a:pPr>
            <a:r>
              <a:rPr lang="de-CH" altLang="de-DE" sz="1800" b="1" dirty="0"/>
              <a:t>Situation Deutschland</a:t>
            </a:r>
            <a:endParaRPr lang="de-CH" altLang="de-DE" sz="1800" dirty="0"/>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661035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6516688" y="5734050"/>
            <a:ext cx="138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1200" dirty="0">
                <a:solidFill>
                  <a:schemeClr val="tx1"/>
                </a:solidFill>
                <a:latin typeface="Calibri" panose="020F0502020204030204" pitchFamily="34" charset="0"/>
                <a:ea typeface="Calibri" panose="020F0502020204030204" pitchFamily="34" charset="0"/>
                <a:cs typeface="Calibri" panose="020F0502020204030204" pitchFamily="34" charset="0"/>
              </a:rPr>
              <a:t>www.rki.de/krebs/</a:t>
            </a:r>
          </a:p>
        </p:txBody>
      </p:sp>
      <p:sp>
        <p:nvSpPr>
          <p:cNvPr id="21510" name="Rectangle 6"/>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rm 2049"/>
          <p:cNvSpPr>
            <a:spLocks noGrp="1" noChangeArrowheads="1"/>
          </p:cNvSpPr>
          <p:nvPr>
            <p:ph type="ctrTitle"/>
          </p:nvPr>
        </p:nvSpPr>
        <p:spPr/>
        <p:txBody>
          <a:bodyPr wrap="square"/>
          <a:lstStyle/>
          <a:p>
            <a:pPr marL="0" indent="0" defTabSz="914400" eaLnBrk="1" hangingPunct="1"/>
            <a:r>
              <a:rPr lang="de-CH" altLang="de-DE" dirty="0"/>
              <a:t>„Pflanzliche Östrogene - Fluch oder Segen“</a:t>
            </a:r>
            <a:endParaRPr lang="de-DE" altLang="de-DE" dirty="0"/>
          </a:p>
        </p:txBody>
      </p:sp>
    </p:spTree>
  </p:cSld>
  <p:clrMapOvr>
    <a:masterClrMapping/>
  </p:clrMapOvr>
  <p:transition spd="slow" advTm="1827"/>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Form 61441"/>
          <p:cNvSpPr>
            <a:spLocks noGrp="1" noChangeArrowheads="1"/>
          </p:cNvSpPr>
          <p:nvPr>
            <p:ph type="title"/>
          </p:nvPr>
        </p:nvSpPr>
        <p:spPr>
          <a:xfrm>
            <a:off x="865188" y="-26988"/>
            <a:ext cx="5867400" cy="601663"/>
          </a:xfrm>
        </p:spPr>
        <p:txBody>
          <a:bodyPr wrap="square"/>
          <a:lstStyle/>
          <a:p>
            <a:r>
              <a:rPr lang="de-CH" altLang="de-DE" dirty="0"/>
              <a:t>Phytoöstrogene / Soja-Isoflavone</a:t>
            </a:r>
          </a:p>
        </p:txBody>
      </p:sp>
      <p:sp>
        <p:nvSpPr>
          <p:cNvPr id="189443" name="Form 61442"/>
          <p:cNvSpPr>
            <a:spLocks noGrp="1" noChangeArrowheads="1"/>
          </p:cNvSpPr>
          <p:nvPr>
            <p:ph type="body" idx="1"/>
          </p:nvPr>
        </p:nvSpPr>
        <p:spPr>
          <a:xfrm>
            <a:off x="855663" y="1003300"/>
            <a:ext cx="7859712" cy="5065713"/>
          </a:xfrm>
        </p:spPr>
        <p:txBody>
          <a:bodyPr/>
          <a:lstStyle/>
          <a:p>
            <a:pPr marL="419100" indent="-419100">
              <a:buFont typeface="Times New Roman" pitchFamily="18" charset="0"/>
              <a:buAutoNum type="arabicPlain"/>
            </a:pPr>
            <a:endParaRPr lang="de-CH" altLang="de-DE" sz="1800" dirty="0"/>
          </a:p>
          <a:p>
            <a:pPr marL="419100" indent="-419100">
              <a:buFont typeface="Times New Roman" pitchFamily="18" charset="0"/>
              <a:buAutoNum type="arabicPlain"/>
            </a:pPr>
            <a:r>
              <a:rPr lang="de-CH" altLang="de-DE" sz="1800" dirty="0"/>
              <a:t>Phytoöstrogene: Bisherige Denkweise</a:t>
            </a:r>
          </a:p>
          <a:p>
            <a:pPr marL="419100" indent="-419100">
              <a:buFont typeface="Times New Roman" pitchFamily="18" charset="0"/>
              <a:buAutoNum type="arabicPlain"/>
            </a:pPr>
            <a:r>
              <a:rPr lang="de-CH" altLang="de-DE" sz="1800" dirty="0"/>
              <a:t>Brustkrebsprophylaxe - Phytoöstrogene</a:t>
            </a:r>
          </a:p>
          <a:p>
            <a:pPr marL="419100" indent="-419100">
              <a:buFont typeface="Times New Roman" pitchFamily="18" charset="0"/>
              <a:buAutoNum type="arabicPlain"/>
            </a:pPr>
            <a:r>
              <a:rPr lang="de-CH" altLang="de-DE" sz="1800" dirty="0"/>
              <a:t>Phytoöstrogene: Neue Denkweise: Soja ist gefährlich!</a:t>
            </a:r>
          </a:p>
          <a:p>
            <a:pPr marL="419100" indent="-419100">
              <a:buFont typeface="Times New Roman" pitchFamily="18" charset="0"/>
              <a:buAutoNum type="arabicPlain"/>
            </a:pPr>
            <a:r>
              <a:rPr lang="de-CH" altLang="de-DE" sz="1800" dirty="0"/>
              <a:t>Soja: Erhöhte Krebsgefahr?</a:t>
            </a:r>
          </a:p>
          <a:p>
            <a:pPr marL="419100" indent="-419100">
              <a:buFont typeface="Times New Roman" pitchFamily="18" charset="0"/>
              <a:buAutoNum type="arabicPlain"/>
            </a:pPr>
            <a:r>
              <a:rPr lang="de-CH" altLang="de-DE" sz="1800" dirty="0"/>
              <a:t>Soja - Isoflavone: Weitere negative Aspekte</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Form 59393"/>
          <p:cNvSpPr>
            <a:spLocks noGrp="1" noChangeArrowheads="1"/>
          </p:cNvSpPr>
          <p:nvPr>
            <p:ph type="title" idx="4294967295"/>
          </p:nvPr>
        </p:nvSpPr>
        <p:spPr>
          <a:xfrm>
            <a:off x="865188" y="44450"/>
            <a:ext cx="5867400" cy="457200"/>
          </a:xfrm>
        </p:spPr>
        <p:txBody>
          <a:bodyPr wrap="square"/>
          <a:lstStyle/>
          <a:p>
            <a:r>
              <a:rPr lang="de-CH" altLang="de-DE" dirty="0"/>
              <a:t>Brustkrebs - Soja - Isoflavone</a:t>
            </a:r>
          </a:p>
        </p:txBody>
      </p:sp>
      <p:sp>
        <p:nvSpPr>
          <p:cNvPr id="190467"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Phytoöstrogene: Bisherige Denkweise</a:t>
            </a:r>
            <a:br>
              <a:rPr lang="de-CH" altLang="de-DE" sz="1800" b="1" dirty="0"/>
            </a:br>
            <a:endParaRPr lang="de-DE" altLang="de-DE" sz="1800" b="1" dirty="0"/>
          </a:p>
          <a:p>
            <a:pPr marL="0" indent="0"/>
            <a:r>
              <a:rPr kumimoji="1" lang="de-DE" altLang="de-DE" sz="1600" b="1" dirty="0"/>
              <a:t>   </a:t>
            </a:r>
            <a:r>
              <a:rPr kumimoji="1" lang="de-DE" altLang="de-DE" sz="1600" dirty="0"/>
              <a:t>Phytoöstrogene: Sc</a:t>
            </a:r>
            <a:r>
              <a:rPr kumimoji="1" lang="de-CH" altLang="de-DE" sz="1600" dirty="0"/>
              <a:t>hwache Östrogenwirkung:</a:t>
            </a:r>
            <a:br>
              <a:rPr kumimoji="1" lang="de-CH" altLang="de-DE" sz="1600" dirty="0"/>
            </a:br>
            <a:r>
              <a:rPr kumimoji="1" lang="de-CH" altLang="de-DE" sz="1600" dirty="0"/>
              <a:t>     ca. 500-1000-mal schwächer als die körpereigenen Östrogene</a:t>
            </a:r>
          </a:p>
          <a:p>
            <a:pPr marL="0" indent="0"/>
            <a:r>
              <a:rPr kumimoji="1" lang="de-CH" altLang="de-DE" sz="1600" dirty="0"/>
              <a:t>   Andockung an den gleichen Stellen wie das körpereigene Östrogen</a:t>
            </a:r>
          </a:p>
          <a:p>
            <a:pPr marL="0" indent="0"/>
            <a:r>
              <a:rPr kumimoji="1" lang="de-CH" altLang="de-DE" sz="1600" dirty="0"/>
              <a:t>   Dadurch Blockierung des körpereigenen Östrogens</a:t>
            </a:r>
          </a:p>
          <a:p>
            <a:pPr marL="0" indent="0"/>
            <a:r>
              <a:rPr kumimoji="1" lang="de-CH" altLang="de-DE" sz="1600" dirty="0"/>
              <a:t>   Phytoöstrogene schützen so das Brust- und Uterusgewebe vor einer </a:t>
            </a:r>
            <a:br>
              <a:rPr kumimoji="1" lang="de-CH" altLang="de-DE" sz="1600" dirty="0"/>
            </a:br>
            <a:r>
              <a:rPr kumimoji="1" lang="de-CH" altLang="de-DE" sz="1600" dirty="0"/>
              <a:t>     Überstimulierung durch Östrogene</a:t>
            </a:r>
            <a:endParaRPr kumimoji="1" lang="en-US" altLang="de-DE" sz="1600" b="1"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Faktor Phytoöstrogene</a:t>
            </a:r>
            <a:br>
              <a:rPr lang="de-CH" altLang="de-DE" sz="1800" b="1" dirty="0"/>
            </a:br>
            <a:endParaRPr lang="de-DE" altLang="de-DE" sz="1800" b="1" dirty="0"/>
          </a:p>
          <a:p>
            <a:pPr marL="0" indent="0"/>
            <a:r>
              <a:rPr lang="de-DE" altLang="de-DE" sz="1600" dirty="0"/>
              <a:t>   Phytoöstrogene haben Schutzwirkung</a:t>
            </a:r>
            <a:endParaRPr lang="en-US" altLang="de-DE" sz="800" dirty="0"/>
          </a:p>
        </p:txBody>
      </p:sp>
      <p:sp>
        <p:nvSpPr>
          <p:cNvPr id="191491"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Phytoöstrogene</a:t>
            </a:r>
          </a:p>
        </p:txBody>
      </p:sp>
      <p:pic>
        <p:nvPicPr>
          <p:cNvPr id="191492" name="Picture 3" descr="Mortalität m-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8" y="2185988"/>
            <a:ext cx="431006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Rectangle 4"/>
          <p:cNvSpPr>
            <a:spLocks noChangeArrowheads="1"/>
          </p:cNvSpPr>
          <p:nvPr/>
        </p:nvSpPr>
        <p:spPr bwMode="auto">
          <a:xfrm>
            <a:off x="1042988" y="6092825"/>
            <a:ext cx="7561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Quelle: Parkin DM et al 1993 /</a:t>
            </a:r>
            <a:r>
              <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GSAAM München, April 12, Prof. Dr. med. Bernd Kleine-Glunk, EuromedClinic, Europa-Allee 1, 90763 Fürth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Phytoöstrogene</a:t>
            </a:r>
          </a:p>
        </p:txBody>
      </p:sp>
      <p:sp>
        <p:nvSpPr>
          <p:cNvPr id="192515" name="Rectangle 3"/>
          <p:cNvSpPr>
            <a:spLocks noChangeArrowheads="1"/>
          </p:cNvSpPr>
          <p:nvPr/>
        </p:nvSpPr>
        <p:spPr bwMode="auto">
          <a:xfrm>
            <a:off x="1187450" y="6237288"/>
            <a:ext cx="61141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Quelle: Wu AH et al 1996 / Vortrag GSAAM München, April 12, Prof. Dr. med. Bernd Kleine-Glunk, EuromedClinic, Europa-Allee 1, 90763 Fürth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2516"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Faktor Phytoöstrogene</a:t>
            </a:r>
            <a:br>
              <a:rPr lang="de-CH" altLang="de-DE" sz="1600" b="1" dirty="0"/>
            </a:br>
            <a:endParaRPr lang="de-DE" altLang="de-DE" sz="1600" b="1" dirty="0"/>
          </a:p>
          <a:p>
            <a:pPr marL="0" indent="0"/>
            <a:r>
              <a:rPr kumimoji="1" lang="de-DE" altLang="de-DE" sz="1600" b="1" dirty="0"/>
              <a:t>   </a:t>
            </a:r>
            <a:r>
              <a:rPr kumimoji="1" lang="de-DE" altLang="de-DE" sz="1600" dirty="0"/>
              <a:t>Brustkrebsrisiko von Japanerinnen in Bezug zum Migrationsstatus</a:t>
            </a:r>
          </a:p>
          <a:p>
            <a:pPr marL="0" indent="0">
              <a:buFont typeface="Times New Roman" pitchFamily="18" charset="0"/>
              <a:buNone/>
            </a:pPr>
            <a:endParaRPr kumimoji="1" lang="de-DE" altLang="de-DE" sz="1600" dirty="0"/>
          </a:p>
          <a:p>
            <a:pPr marL="0" indent="0"/>
            <a:endParaRPr kumimoji="1" lang="en-US" altLang="de-DE" sz="1600" b="1" dirty="0"/>
          </a:p>
        </p:txBody>
      </p:sp>
      <p:pic>
        <p:nvPicPr>
          <p:cNvPr id="192517" name="Picture 5" descr="Migrationsst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1982788"/>
            <a:ext cx="5711825" cy="38893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Phytoöstrogene</a:t>
            </a:r>
          </a:p>
        </p:txBody>
      </p:sp>
      <p:sp>
        <p:nvSpPr>
          <p:cNvPr id="193539" name="Rectangle 3"/>
          <p:cNvSpPr>
            <a:spLocks noChangeArrowheads="1"/>
          </p:cNvSpPr>
          <p:nvPr/>
        </p:nvSpPr>
        <p:spPr bwMode="auto">
          <a:xfrm>
            <a:off x="1187450" y="6237288"/>
            <a:ext cx="61173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Quelle: Ingram et al 1997 / Vortrag GSAAM München, April 12, Prof. Dr. med. Bernd Kleine-Glunk, EuromedClinic, Europa-Allee 1, 90763 Fürth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3540"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Faktor Phytoöstrogene</a:t>
            </a:r>
            <a:br>
              <a:rPr lang="de-CH" altLang="de-DE" sz="1800" b="1" dirty="0"/>
            </a:br>
            <a:endParaRPr lang="de-DE" altLang="de-DE" sz="1800" b="1" dirty="0"/>
          </a:p>
          <a:p>
            <a:pPr marL="0" indent="0"/>
            <a:r>
              <a:rPr kumimoji="1" lang="de-DE" altLang="de-DE" sz="1600" b="1" dirty="0"/>
              <a:t>   </a:t>
            </a:r>
            <a:r>
              <a:rPr lang="de-DE" altLang="de-DE" sz="1600" dirty="0"/>
              <a:t>Sinkendes Brustkrebsrisiko bei hoher Equol-Konzentration (Isoflavon-Metabolit) </a:t>
            </a:r>
            <a:br>
              <a:rPr lang="de-DE" altLang="de-DE" sz="1600" dirty="0"/>
            </a:br>
            <a:r>
              <a:rPr lang="de-DE" altLang="de-DE" sz="1600" dirty="0"/>
              <a:t>     im Urin</a:t>
            </a:r>
            <a:endParaRPr kumimoji="1" lang="de-DE" altLang="de-DE" sz="1600" dirty="0"/>
          </a:p>
          <a:p>
            <a:pPr marL="0" indent="0"/>
            <a:endParaRPr kumimoji="1" lang="en-US" altLang="de-DE" sz="1600" b="1" dirty="0"/>
          </a:p>
        </p:txBody>
      </p:sp>
      <p:pic>
        <p:nvPicPr>
          <p:cNvPr id="193541" name="Picture 5" descr="Equol Konzen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0" y="2265363"/>
            <a:ext cx="5270500" cy="38068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3542" name="Text Box 6"/>
          <p:cNvSpPr txBox="1">
            <a:spLocks noChangeArrowheads="1"/>
          </p:cNvSpPr>
          <p:nvPr/>
        </p:nvSpPr>
        <p:spPr bwMode="auto">
          <a:xfrm>
            <a:off x="7197725" y="5765800"/>
            <a:ext cx="912813"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nmol/24h</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Form 59393"/>
          <p:cNvSpPr>
            <a:spLocks noGrp="1" noChangeArrowheads="1"/>
          </p:cNvSpPr>
          <p:nvPr>
            <p:ph type="title" idx="4294967295"/>
          </p:nvPr>
        </p:nvSpPr>
        <p:spPr>
          <a:xfrm>
            <a:off x="865188" y="44450"/>
            <a:ext cx="5867400" cy="457200"/>
          </a:xfrm>
        </p:spPr>
        <p:txBody>
          <a:bodyPr wrap="square"/>
          <a:lstStyle/>
          <a:p>
            <a:r>
              <a:rPr lang="de-CH" altLang="de-DE" dirty="0"/>
              <a:t>Brustkrebsprophylaxe - Phytoöstrogene</a:t>
            </a:r>
          </a:p>
        </p:txBody>
      </p:sp>
      <p:sp>
        <p:nvSpPr>
          <p:cNvPr id="194563" name="Rectangle 3"/>
          <p:cNvSpPr>
            <a:spLocks noChangeArrowheads="1"/>
          </p:cNvSpPr>
          <p:nvPr/>
        </p:nvSpPr>
        <p:spPr bwMode="auto">
          <a:xfrm>
            <a:off x="1835150" y="6237288"/>
            <a:ext cx="49824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GSAAM München, April 12, Prof. Dr. med. Bernd Kleine-Glunk, EuromedClinic, Europa-Allee 1, 90763 Fürth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4564"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Faktor Phytoöstrogene</a:t>
            </a:r>
            <a:br>
              <a:rPr lang="de-CH" altLang="de-DE" sz="1800" b="1" dirty="0"/>
            </a:br>
            <a:endParaRPr lang="de-DE" altLang="de-DE" sz="1800" b="1" dirty="0"/>
          </a:p>
          <a:p>
            <a:pPr marL="0" indent="0"/>
            <a:r>
              <a:rPr kumimoji="1" lang="de-DE" altLang="de-DE" sz="1600" b="1" dirty="0"/>
              <a:t>   S</a:t>
            </a:r>
            <a:r>
              <a:rPr kumimoji="1" lang="de-DE" altLang="de-DE" sz="1600" dirty="0"/>
              <a:t>elektive</a:t>
            </a:r>
            <a:r>
              <a:rPr kumimoji="1" lang="de-DE" altLang="de-DE" sz="1600" b="1" dirty="0"/>
              <a:t> E</a:t>
            </a:r>
            <a:r>
              <a:rPr kumimoji="1" lang="de-DE" altLang="de-DE" sz="1600" dirty="0"/>
              <a:t>strogen </a:t>
            </a:r>
            <a:r>
              <a:rPr kumimoji="1" lang="de-DE" altLang="de-DE" sz="1600" b="1" dirty="0"/>
              <a:t>R</a:t>
            </a:r>
            <a:r>
              <a:rPr kumimoji="1" lang="de-DE" altLang="de-DE" sz="1600" dirty="0"/>
              <a:t>ezeptor</a:t>
            </a:r>
            <a:r>
              <a:rPr kumimoji="1" lang="de-DE" altLang="de-DE" sz="1600" b="1" dirty="0"/>
              <a:t> M</a:t>
            </a:r>
            <a:r>
              <a:rPr kumimoji="1" lang="de-DE" altLang="de-DE" sz="1600" dirty="0"/>
              <a:t>odulatoren = SERM</a:t>
            </a:r>
          </a:p>
          <a:p>
            <a:pPr marL="0" indent="0"/>
            <a:endParaRPr kumimoji="1" lang="en-US" altLang="de-DE" sz="1600" b="1" dirty="0"/>
          </a:p>
        </p:txBody>
      </p:sp>
      <p:sp>
        <p:nvSpPr>
          <p:cNvPr id="194565" name="Rectangle 5"/>
          <p:cNvSpPr>
            <a:spLocks noChangeArrowheads="1"/>
          </p:cNvSpPr>
          <p:nvPr/>
        </p:nvSpPr>
        <p:spPr bwMode="auto">
          <a:xfrm>
            <a:off x="966788" y="2054225"/>
            <a:ext cx="3505200" cy="4038600"/>
          </a:xfrm>
          <a:prstGeom prst="rect">
            <a:avLst/>
          </a:prstGeom>
          <a:solidFill>
            <a:srgbClr val="000099"/>
          </a:solidFill>
          <a:ln w="12700">
            <a:solidFill>
              <a:srgbClr val="FFCC00"/>
            </a:solidFill>
            <a:miter lim="800000"/>
            <a:headEnd/>
            <a:tailEnd/>
          </a:ln>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4566" name="Rectangle 6"/>
          <p:cNvSpPr>
            <a:spLocks noChangeArrowheads="1"/>
          </p:cNvSpPr>
          <p:nvPr/>
        </p:nvSpPr>
        <p:spPr bwMode="auto">
          <a:xfrm>
            <a:off x="4852988" y="2054225"/>
            <a:ext cx="3429000" cy="4038600"/>
          </a:xfrm>
          <a:prstGeom prst="rect">
            <a:avLst/>
          </a:prstGeom>
          <a:solidFill>
            <a:srgbClr val="000099"/>
          </a:solidFill>
          <a:ln w="12700">
            <a:solidFill>
              <a:srgbClr val="FFCC00"/>
            </a:solidFill>
            <a:miter lim="800000"/>
            <a:headEnd/>
            <a:tailEnd/>
          </a:ln>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endParaRPr kumimoji="1" lang="de-DE" altLang="de-DE"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94567" name="Picture 7" descr="SERM ute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7263" y="4514850"/>
            <a:ext cx="21685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8" name="Oval 8"/>
          <p:cNvSpPr>
            <a:spLocks noChangeArrowheads="1"/>
          </p:cNvSpPr>
          <p:nvPr/>
        </p:nvSpPr>
        <p:spPr bwMode="auto">
          <a:xfrm>
            <a:off x="6224588" y="4348163"/>
            <a:ext cx="447675" cy="449262"/>
          </a:xfrm>
          <a:prstGeom prst="ellipse">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94569" name="Picture 9" descr="SERM mam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2241550"/>
            <a:ext cx="17811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0" name="Freeform 10"/>
          <p:cNvSpPr>
            <a:spLocks/>
          </p:cNvSpPr>
          <p:nvPr/>
        </p:nvSpPr>
        <p:spPr bwMode="auto">
          <a:xfrm>
            <a:off x="5843588" y="2108200"/>
            <a:ext cx="1279525" cy="2157413"/>
          </a:xfrm>
          <a:custGeom>
            <a:avLst/>
            <a:gdLst>
              <a:gd name="T0" fmla="*/ 2147483647 w 824"/>
              <a:gd name="T1" fmla="*/ 2147483647 h 1385"/>
              <a:gd name="T2" fmla="*/ 2147483647 w 824"/>
              <a:gd name="T3" fmla="*/ 2147483647 h 1385"/>
              <a:gd name="T4" fmla="*/ 2147483647 w 824"/>
              <a:gd name="T5" fmla="*/ 2147483647 h 1385"/>
              <a:gd name="T6" fmla="*/ 2147483647 w 824"/>
              <a:gd name="T7" fmla="*/ 2147483647 h 1385"/>
              <a:gd name="T8" fmla="*/ 2147483647 w 824"/>
              <a:gd name="T9" fmla="*/ 2147483647 h 1385"/>
              <a:gd name="T10" fmla="*/ 2147483647 w 824"/>
              <a:gd name="T11" fmla="*/ 2147483647 h 1385"/>
              <a:gd name="T12" fmla="*/ 2147483647 w 824"/>
              <a:gd name="T13" fmla="*/ 2147483647 h 1385"/>
              <a:gd name="T14" fmla="*/ 2147483647 w 824"/>
              <a:gd name="T15" fmla="*/ 2147483647 h 1385"/>
              <a:gd name="T16" fmla="*/ 2147483647 w 824"/>
              <a:gd name="T17" fmla="*/ 2147483647 h 1385"/>
              <a:gd name="T18" fmla="*/ 2147483647 w 824"/>
              <a:gd name="T19" fmla="*/ 2147483647 h 1385"/>
              <a:gd name="T20" fmla="*/ 2147483647 w 824"/>
              <a:gd name="T21" fmla="*/ 2147483647 h 1385"/>
              <a:gd name="T22" fmla="*/ 2147483647 w 824"/>
              <a:gd name="T23" fmla="*/ 2147483647 h 1385"/>
              <a:gd name="T24" fmla="*/ 2147483647 w 824"/>
              <a:gd name="T25" fmla="*/ 2147483647 h 1385"/>
              <a:gd name="T26" fmla="*/ 2147483647 w 824"/>
              <a:gd name="T27" fmla="*/ 2147483647 h 1385"/>
              <a:gd name="T28" fmla="*/ 2147483647 w 824"/>
              <a:gd name="T29" fmla="*/ 2147483647 h 1385"/>
              <a:gd name="T30" fmla="*/ 2147483647 w 824"/>
              <a:gd name="T31" fmla="*/ 2147483647 h 1385"/>
              <a:gd name="T32" fmla="*/ 2147483647 w 824"/>
              <a:gd name="T33" fmla="*/ 2147483647 h 1385"/>
              <a:gd name="T34" fmla="*/ 2147483647 w 824"/>
              <a:gd name="T35" fmla="*/ 2147483647 h 1385"/>
              <a:gd name="T36" fmla="*/ 2147483647 w 824"/>
              <a:gd name="T37" fmla="*/ 2147483647 h 1385"/>
              <a:gd name="T38" fmla="*/ 2147483647 w 824"/>
              <a:gd name="T39" fmla="*/ 2147483647 h 1385"/>
              <a:gd name="T40" fmla="*/ 2147483647 w 824"/>
              <a:gd name="T41" fmla="*/ 2147483647 h 1385"/>
              <a:gd name="T42" fmla="*/ 2147483647 w 824"/>
              <a:gd name="T43" fmla="*/ 2147483647 h 1385"/>
              <a:gd name="T44" fmla="*/ 2147483647 w 824"/>
              <a:gd name="T45" fmla="*/ 2147483647 h 1385"/>
              <a:gd name="T46" fmla="*/ 2147483647 w 824"/>
              <a:gd name="T47" fmla="*/ 2147483647 h 1385"/>
              <a:gd name="T48" fmla="*/ 2147483647 w 824"/>
              <a:gd name="T49" fmla="*/ 2147483647 h 1385"/>
              <a:gd name="T50" fmla="*/ 2147483647 w 824"/>
              <a:gd name="T51" fmla="*/ 2147483647 h 1385"/>
              <a:gd name="T52" fmla="*/ 2147483647 w 824"/>
              <a:gd name="T53" fmla="*/ 2147483647 h 1385"/>
              <a:gd name="T54" fmla="*/ 2147483647 w 824"/>
              <a:gd name="T55" fmla="*/ 2147483647 h 1385"/>
              <a:gd name="T56" fmla="*/ 2147483647 w 824"/>
              <a:gd name="T57" fmla="*/ 2147483647 h 1385"/>
              <a:gd name="T58" fmla="*/ 2147483647 w 824"/>
              <a:gd name="T59" fmla="*/ 2147483647 h 1385"/>
              <a:gd name="T60" fmla="*/ 2147483647 w 824"/>
              <a:gd name="T61" fmla="*/ 2147483647 h 1385"/>
              <a:gd name="T62" fmla="*/ 2147483647 w 824"/>
              <a:gd name="T63" fmla="*/ 2147483647 h 1385"/>
              <a:gd name="T64" fmla="*/ 2147483647 w 824"/>
              <a:gd name="T65" fmla="*/ 2147483647 h 1385"/>
              <a:gd name="T66" fmla="*/ 2147483647 w 824"/>
              <a:gd name="T67" fmla="*/ 2147483647 h 1385"/>
              <a:gd name="T68" fmla="*/ 2147483647 w 824"/>
              <a:gd name="T69" fmla="*/ 2147483647 h 1385"/>
              <a:gd name="T70" fmla="*/ 2147483647 w 824"/>
              <a:gd name="T71" fmla="*/ 2147483647 h 1385"/>
              <a:gd name="T72" fmla="*/ 2147483647 w 824"/>
              <a:gd name="T73" fmla="*/ 2147483647 h 1385"/>
              <a:gd name="T74" fmla="*/ 2147483647 w 824"/>
              <a:gd name="T75" fmla="*/ 2147483647 h 1385"/>
              <a:gd name="T76" fmla="*/ 2147483647 w 824"/>
              <a:gd name="T77" fmla="*/ 2147483647 h 1385"/>
              <a:gd name="T78" fmla="*/ 2147483647 w 824"/>
              <a:gd name="T79" fmla="*/ 2147483647 h 1385"/>
              <a:gd name="T80" fmla="*/ 2147483647 w 824"/>
              <a:gd name="T81" fmla="*/ 2147483647 h 1385"/>
              <a:gd name="T82" fmla="*/ 2147483647 w 824"/>
              <a:gd name="T83" fmla="*/ 2147483647 h 1385"/>
              <a:gd name="T84" fmla="*/ 2147483647 w 824"/>
              <a:gd name="T85" fmla="*/ 2147483647 h 1385"/>
              <a:gd name="T86" fmla="*/ 2147483647 w 824"/>
              <a:gd name="T87" fmla="*/ 2147483647 h 1385"/>
              <a:gd name="T88" fmla="*/ 2147483647 w 824"/>
              <a:gd name="T89" fmla="*/ 2147483647 h 1385"/>
              <a:gd name="T90" fmla="*/ 2147483647 w 824"/>
              <a:gd name="T91" fmla="*/ 2147483647 h 1385"/>
              <a:gd name="T92" fmla="*/ 2147483647 w 824"/>
              <a:gd name="T93" fmla="*/ 2147483647 h 1385"/>
              <a:gd name="T94" fmla="*/ 2147483647 w 824"/>
              <a:gd name="T95" fmla="*/ 2147483647 h 1385"/>
              <a:gd name="T96" fmla="*/ 2147483647 w 824"/>
              <a:gd name="T97" fmla="*/ 2147483647 h 1385"/>
              <a:gd name="T98" fmla="*/ 2147483647 w 824"/>
              <a:gd name="T99" fmla="*/ 2147483647 h 1385"/>
              <a:gd name="T100" fmla="*/ 2147483647 w 824"/>
              <a:gd name="T101" fmla="*/ 2147483647 h 1385"/>
              <a:gd name="T102" fmla="*/ 2147483647 w 824"/>
              <a:gd name="T103" fmla="*/ 2147483647 h 1385"/>
              <a:gd name="T104" fmla="*/ 2147483647 w 824"/>
              <a:gd name="T105" fmla="*/ 2147483647 h 1385"/>
              <a:gd name="T106" fmla="*/ 2147483647 w 824"/>
              <a:gd name="T107" fmla="*/ 2147483647 h 1385"/>
              <a:gd name="T108" fmla="*/ 2147483647 w 824"/>
              <a:gd name="T109" fmla="*/ 2147483647 h 1385"/>
              <a:gd name="T110" fmla="*/ 2147483647 w 824"/>
              <a:gd name="T111" fmla="*/ 2147483647 h 1385"/>
              <a:gd name="T112" fmla="*/ 2147483647 w 824"/>
              <a:gd name="T113" fmla="*/ 2147483647 h 1385"/>
              <a:gd name="T114" fmla="*/ 2147483647 w 824"/>
              <a:gd name="T115" fmla="*/ 2147483647 h 1385"/>
              <a:gd name="T116" fmla="*/ 2147483647 w 824"/>
              <a:gd name="T117" fmla="*/ 0 h 1385"/>
              <a:gd name="T118" fmla="*/ 2147483647 w 824"/>
              <a:gd name="T119" fmla="*/ 2147483647 h 1385"/>
              <a:gd name="T120" fmla="*/ 2147483647 w 824"/>
              <a:gd name="T121" fmla="*/ 2147483647 h 1385"/>
              <a:gd name="T122" fmla="*/ 2147483647 w 824"/>
              <a:gd name="T123" fmla="*/ 2147483647 h 1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4"/>
              <a:gd name="T187" fmla="*/ 0 h 1385"/>
              <a:gd name="T188" fmla="*/ 824 w 824"/>
              <a:gd name="T189" fmla="*/ 1385 h 1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4" h="1385">
                <a:moveTo>
                  <a:pt x="9" y="52"/>
                </a:moveTo>
                <a:cubicBezTo>
                  <a:pt x="0" y="78"/>
                  <a:pt x="22" y="93"/>
                  <a:pt x="41" y="108"/>
                </a:cubicBezTo>
                <a:cubicBezTo>
                  <a:pt x="49" y="114"/>
                  <a:pt x="65" y="124"/>
                  <a:pt x="65" y="124"/>
                </a:cubicBezTo>
                <a:cubicBezTo>
                  <a:pt x="70" y="140"/>
                  <a:pt x="75" y="147"/>
                  <a:pt x="89" y="156"/>
                </a:cubicBezTo>
                <a:cubicBezTo>
                  <a:pt x="102" y="176"/>
                  <a:pt x="93" y="165"/>
                  <a:pt x="121" y="184"/>
                </a:cubicBezTo>
                <a:cubicBezTo>
                  <a:pt x="125" y="187"/>
                  <a:pt x="133" y="192"/>
                  <a:pt x="133" y="192"/>
                </a:cubicBezTo>
                <a:cubicBezTo>
                  <a:pt x="144" y="208"/>
                  <a:pt x="160" y="213"/>
                  <a:pt x="177" y="224"/>
                </a:cubicBezTo>
                <a:cubicBezTo>
                  <a:pt x="181" y="227"/>
                  <a:pt x="189" y="232"/>
                  <a:pt x="189" y="232"/>
                </a:cubicBezTo>
                <a:cubicBezTo>
                  <a:pt x="210" y="264"/>
                  <a:pt x="251" y="260"/>
                  <a:pt x="281" y="280"/>
                </a:cubicBezTo>
                <a:cubicBezTo>
                  <a:pt x="298" y="291"/>
                  <a:pt x="311" y="302"/>
                  <a:pt x="329" y="308"/>
                </a:cubicBezTo>
                <a:cubicBezTo>
                  <a:pt x="337" y="320"/>
                  <a:pt x="361" y="336"/>
                  <a:pt x="361" y="336"/>
                </a:cubicBezTo>
                <a:cubicBezTo>
                  <a:pt x="370" y="350"/>
                  <a:pt x="379" y="359"/>
                  <a:pt x="393" y="368"/>
                </a:cubicBezTo>
                <a:cubicBezTo>
                  <a:pt x="418" y="406"/>
                  <a:pt x="450" y="426"/>
                  <a:pt x="465" y="472"/>
                </a:cubicBezTo>
                <a:cubicBezTo>
                  <a:pt x="470" y="488"/>
                  <a:pt x="476" y="504"/>
                  <a:pt x="481" y="520"/>
                </a:cubicBezTo>
                <a:cubicBezTo>
                  <a:pt x="484" y="528"/>
                  <a:pt x="489" y="544"/>
                  <a:pt x="489" y="544"/>
                </a:cubicBezTo>
                <a:cubicBezTo>
                  <a:pt x="494" y="603"/>
                  <a:pt x="502" y="660"/>
                  <a:pt x="521" y="716"/>
                </a:cubicBezTo>
                <a:cubicBezTo>
                  <a:pt x="522" y="733"/>
                  <a:pt x="520" y="751"/>
                  <a:pt x="525" y="768"/>
                </a:cubicBezTo>
                <a:cubicBezTo>
                  <a:pt x="526" y="772"/>
                  <a:pt x="534" y="769"/>
                  <a:pt x="537" y="772"/>
                </a:cubicBezTo>
                <a:cubicBezTo>
                  <a:pt x="551" y="786"/>
                  <a:pt x="552" y="793"/>
                  <a:pt x="557" y="808"/>
                </a:cubicBezTo>
                <a:cubicBezTo>
                  <a:pt x="554" y="836"/>
                  <a:pt x="559" y="875"/>
                  <a:pt x="533" y="892"/>
                </a:cubicBezTo>
                <a:cubicBezTo>
                  <a:pt x="528" y="900"/>
                  <a:pt x="522" y="908"/>
                  <a:pt x="517" y="916"/>
                </a:cubicBezTo>
                <a:cubicBezTo>
                  <a:pt x="494" y="950"/>
                  <a:pt x="534" y="904"/>
                  <a:pt x="545" y="900"/>
                </a:cubicBezTo>
                <a:cubicBezTo>
                  <a:pt x="537" y="948"/>
                  <a:pt x="551" y="908"/>
                  <a:pt x="521" y="928"/>
                </a:cubicBezTo>
                <a:cubicBezTo>
                  <a:pt x="517" y="930"/>
                  <a:pt x="520" y="937"/>
                  <a:pt x="517" y="940"/>
                </a:cubicBezTo>
                <a:cubicBezTo>
                  <a:pt x="514" y="943"/>
                  <a:pt x="509" y="943"/>
                  <a:pt x="505" y="944"/>
                </a:cubicBezTo>
                <a:cubicBezTo>
                  <a:pt x="490" y="966"/>
                  <a:pt x="481" y="995"/>
                  <a:pt x="473" y="1020"/>
                </a:cubicBezTo>
                <a:cubicBezTo>
                  <a:pt x="473" y="1020"/>
                  <a:pt x="463" y="1050"/>
                  <a:pt x="461" y="1056"/>
                </a:cubicBezTo>
                <a:cubicBezTo>
                  <a:pt x="460" y="1060"/>
                  <a:pt x="457" y="1068"/>
                  <a:pt x="457" y="1068"/>
                </a:cubicBezTo>
                <a:cubicBezTo>
                  <a:pt x="454" y="1093"/>
                  <a:pt x="449" y="1112"/>
                  <a:pt x="441" y="1136"/>
                </a:cubicBezTo>
                <a:cubicBezTo>
                  <a:pt x="438" y="1144"/>
                  <a:pt x="436" y="1152"/>
                  <a:pt x="433" y="1160"/>
                </a:cubicBezTo>
                <a:cubicBezTo>
                  <a:pt x="432" y="1164"/>
                  <a:pt x="429" y="1172"/>
                  <a:pt x="429" y="1172"/>
                </a:cubicBezTo>
                <a:cubicBezTo>
                  <a:pt x="429" y="1172"/>
                  <a:pt x="436" y="1155"/>
                  <a:pt x="441" y="1148"/>
                </a:cubicBezTo>
                <a:cubicBezTo>
                  <a:pt x="437" y="1147"/>
                  <a:pt x="432" y="1141"/>
                  <a:pt x="429" y="1144"/>
                </a:cubicBezTo>
                <a:cubicBezTo>
                  <a:pt x="423" y="1150"/>
                  <a:pt x="427" y="1162"/>
                  <a:pt x="421" y="1168"/>
                </a:cubicBezTo>
                <a:cubicBezTo>
                  <a:pt x="406" y="1183"/>
                  <a:pt x="398" y="1201"/>
                  <a:pt x="377" y="1208"/>
                </a:cubicBezTo>
                <a:cubicBezTo>
                  <a:pt x="364" y="1228"/>
                  <a:pt x="373" y="1217"/>
                  <a:pt x="345" y="1236"/>
                </a:cubicBezTo>
                <a:cubicBezTo>
                  <a:pt x="341" y="1239"/>
                  <a:pt x="333" y="1244"/>
                  <a:pt x="333" y="1244"/>
                </a:cubicBezTo>
                <a:cubicBezTo>
                  <a:pt x="317" y="1268"/>
                  <a:pt x="309" y="1264"/>
                  <a:pt x="277" y="1268"/>
                </a:cubicBezTo>
                <a:cubicBezTo>
                  <a:pt x="263" y="1277"/>
                  <a:pt x="254" y="1276"/>
                  <a:pt x="249" y="1292"/>
                </a:cubicBezTo>
                <a:cubicBezTo>
                  <a:pt x="260" y="1325"/>
                  <a:pt x="311" y="1333"/>
                  <a:pt x="341" y="1340"/>
                </a:cubicBezTo>
                <a:cubicBezTo>
                  <a:pt x="355" y="1343"/>
                  <a:pt x="381" y="1352"/>
                  <a:pt x="381" y="1352"/>
                </a:cubicBezTo>
                <a:cubicBezTo>
                  <a:pt x="403" y="1374"/>
                  <a:pt x="442" y="1379"/>
                  <a:pt x="473" y="1384"/>
                </a:cubicBezTo>
                <a:cubicBezTo>
                  <a:pt x="512" y="1382"/>
                  <a:pt x="551" y="1385"/>
                  <a:pt x="589" y="1376"/>
                </a:cubicBezTo>
                <a:cubicBezTo>
                  <a:pt x="602" y="1373"/>
                  <a:pt x="614" y="1355"/>
                  <a:pt x="625" y="1348"/>
                </a:cubicBezTo>
                <a:cubicBezTo>
                  <a:pt x="639" y="1327"/>
                  <a:pt x="646" y="1302"/>
                  <a:pt x="657" y="1280"/>
                </a:cubicBezTo>
                <a:cubicBezTo>
                  <a:pt x="676" y="1241"/>
                  <a:pt x="693" y="1204"/>
                  <a:pt x="709" y="1164"/>
                </a:cubicBezTo>
                <a:cubicBezTo>
                  <a:pt x="719" y="1138"/>
                  <a:pt x="722" y="1110"/>
                  <a:pt x="733" y="1084"/>
                </a:cubicBezTo>
                <a:cubicBezTo>
                  <a:pt x="738" y="1056"/>
                  <a:pt x="740" y="1027"/>
                  <a:pt x="757" y="1004"/>
                </a:cubicBezTo>
                <a:cubicBezTo>
                  <a:pt x="758" y="1000"/>
                  <a:pt x="759" y="996"/>
                  <a:pt x="761" y="992"/>
                </a:cubicBezTo>
                <a:cubicBezTo>
                  <a:pt x="763" y="988"/>
                  <a:pt x="767" y="985"/>
                  <a:pt x="769" y="980"/>
                </a:cubicBezTo>
                <a:cubicBezTo>
                  <a:pt x="780" y="950"/>
                  <a:pt x="785" y="915"/>
                  <a:pt x="793" y="884"/>
                </a:cubicBezTo>
                <a:cubicBezTo>
                  <a:pt x="803" y="791"/>
                  <a:pt x="809" y="698"/>
                  <a:pt x="813" y="604"/>
                </a:cubicBezTo>
                <a:cubicBezTo>
                  <a:pt x="811" y="541"/>
                  <a:pt x="824" y="474"/>
                  <a:pt x="801" y="416"/>
                </a:cubicBezTo>
                <a:cubicBezTo>
                  <a:pt x="788" y="384"/>
                  <a:pt x="781" y="349"/>
                  <a:pt x="769" y="316"/>
                </a:cubicBezTo>
                <a:cubicBezTo>
                  <a:pt x="761" y="295"/>
                  <a:pt x="749" y="277"/>
                  <a:pt x="741" y="256"/>
                </a:cubicBezTo>
                <a:cubicBezTo>
                  <a:pt x="731" y="229"/>
                  <a:pt x="727" y="203"/>
                  <a:pt x="709" y="180"/>
                </a:cubicBezTo>
                <a:cubicBezTo>
                  <a:pt x="699" y="151"/>
                  <a:pt x="661" y="74"/>
                  <a:pt x="637" y="56"/>
                </a:cubicBezTo>
                <a:cubicBezTo>
                  <a:pt x="599" y="27"/>
                  <a:pt x="546" y="29"/>
                  <a:pt x="501" y="24"/>
                </a:cubicBezTo>
                <a:cubicBezTo>
                  <a:pt x="398" y="12"/>
                  <a:pt x="293" y="6"/>
                  <a:pt x="189" y="0"/>
                </a:cubicBezTo>
                <a:cubicBezTo>
                  <a:pt x="143" y="5"/>
                  <a:pt x="101" y="13"/>
                  <a:pt x="57" y="28"/>
                </a:cubicBezTo>
                <a:cubicBezTo>
                  <a:pt x="42" y="33"/>
                  <a:pt x="15" y="60"/>
                  <a:pt x="9" y="60"/>
                </a:cubicBezTo>
                <a:cubicBezTo>
                  <a:pt x="6" y="60"/>
                  <a:pt x="9" y="55"/>
                  <a:pt x="9" y="52"/>
                </a:cubicBez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94571" name="Text Box 11"/>
          <p:cNvSpPr txBox="1">
            <a:spLocks noChangeArrowheads="1"/>
          </p:cNvSpPr>
          <p:nvPr/>
        </p:nvSpPr>
        <p:spPr bwMode="auto">
          <a:xfrm>
            <a:off x="6834188" y="2038350"/>
            <a:ext cx="13333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2000" b="1" dirty="0">
                <a:solidFill>
                  <a:schemeClr val="tx1"/>
                </a:solidFill>
                <a:latin typeface="Calibri" panose="020F0502020204030204" pitchFamily="34" charset="0"/>
                <a:ea typeface="Calibri" panose="020F0502020204030204" pitchFamily="34" charset="0"/>
                <a:cs typeface="Calibri" panose="020F0502020204030204" pitchFamily="34" charset="0"/>
              </a:rPr>
              <a:t>Antagonist</a:t>
            </a:r>
          </a:p>
        </p:txBody>
      </p:sp>
      <p:sp>
        <p:nvSpPr>
          <p:cNvPr id="194572" name="Text Box 12"/>
          <p:cNvSpPr txBox="1">
            <a:spLocks noChangeArrowheads="1"/>
          </p:cNvSpPr>
          <p:nvPr/>
        </p:nvSpPr>
        <p:spPr bwMode="auto">
          <a:xfrm>
            <a:off x="903288" y="2038350"/>
            <a:ext cx="9855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2000" b="1" dirty="0">
                <a:solidFill>
                  <a:schemeClr val="tx1"/>
                </a:solidFill>
                <a:latin typeface="Calibri" panose="020F0502020204030204" pitchFamily="34" charset="0"/>
                <a:ea typeface="Calibri" panose="020F0502020204030204" pitchFamily="34" charset="0"/>
                <a:cs typeface="Calibri" panose="020F0502020204030204" pitchFamily="34" charset="0"/>
              </a:rPr>
              <a:t>Agonist</a:t>
            </a:r>
          </a:p>
        </p:txBody>
      </p:sp>
      <p:sp>
        <p:nvSpPr>
          <p:cNvPr id="194573" name="Text Box 13"/>
          <p:cNvSpPr txBox="1">
            <a:spLocks noChangeArrowheads="1"/>
          </p:cNvSpPr>
          <p:nvPr/>
        </p:nvSpPr>
        <p:spPr bwMode="auto">
          <a:xfrm>
            <a:off x="6970713" y="3055938"/>
            <a:ext cx="733214"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Brust</a:t>
            </a:r>
          </a:p>
        </p:txBody>
      </p:sp>
      <p:sp>
        <p:nvSpPr>
          <p:cNvPr id="194574" name="Text Box 14"/>
          <p:cNvSpPr txBox="1">
            <a:spLocks noChangeArrowheads="1"/>
          </p:cNvSpPr>
          <p:nvPr/>
        </p:nvSpPr>
        <p:spPr bwMode="auto">
          <a:xfrm>
            <a:off x="4987925" y="5330825"/>
            <a:ext cx="887231"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Uterus</a:t>
            </a:r>
          </a:p>
        </p:txBody>
      </p:sp>
      <p:pic>
        <p:nvPicPr>
          <p:cNvPr id="194575" name="Picture 15" descr="SERM skele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188" y="3044825"/>
            <a:ext cx="11414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76" name="Picture 16" descr="SERM her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5750" y="4264025"/>
            <a:ext cx="126523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7" name="Freeform 17"/>
          <p:cNvSpPr>
            <a:spLocks/>
          </p:cNvSpPr>
          <p:nvPr/>
        </p:nvSpPr>
        <p:spPr bwMode="auto">
          <a:xfrm>
            <a:off x="3481388" y="4144963"/>
            <a:ext cx="781050" cy="1195387"/>
          </a:xfrm>
          <a:custGeom>
            <a:avLst/>
            <a:gdLst>
              <a:gd name="T0" fmla="*/ 2147483647 w 492"/>
              <a:gd name="T1" fmla="*/ 0 h 753"/>
              <a:gd name="T2" fmla="*/ 2147483647 w 492"/>
              <a:gd name="T3" fmla="*/ 2147483647 h 753"/>
              <a:gd name="T4" fmla="*/ 2147483647 w 492"/>
              <a:gd name="T5" fmla="*/ 2147483647 h 753"/>
              <a:gd name="T6" fmla="*/ 0 w 492"/>
              <a:gd name="T7" fmla="*/ 2147483647 h 753"/>
              <a:gd name="T8" fmla="*/ 2147483647 w 492"/>
              <a:gd name="T9" fmla="*/ 2147483647 h 753"/>
              <a:gd name="T10" fmla="*/ 2147483647 w 492"/>
              <a:gd name="T11" fmla="*/ 2147483647 h 753"/>
              <a:gd name="T12" fmla="*/ 2147483647 w 492"/>
              <a:gd name="T13" fmla="*/ 2147483647 h 753"/>
              <a:gd name="T14" fmla="*/ 2147483647 w 492"/>
              <a:gd name="T15" fmla="*/ 2147483647 h 753"/>
              <a:gd name="T16" fmla="*/ 2147483647 w 492"/>
              <a:gd name="T17" fmla="*/ 2147483647 h 753"/>
              <a:gd name="T18" fmla="*/ 2147483647 w 492"/>
              <a:gd name="T19" fmla="*/ 2147483647 h 753"/>
              <a:gd name="T20" fmla="*/ 2147483647 w 492"/>
              <a:gd name="T21" fmla="*/ 2147483647 h 753"/>
              <a:gd name="T22" fmla="*/ 2147483647 w 492"/>
              <a:gd name="T23" fmla="*/ 2147483647 h 753"/>
              <a:gd name="T24" fmla="*/ 2147483647 w 492"/>
              <a:gd name="T25" fmla="*/ 2147483647 h 753"/>
              <a:gd name="T26" fmla="*/ 2147483647 w 492"/>
              <a:gd name="T27" fmla="*/ 2147483647 h 753"/>
              <a:gd name="T28" fmla="*/ 2147483647 w 492"/>
              <a:gd name="T29" fmla="*/ 2147483647 h 753"/>
              <a:gd name="T30" fmla="*/ 2147483647 w 492"/>
              <a:gd name="T31" fmla="*/ 2147483647 h 753"/>
              <a:gd name="T32" fmla="*/ 2147483647 w 492"/>
              <a:gd name="T33" fmla="*/ 2147483647 h 753"/>
              <a:gd name="T34" fmla="*/ 2147483647 w 492"/>
              <a:gd name="T35" fmla="*/ 2147483647 h 753"/>
              <a:gd name="T36" fmla="*/ 2147483647 w 492"/>
              <a:gd name="T37" fmla="*/ 2147483647 h 753"/>
              <a:gd name="T38" fmla="*/ 2147483647 w 492"/>
              <a:gd name="T39" fmla="*/ 2147483647 h 753"/>
              <a:gd name="T40" fmla="*/ 2147483647 w 492"/>
              <a:gd name="T41" fmla="*/ 2147483647 h 753"/>
              <a:gd name="T42" fmla="*/ 2147483647 w 492"/>
              <a:gd name="T43" fmla="*/ 2147483647 h 753"/>
              <a:gd name="T44" fmla="*/ 2147483647 w 492"/>
              <a:gd name="T45" fmla="*/ 2147483647 h 753"/>
              <a:gd name="T46" fmla="*/ 2147483647 w 492"/>
              <a:gd name="T47" fmla="*/ 2147483647 h 753"/>
              <a:gd name="T48" fmla="*/ 2147483647 w 492"/>
              <a:gd name="T49" fmla="*/ 2147483647 h 753"/>
              <a:gd name="T50" fmla="*/ 2147483647 w 492"/>
              <a:gd name="T51" fmla="*/ 2147483647 h 753"/>
              <a:gd name="T52" fmla="*/ 2147483647 w 492"/>
              <a:gd name="T53" fmla="*/ 2147483647 h 753"/>
              <a:gd name="T54" fmla="*/ 2147483647 w 492"/>
              <a:gd name="T55" fmla="*/ 2147483647 h 753"/>
              <a:gd name="T56" fmla="*/ 2147483647 w 492"/>
              <a:gd name="T57" fmla="*/ 2147483647 h 753"/>
              <a:gd name="T58" fmla="*/ 2147483647 w 492"/>
              <a:gd name="T59" fmla="*/ 2147483647 h 753"/>
              <a:gd name="T60" fmla="*/ 2147483647 w 492"/>
              <a:gd name="T61" fmla="*/ 2147483647 h 753"/>
              <a:gd name="T62" fmla="*/ 2147483647 w 492"/>
              <a:gd name="T63" fmla="*/ 2147483647 h 753"/>
              <a:gd name="T64" fmla="*/ 2147483647 w 492"/>
              <a:gd name="T65" fmla="*/ 2147483647 h 753"/>
              <a:gd name="T66" fmla="*/ 2147483647 w 492"/>
              <a:gd name="T67" fmla="*/ 2147483647 h 753"/>
              <a:gd name="T68" fmla="*/ 2147483647 w 492"/>
              <a:gd name="T69" fmla="*/ 0 h 7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2"/>
              <a:gd name="T106" fmla="*/ 0 h 753"/>
              <a:gd name="T107" fmla="*/ 492 w 492"/>
              <a:gd name="T108" fmla="*/ 753 h 75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2" h="753">
                <a:moveTo>
                  <a:pt x="69" y="0"/>
                </a:moveTo>
                <a:cubicBezTo>
                  <a:pt x="54" y="2"/>
                  <a:pt x="41" y="4"/>
                  <a:pt x="27" y="9"/>
                </a:cubicBezTo>
                <a:cubicBezTo>
                  <a:pt x="18" y="18"/>
                  <a:pt x="10" y="23"/>
                  <a:pt x="3" y="33"/>
                </a:cubicBezTo>
                <a:cubicBezTo>
                  <a:pt x="5" y="65"/>
                  <a:pt x="10" y="98"/>
                  <a:pt x="0" y="129"/>
                </a:cubicBezTo>
                <a:cubicBezTo>
                  <a:pt x="3" y="146"/>
                  <a:pt x="5" y="149"/>
                  <a:pt x="21" y="144"/>
                </a:cubicBezTo>
                <a:cubicBezTo>
                  <a:pt x="24" y="135"/>
                  <a:pt x="29" y="105"/>
                  <a:pt x="39" y="99"/>
                </a:cubicBezTo>
                <a:cubicBezTo>
                  <a:pt x="44" y="96"/>
                  <a:pt x="57" y="93"/>
                  <a:pt x="57" y="93"/>
                </a:cubicBezTo>
                <a:cubicBezTo>
                  <a:pt x="70" y="94"/>
                  <a:pt x="87" y="88"/>
                  <a:pt x="87" y="105"/>
                </a:cubicBezTo>
                <a:cubicBezTo>
                  <a:pt x="87" y="113"/>
                  <a:pt x="81" y="116"/>
                  <a:pt x="78" y="123"/>
                </a:cubicBezTo>
                <a:cubicBezTo>
                  <a:pt x="74" y="132"/>
                  <a:pt x="69" y="150"/>
                  <a:pt x="69" y="150"/>
                </a:cubicBezTo>
                <a:cubicBezTo>
                  <a:pt x="70" y="157"/>
                  <a:pt x="68" y="165"/>
                  <a:pt x="72" y="171"/>
                </a:cubicBezTo>
                <a:cubicBezTo>
                  <a:pt x="76" y="177"/>
                  <a:pt x="84" y="179"/>
                  <a:pt x="90" y="183"/>
                </a:cubicBezTo>
                <a:cubicBezTo>
                  <a:pt x="93" y="185"/>
                  <a:pt x="99" y="189"/>
                  <a:pt x="99" y="189"/>
                </a:cubicBezTo>
                <a:cubicBezTo>
                  <a:pt x="105" y="198"/>
                  <a:pt x="123" y="210"/>
                  <a:pt x="123" y="210"/>
                </a:cubicBezTo>
                <a:cubicBezTo>
                  <a:pt x="125" y="213"/>
                  <a:pt x="126" y="216"/>
                  <a:pt x="129" y="219"/>
                </a:cubicBezTo>
                <a:cubicBezTo>
                  <a:pt x="132" y="222"/>
                  <a:pt x="136" y="222"/>
                  <a:pt x="138" y="225"/>
                </a:cubicBezTo>
                <a:cubicBezTo>
                  <a:pt x="150" y="238"/>
                  <a:pt x="156" y="260"/>
                  <a:pt x="171" y="270"/>
                </a:cubicBezTo>
                <a:cubicBezTo>
                  <a:pt x="176" y="273"/>
                  <a:pt x="195" y="275"/>
                  <a:pt x="198" y="276"/>
                </a:cubicBezTo>
                <a:cubicBezTo>
                  <a:pt x="227" y="283"/>
                  <a:pt x="256" y="296"/>
                  <a:pt x="285" y="303"/>
                </a:cubicBezTo>
                <a:cubicBezTo>
                  <a:pt x="281" y="324"/>
                  <a:pt x="285" y="348"/>
                  <a:pt x="273" y="366"/>
                </a:cubicBezTo>
                <a:cubicBezTo>
                  <a:pt x="275" y="382"/>
                  <a:pt x="278" y="398"/>
                  <a:pt x="282" y="414"/>
                </a:cubicBezTo>
                <a:cubicBezTo>
                  <a:pt x="275" y="435"/>
                  <a:pt x="302" y="477"/>
                  <a:pt x="309" y="498"/>
                </a:cubicBezTo>
                <a:cubicBezTo>
                  <a:pt x="330" y="561"/>
                  <a:pt x="345" y="624"/>
                  <a:pt x="366" y="687"/>
                </a:cubicBezTo>
                <a:cubicBezTo>
                  <a:pt x="373" y="708"/>
                  <a:pt x="375" y="734"/>
                  <a:pt x="387" y="753"/>
                </a:cubicBezTo>
                <a:cubicBezTo>
                  <a:pt x="418" y="748"/>
                  <a:pt x="423" y="744"/>
                  <a:pt x="429" y="714"/>
                </a:cubicBezTo>
                <a:cubicBezTo>
                  <a:pt x="433" y="657"/>
                  <a:pt x="439" y="604"/>
                  <a:pt x="465" y="552"/>
                </a:cubicBezTo>
                <a:cubicBezTo>
                  <a:pt x="467" y="537"/>
                  <a:pt x="474" y="527"/>
                  <a:pt x="477" y="513"/>
                </a:cubicBezTo>
                <a:cubicBezTo>
                  <a:pt x="484" y="479"/>
                  <a:pt x="486" y="445"/>
                  <a:pt x="489" y="411"/>
                </a:cubicBezTo>
                <a:cubicBezTo>
                  <a:pt x="490" y="386"/>
                  <a:pt x="492" y="361"/>
                  <a:pt x="492" y="336"/>
                </a:cubicBezTo>
                <a:cubicBezTo>
                  <a:pt x="492" y="268"/>
                  <a:pt x="492" y="200"/>
                  <a:pt x="489" y="132"/>
                </a:cubicBezTo>
                <a:cubicBezTo>
                  <a:pt x="489" y="121"/>
                  <a:pt x="483" y="85"/>
                  <a:pt x="471" y="75"/>
                </a:cubicBezTo>
                <a:cubicBezTo>
                  <a:pt x="428" y="40"/>
                  <a:pt x="293" y="44"/>
                  <a:pt x="249" y="42"/>
                </a:cubicBezTo>
                <a:cubicBezTo>
                  <a:pt x="217" y="38"/>
                  <a:pt x="182" y="36"/>
                  <a:pt x="150" y="27"/>
                </a:cubicBezTo>
                <a:cubicBezTo>
                  <a:pt x="138" y="23"/>
                  <a:pt x="126" y="15"/>
                  <a:pt x="114" y="12"/>
                </a:cubicBezTo>
                <a:cubicBezTo>
                  <a:pt x="100" y="9"/>
                  <a:pt x="80" y="11"/>
                  <a:pt x="69" y="0"/>
                </a:cubicBez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94578" name="Freeform 18"/>
          <p:cNvSpPr>
            <a:spLocks/>
          </p:cNvSpPr>
          <p:nvPr/>
        </p:nvSpPr>
        <p:spPr bwMode="auto">
          <a:xfrm>
            <a:off x="3806825" y="5583238"/>
            <a:ext cx="371475" cy="461962"/>
          </a:xfrm>
          <a:custGeom>
            <a:avLst/>
            <a:gdLst>
              <a:gd name="T0" fmla="*/ 2147483647 w 234"/>
              <a:gd name="T1" fmla="*/ 0 h 291"/>
              <a:gd name="T2" fmla="*/ 2147483647 w 234"/>
              <a:gd name="T3" fmla="*/ 2147483647 h 291"/>
              <a:gd name="T4" fmla="*/ 2147483647 w 234"/>
              <a:gd name="T5" fmla="*/ 2147483647 h 291"/>
              <a:gd name="T6" fmla="*/ 2147483647 w 234"/>
              <a:gd name="T7" fmla="*/ 2147483647 h 291"/>
              <a:gd name="T8" fmla="*/ 2147483647 w 234"/>
              <a:gd name="T9" fmla="*/ 2147483647 h 291"/>
              <a:gd name="T10" fmla="*/ 2147483647 w 234"/>
              <a:gd name="T11" fmla="*/ 2147483647 h 291"/>
              <a:gd name="T12" fmla="*/ 2147483647 w 234"/>
              <a:gd name="T13" fmla="*/ 2147483647 h 291"/>
              <a:gd name="T14" fmla="*/ 2147483647 w 234"/>
              <a:gd name="T15" fmla="*/ 2147483647 h 291"/>
              <a:gd name="T16" fmla="*/ 2147483647 w 234"/>
              <a:gd name="T17" fmla="*/ 2147483647 h 291"/>
              <a:gd name="T18" fmla="*/ 2147483647 w 234"/>
              <a:gd name="T19" fmla="*/ 2147483647 h 291"/>
              <a:gd name="T20" fmla="*/ 2147483647 w 234"/>
              <a:gd name="T21" fmla="*/ 2147483647 h 291"/>
              <a:gd name="T22" fmla="*/ 2147483647 w 234"/>
              <a:gd name="T23" fmla="*/ 0 h 2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4"/>
              <a:gd name="T37" fmla="*/ 0 h 291"/>
              <a:gd name="T38" fmla="*/ 234 w 234"/>
              <a:gd name="T39" fmla="*/ 291 h 2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4" h="291">
                <a:moveTo>
                  <a:pt x="173" y="0"/>
                </a:moveTo>
                <a:cubicBezTo>
                  <a:pt x="164" y="44"/>
                  <a:pt x="146" y="74"/>
                  <a:pt x="128" y="114"/>
                </a:cubicBezTo>
                <a:cubicBezTo>
                  <a:pt x="119" y="134"/>
                  <a:pt x="114" y="153"/>
                  <a:pt x="95" y="165"/>
                </a:cubicBezTo>
                <a:cubicBezTo>
                  <a:pt x="89" y="183"/>
                  <a:pt x="75" y="205"/>
                  <a:pt x="59" y="216"/>
                </a:cubicBezTo>
                <a:cubicBezTo>
                  <a:pt x="49" y="231"/>
                  <a:pt x="56" y="223"/>
                  <a:pt x="35" y="237"/>
                </a:cubicBezTo>
                <a:cubicBezTo>
                  <a:pt x="29" y="241"/>
                  <a:pt x="17" y="249"/>
                  <a:pt x="17" y="249"/>
                </a:cubicBezTo>
                <a:cubicBezTo>
                  <a:pt x="0" y="275"/>
                  <a:pt x="43" y="274"/>
                  <a:pt x="59" y="279"/>
                </a:cubicBezTo>
                <a:cubicBezTo>
                  <a:pt x="165" y="276"/>
                  <a:pt x="157" y="291"/>
                  <a:pt x="215" y="252"/>
                </a:cubicBezTo>
                <a:cubicBezTo>
                  <a:pt x="234" y="223"/>
                  <a:pt x="224" y="206"/>
                  <a:pt x="221" y="162"/>
                </a:cubicBezTo>
                <a:cubicBezTo>
                  <a:pt x="218" y="124"/>
                  <a:pt x="213" y="85"/>
                  <a:pt x="203" y="48"/>
                </a:cubicBezTo>
                <a:cubicBezTo>
                  <a:pt x="201" y="41"/>
                  <a:pt x="192" y="12"/>
                  <a:pt x="191" y="12"/>
                </a:cubicBezTo>
                <a:cubicBezTo>
                  <a:pt x="178" y="8"/>
                  <a:pt x="184" y="11"/>
                  <a:pt x="173" y="0"/>
                </a:cubicBez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94579" name="Freeform 19"/>
          <p:cNvSpPr>
            <a:spLocks/>
          </p:cNvSpPr>
          <p:nvPr/>
        </p:nvSpPr>
        <p:spPr bwMode="auto">
          <a:xfrm>
            <a:off x="2590800" y="5297488"/>
            <a:ext cx="923925" cy="785812"/>
          </a:xfrm>
          <a:custGeom>
            <a:avLst/>
            <a:gdLst>
              <a:gd name="T0" fmla="*/ 2147483647 w 582"/>
              <a:gd name="T1" fmla="*/ 2147483647 h 495"/>
              <a:gd name="T2" fmla="*/ 2147483647 w 582"/>
              <a:gd name="T3" fmla="*/ 2147483647 h 495"/>
              <a:gd name="T4" fmla="*/ 2147483647 w 582"/>
              <a:gd name="T5" fmla="*/ 2147483647 h 495"/>
              <a:gd name="T6" fmla="*/ 2147483647 w 582"/>
              <a:gd name="T7" fmla="*/ 2147483647 h 495"/>
              <a:gd name="T8" fmla="*/ 2147483647 w 582"/>
              <a:gd name="T9" fmla="*/ 2147483647 h 495"/>
              <a:gd name="T10" fmla="*/ 2147483647 w 582"/>
              <a:gd name="T11" fmla="*/ 2147483647 h 495"/>
              <a:gd name="T12" fmla="*/ 2147483647 w 582"/>
              <a:gd name="T13" fmla="*/ 2147483647 h 495"/>
              <a:gd name="T14" fmla="*/ 2147483647 w 582"/>
              <a:gd name="T15" fmla="*/ 2147483647 h 495"/>
              <a:gd name="T16" fmla="*/ 2147483647 w 582"/>
              <a:gd name="T17" fmla="*/ 2147483647 h 495"/>
              <a:gd name="T18" fmla="*/ 2147483647 w 582"/>
              <a:gd name="T19" fmla="*/ 2147483647 h 495"/>
              <a:gd name="T20" fmla="*/ 2147483647 w 582"/>
              <a:gd name="T21" fmla="*/ 2147483647 h 495"/>
              <a:gd name="T22" fmla="*/ 2147483647 w 582"/>
              <a:gd name="T23" fmla="*/ 2147483647 h 495"/>
              <a:gd name="T24" fmla="*/ 2147483647 w 582"/>
              <a:gd name="T25" fmla="*/ 2147483647 h 495"/>
              <a:gd name="T26" fmla="*/ 2147483647 w 582"/>
              <a:gd name="T27" fmla="*/ 2147483647 h 495"/>
              <a:gd name="T28" fmla="*/ 2147483647 w 582"/>
              <a:gd name="T29" fmla="*/ 2147483647 h 495"/>
              <a:gd name="T30" fmla="*/ 2147483647 w 582"/>
              <a:gd name="T31" fmla="*/ 2147483647 h 495"/>
              <a:gd name="T32" fmla="*/ 2147483647 w 582"/>
              <a:gd name="T33" fmla="*/ 0 h 495"/>
              <a:gd name="T34" fmla="*/ 2147483647 w 582"/>
              <a:gd name="T35" fmla="*/ 2147483647 h 495"/>
              <a:gd name="T36" fmla="*/ 2147483647 w 582"/>
              <a:gd name="T37" fmla="*/ 2147483647 h 495"/>
              <a:gd name="T38" fmla="*/ 0 w 582"/>
              <a:gd name="T39" fmla="*/ 2147483647 h 495"/>
              <a:gd name="T40" fmla="*/ 2147483647 w 582"/>
              <a:gd name="T41" fmla="*/ 2147483647 h 495"/>
              <a:gd name="T42" fmla="*/ 2147483647 w 582"/>
              <a:gd name="T43" fmla="*/ 2147483647 h 495"/>
              <a:gd name="T44" fmla="*/ 2147483647 w 582"/>
              <a:gd name="T45" fmla="*/ 2147483647 h 495"/>
              <a:gd name="T46" fmla="*/ 2147483647 w 582"/>
              <a:gd name="T47" fmla="*/ 2147483647 h 495"/>
              <a:gd name="T48" fmla="*/ 2147483647 w 582"/>
              <a:gd name="T49" fmla="*/ 2147483647 h 495"/>
              <a:gd name="T50" fmla="*/ 2147483647 w 582"/>
              <a:gd name="T51" fmla="*/ 2147483647 h 49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2"/>
              <a:gd name="T79" fmla="*/ 0 h 495"/>
              <a:gd name="T80" fmla="*/ 582 w 582"/>
              <a:gd name="T81" fmla="*/ 495 h 49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2" h="495">
                <a:moveTo>
                  <a:pt x="564" y="477"/>
                </a:moveTo>
                <a:cubicBezTo>
                  <a:pt x="567" y="476"/>
                  <a:pt x="571" y="477"/>
                  <a:pt x="573" y="474"/>
                </a:cubicBezTo>
                <a:cubicBezTo>
                  <a:pt x="577" y="469"/>
                  <a:pt x="579" y="456"/>
                  <a:pt x="579" y="456"/>
                </a:cubicBezTo>
                <a:cubicBezTo>
                  <a:pt x="576" y="425"/>
                  <a:pt x="582" y="422"/>
                  <a:pt x="558" y="414"/>
                </a:cubicBezTo>
                <a:cubicBezTo>
                  <a:pt x="544" y="393"/>
                  <a:pt x="492" y="387"/>
                  <a:pt x="468" y="384"/>
                </a:cubicBezTo>
                <a:cubicBezTo>
                  <a:pt x="438" y="377"/>
                  <a:pt x="407" y="370"/>
                  <a:pt x="378" y="360"/>
                </a:cubicBezTo>
                <a:cubicBezTo>
                  <a:pt x="345" y="327"/>
                  <a:pt x="301" y="303"/>
                  <a:pt x="255" y="294"/>
                </a:cubicBezTo>
                <a:cubicBezTo>
                  <a:pt x="248" y="293"/>
                  <a:pt x="273" y="306"/>
                  <a:pt x="273" y="306"/>
                </a:cubicBezTo>
                <a:cubicBezTo>
                  <a:pt x="291" y="300"/>
                  <a:pt x="274" y="286"/>
                  <a:pt x="264" y="279"/>
                </a:cubicBezTo>
                <a:cubicBezTo>
                  <a:pt x="250" y="258"/>
                  <a:pt x="258" y="265"/>
                  <a:pt x="243" y="255"/>
                </a:cubicBezTo>
                <a:cubicBezTo>
                  <a:pt x="236" y="245"/>
                  <a:pt x="228" y="240"/>
                  <a:pt x="219" y="231"/>
                </a:cubicBezTo>
                <a:cubicBezTo>
                  <a:pt x="212" y="211"/>
                  <a:pt x="189" y="199"/>
                  <a:pt x="180" y="180"/>
                </a:cubicBezTo>
                <a:cubicBezTo>
                  <a:pt x="175" y="169"/>
                  <a:pt x="172" y="156"/>
                  <a:pt x="168" y="144"/>
                </a:cubicBezTo>
                <a:cubicBezTo>
                  <a:pt x="166" y="138"/>
                  <a:pt x="162" y="126"/>
                  <a:pt x="162" y="126"/>
                </a:cubicBezTo>
                <a:cubicBezTo>
                  <a:pt x="161" y="119"/>
                  <a:pt x="161" y="112"/>
                  <a:pt x="159" y="105"/>
                </a:cubicBezTo>
                <a:cubicBezTo>
                  <a:pt x="158" y="99"/>
                  <a:pt x="153" y="87"/>
                  <a:pt x="153" y="87"/>
                </a:cubicBezTo>
                <a:cubicBezTo>
                  <a:pt x="149" y="54"/>
                  <a:pt x="159" y="20"/>
                  <a:pt x="129" y="0"/>
                </a:cubicBezTo>
                <a:cubicBezTo>
                  <a:pt x="83" y="6"/>
                  <a:pt x="42" y="39"/>
                  <a:pt x="15" y="75"/>
                </a:cubicBezTo>
                <a:cubicBezTo>
                  <a:pt x="13" y="82"/>
                  <a:pt x="8" y="89"/>
                  <a:pt x="6" y="96"/>
                </a:cubicBezTo>
                <a:cubicBezTo>
                  <a:pt x="3" y="108"/>
                  <a:pt x="0" y="132"/>
                  <a:pt x="0" y="132"/>
                </a:cubicBezTo>
                <a:cubicBezTo>
                  <a:pt x="4" y="247"/>
                  <a:pt x="4" y="450"/>
                  <a:pt x="153" y="480"/>
                </a:cubicBezTo>
                <a:cubicBezTo>
                  <a:pt x="227" y="477"/>
                  <a:pt x="301" y="472"/>
                  <a:pt x="375" y="483"/>
                </a:cubicBezTo>
                <a:cubicBezTo>
                  <a:pt x="390" y="485"/>
                  <a:pt x="405" y="487"/>
                  <a:pt x="420" y="489"/>
                </a:cubicBezTo>
                <a:cubicBezTo>
                  <a:pt x="443" y="491"/>
                  <a:pt x="489" y="495"/>
                  <a:pt x="489" y="495"/>
                </a:cubicBezTo>
                <a:cubicBezTo>
                  <a:pt x="566" y="491"/>
                  <a:pt x="531" y="492"/>
                  <a:pt x="576" y="477"/>
                </a:cubicBezTo>
                <a:cubicBezTo>
                  <a:pt x="572" y="464"/>
                  <a:pt x="575" y="466"/>
                  <a:pt x="564" y="477"/>
                </a:cubicBez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94580" name="Freeform 20"/>
          <p:cNvSpPr>
            <a:spLocks/>
          </p:cNvSpPr>
          <p:nvPr/>
        </p:nvSpPr>
        <p:spPr bwMode="auto">
          <a:xfrm>
            <a:off x="2743200" y="4148138"/>
            <a:ext cx="504825" cy="1135062"/>
          </a:xfrm>
          <a:custGeom>
            <a:avLst/>
            <a:gdLst>
              <a:gd name="T0" fmla="*/ 2147483647 w 318"/>
              <a:gd name="T1" fmla="*/ 2147483647 h 715"/>
              <a:gd name="T2" fmla="*/ 2147483647 w 318"/>
              <a:gd name="T3" fmla="*/ 2147483647 h 715"/>
              <a:gd name="T4" fmla="*/ 2147483647 w 318"/>
              <a:gd name="T5" fmla="*/ 2147483647 h 715"/>
              <a:gd name="T6" fmla="*/ 2147483647 w 318"/>
              <a:gd name="T7" fmla="*/ 2147483647 h 715"/>
              <a:gd name="T8" fmla="*/ 2147483647 w 318"/>
              <a:gd name="T9" fmla="*/ 2147483647 h 715"/>
              <a:gd name="T10" fmla="*/ 2147483647 w 318"/>
              <a:gd name="T11" fmla="*/ 2147483647 h 715"/>
              <a:gd name="T12" fmla="*/ 2147483647 w 318"/>
              <a:gd name="T13" fmla="*/ 2147483647 h 715"/>
              <a:gd name="T14" fmla="*/ 2147483647 w 318"/>
              <a:gd name="T15" fmla="*/ 2147483647 h 715"/>
              <a:gd name="T16" fmla="*/ 2147483647 w 318"/>
              <a:gd name="T17" fmla="*/ 2147483647 h 715"/>
              <a:gd name="T18" fmla="*/ 2147483647 w 318"/>
              <a:gd name="T19" fmla="*/ 2147483647 h 715"/>
              <a:gd name="T20" fmla="*/ 2147483647 w 318"/>
              <a:gd name="T21" fmla="*/ 2147483647 h 715"/>
              <a:gd name="T22" fmla="*/ 2147483647 w 318"/>
              <a:gd name="T23" fmla="*/ 2147483647 h 715"/>
              <a:gd name="T24" fmla="*/ 2147483647 w 318"/>
              <a:gd name="T25" fmla="*/ 2147483647 h 715"/>
              <a:gd name="T26" fmla="*/ 2147483647 w 318"/>
              <a:gd name="T27" fmla="*/ 2147483647 h 715"/>
              <a:gd name="T28" fmla="*/ 2147483647 w 318"/>
              <a:gd name="T29" fmla="*/ 2147483647 h 715"/>
              <a:gd name="T30" fmla="*/ 2147483647 w 318"/>
              <a:gd name="T31" fmla="*/ 2147483647 h 715"/>
              <a:gd name="T32" fmla="*/ 2147483647 w 318"/>
              <a:gd name="T33" fmla="*/ 2147483647 h 715"/>
              <a:gd name="T34" fmla="*/ 0 w 318"/>
              <a:gd name="T35" fmla="*/ 2147483647 h 715"/>
              <a:gd name="T36" fmla="*/ 2147483647 w 318"/>
              <a:gd name="T37" fmla="*/ 2147483647 h 715"/>
              <a:gd name="T38" fmla="*/ 2147483647 w 318"/>
              <a:gd name="T39" fmla="*/ 2147483647 h 715"/>
              <a:gd name="T40" fmla="*/ 2147483647 w 318"/>
              <a:gd name="T41" fmla="*/ 2147483647 h 715"/>
              <a:gd name="T42" fmla="*/ 2147483647 w 318"/>
              <a:gd name="T43" fmla="*/ 2147483647 h 715"/>
              <a:gd name="T44" fmla="*/ 2147483647 w 318"/>
              <a:gd name="T45" fmla="*/ 2147483647 h 7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8"/>
              <a:gd name="T70" fmla="*/ 0 h 715"/>
              <a:gd name="T71" fmla="*/ 318 w 318"/>
              <a:gd name="T72" fmla="*/ 715 h 7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8" h="715">
                <a:moveTo>
                  <a:pt x="252" y="10"/>
                </a:moveTo>
                <a:cubicBezTo>
                  <a:pt x="273" y="5"/>
                  <a:pt x="287" y="0"/>
                  <a:pt x="312" y="10"/>
                </a:cubicBezTo>
                <a:cubicBezTo>
                  <a:pt x="318" y="12"/>
                  <a:pt x="318" y="28"/>
                  <a:pt x="318" y="28"/>
                </a:cubicBezTo>
                <a:cubicBezTo>
                  <a:pt x="315" y="42"/>
                  <a:pt x="315" y="47"/>
                  <a:pt x="303" y="55"/>
                </a:cubicBezTo>
                <a:cubicBezTo>
                  <a:pt x="292" y="72"/>
                  <a:pt x="295" y="74"/>
                  <a:pt x="303" y="91"/>
                </a:cubicBezTo>
                <a:cubicBezTo>
                  <a:pt x="306" y="97"/>
                  <a:pt x="309" y="109"/>
                  <a:pt x="309" y="109"/>
                </a:cubicBezTo>
                <a:cubicBezTo>
                  <a:pt x="304" y="143"/>
                  <a:pt x="296" y="140"/>
                  <a:pt x="267" y="121"/>
                </a:cubicBezTo>
                <a:cubicBezTo>
                  <a:pt x="250" y="96"/>
                  <a:pt x="223" y="110"/>
                  <a:pt x="192" y="112"/>
                </a:cubicBezTo>
                <a:cubicBezTo>
                  <a:pt x="184" y="137"/>
                  <a:pt x="196" y="98"/>
                  <a:pt x="186" y="145"/>
                </a:cubicBezTo>
                <a:cubicBezTo>
                  <a:pt x="185" y="151"/>
                  <a:pt x="180" y="163"/>
                  <a:pt x="180" y="163"/>
                </a:cubicBezTo>
                <a:cubicBezTo>
                  <a:pt x="178" y="185"/>
                  <a:pt x="175" y="199"/>
                  <a:pt x="168" y="220"/>
                </a:cubicBezTo>
                <a:cubicBezTo>
                  <a:pt x="165" y="229"/>
                  <a:pt x="159" y="247"/>
                  <a:pt x="159" y="247"/>
                </a:cubicBezTo>
                <a:cubicBezTo>
                  <a:pt x="157" y="299"/>
                  <a:pt x="156" y="347"/>
                  <a:pt x="144" y="397"/>
                </a:cubicBezTo>
                <a:cubicBezTo>
                  <a:pt x="144" y="412"/>
                  <a:pt x="168" y="542"/>
                  <a:pt x="129" y="568"/>
                </a:cubicBezTo>
                <a:cubicBezTo>
                  <a:pt x="115" y="589"/>
                  <a:pt x="102" y="613"/>
                  <a:pt x="84" y="631"/>
                </a:cubicBezTo>
                <a:cubicBezTo>
                  <a:pt x="80" y="644"/>
                  <a:pt x="71" y="655"/>
                  <a:pt x="66" y="667"/>
                </a:cubicBezTo>
                <a:cubicBezTo>
                  <a:pt x="58" y="685"/>
                  <a:pt x="59" y="708"/>
                  <a:pt x="39" y="715"/>
                </a:cubicBezTo>
                <a:cubicBezTo>
                  <a:pt x="18" y="653"/>
                  <a:pt x="6" y="594"/>
                  <a:pt x="0" y="529"/>
                </a:cubicBezTo>
                <a:cubicBezTo>
                  <a:pt x="1" y="392"/>
                  <a:pt x="1" y="255"/>
                  <a:pt x="3" y="118"/>
                </a:cubicBezTo>
                <a:cubicBezTo>
                  <a:pt x="5" y="2"/>
                  <a:pt x="94" y="30"/>
                  <a:pt x="195" y="28"/>
                </a:cubicBezTo>
                <a:cubicBezTo>
                  <a:pt x="216" y="25"/>
                  <a:pt x="232" y="23"/>
                  <a:pt x="252" y="16"/>
                </a:cubicBezTo>
                <a:cubicBezTo>
                  <a:pt x="255" y="15"/>
                  <a:pt x="261" y="14"/>
                  <a:pt x="261" y="10"/>
                </a:cubicBezTo>
                <a:cubicBezTo>
                  <a:pt x="261" y="7"/>
                  <a:pt x="255" y="10"/>
                  <a:pt x="252" y="10"/>
                </a:cubicBez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94581" name="Freeform 21"/>
          <p:cNvSpPr>
            <a:spLocks/>
          </p:cNvSpPr>
          <p:nvPr/>
        </p:nvSpPr>
        <p:spPr bwMode="auto">
          <a:xfrm>
            <a:off x="1352550" y="4248150"/>
            <a:ext cx="503238" cy="1793875"/>
          </a:xfrm>
          <a:custGeom>
            <a:avLst/>
            <a:gdLst>
              <a:gd name="T0" fmla="*/ 2147483647 w 317"/>
              <a:gd name="T1" fmla="*/ 2147483647 h 1130"/>
              <a:gd name="T2" fmla="*/ 2147483647 w 317"/>
              <a:gd name="T3" fmla="*/ 2147483647 h 1130"/>
              <a:gd name="T4" fmla="*/ 2147483647 w 317"/>
              <a:gd name="T5" fmla="*/ 2147483647 h 1130"/>
              <a:gd name="T6" fmla="*/ 2147483647 w 317"/>
              <a:gd name="T7" fmla="*/ 2147483647 h 1130"/>
              <a:gd name="T8" fmla="*/ 2147483647 w 317"/>
              <a:gd name="T9" fmla="*/ 2147483647 h 1130"/>
              <a:gd name="T10" fmla="*/ 2147483647 w 317"/>
              <a:gd name="T11" fmla="*/ 2147483647 h 1130"/>
              <a:gd name="T12" fmla="*/ 2147483647 w 317"/>
              <a:gd name="T13" fmla="*/ 2147483647 h 1130"/>
              <a:gd name="T14" fmla="*/ 2147483647 w 317"/>
              <a:gd name="T15" fmla="*/ 2147483647 h 1130"/>
              <a:gd name="T16" fmla="*/ 0 w 317"/>
              <a:gd name="T17" fmla="*/ 2147483647 h 1130"/>
              <a:gd name="T18" fmla="*/ 2147483647 w 317"/>
              <a:gd name="T19" fmla="*/ 2147483647 h 1130"/>
              <a:gd name="T20" fmla="*/ 2147483647 w 317"/>
              <a:gd name="T21" fmla="*/ 2147483647 h 1130"/>
              <a:gd name="T22" fmla="*/ 2147483647 w 317"/>
              <a:gd name="T23" fmla="*/ 2147483647 h 1130"/>
              <a:gd name="T24" fmla="*/ 2147483647 w 317"/>
              <a:gd name="T25" fmla="*/ 2147483647 h 1130"/>
              <a:gd name="T26" fmla="*/ 2147483647 w 317"/>
              <a:gd name="T27" fmla="*/ 2147483647 h 1130"/>
              <a:gd name="T28" fmla="*/ 2147483647 w 317"/>
              <a:gd name="T29" fmla="*/ 2147483647 h 1130"/>
              <a:gd name="T30" fmla="*/ 2147483647 w 317"/>
              <a:gd name="T31" fmla="*/ 2147483647 h 1130"/>
              <a:gd name="T32" fmla="*/ 2147483647 w 317"/>
              <a:gd name="T33" fmla="*/ 2147483647 h 1130"/>
              <a:gd name="T34" fmla="*/ 2147483647 w 317"/>
              <a:gd name="T35" fmla="*/ 2147483647 h 1130"/>
              <a:gd name="T36" fmla="*/ 2147483647 w 317"/>
              <a:gd name="T37" fmla="*/ 2147483647 h 1130"/>
              <a:gd name="T38" fmla="*/ 2147483647 w 317"/>
              <a:gd name="T39" fmla="*/ 2147483647 h 1130"/>
              <a:gd name="T40" fmla="*/ 2147483647 w 317"/>
              <a:gd name="T41" fmla="*/ 2147483647 h 1130"/>
              <a:gd name="T42" fmla="*/ 2147483647 w 317"/>
              <a:gd name="T43" fmla="*/ 2147483647 h 1130"/>
              <a:gd name="T44" fmla="*/ 2147483647 w 317"/>
              <a:gd name="T45" fmla="*/ 2147483647 h 1130"/>
              <a:gd name="T46" fmla="*/ 2147483647 w 317"/>
              <a:gd name="T47" fmla="*/ 2147483647 h 1130"/>
              <a:gd name="T48" fmla="*/ 2147483647 w 317"/>
              <a:gd name="T49" fmla="*/ 2147483647 h 1130"/>
              <a:gd name="T50" fmla="*/ 2147483647 w 317"/>
              <a:gd name="T51" fmla="*/ 2147483647 h 1130"/>
              <a:gd name="T52" fmla="*/ 2147483647 w 317"/>
              <a:gd name="T53" fmla="*/ 2147483647 h 1130"/>
              <a:gd name="T54" fmla="*/ 2147483647 w 317"/>
              <a:gd name="T55" fmla="*/ 2147483647 h 1130"/>
              <a:gd name="T56" fmla="*/ 2147483647 w 317"/>
              <a:gd name="T57" fmla="*/ 2147483647 h 1130"/>
              <a:gd name="T58" fmla="*/ 2147483647 w 317"/>
              <a:gd name="T59" fmla="*/ 2147483647 h 1130"/>
              <a:gd name="T60" fmla="*/ 2147483647 w 317"/>
              <a:gd name="T61" fmla="*/ 2147483647 h 1130"/>
              <a:gd name="T62" fmla="*/ 2147483647 w 317"/>
              <a:gd name="T63" fmla="*/ 2147483647 h 1130"/>
              <a:gd name="T64" fmla="*/ 2147483647 w 317"/>
              <a:gd name="T65" fmla="*/ 2147483647 h 1130"/>
              <a:gd name="T66" fmla="*/ 2147483647 w 317"/>
              <a:gd name="T67" fmla="*/ 2147483647 h 1130"/>
              <a:gd name="T68" fmla="*/ 2147483647 w 317"/>
              <a:gd name="T69" fmla="*/ 2147483647 h 1130"/>
              <a:gd name="T70" fmla="*/ 2147483647 w 317"/>
              <a:gd name="T71" fmla="*/ 2147483647 h 1130"/>
              <a:gd name="T72" fmla="*/ 2147483647 w 317"/>
              <a:gd name="T73" fmla="*/ 2147483647 h 1130"/>
              <a:gd name="T74" fmla="*/ 2147483647 w 317"/>
              <a:gd name="T75" fmla="*/ 2147483647 h 1130"/>
              <a:gd name="T76" fmla="*/ 2147483647 w 317"/>
              <a:gd name="T77" fmla="*/ 2147483647 h 1130"/>
              <a:gd name="T78" fmla="*/ 2147483647 w 317"/>
              <a:gd name="T79" fmla="*/ 2147483647 h 1130"/>
              <a:gd name="T80" fmla="*/ 2147483647 w 317"/>
              <a:gd name="T81" fmla="*/ 2147483647 h 1130"/>
              <a:gd name="T82" fmla="*/ 2147483647 w 317"/>
              <a:gd name="T83" fmla="*/ 2147483647 h 1130"/>
              <a:gd name="T84" fmla="*/ 2147483647 w 317"/>
              <a:gd name="T85" fmla="*/ 2147483647 h 1130"/>
              <a:gd name="T86" fmla="*/ 2147483647 w 317"/>
              <a:gd name="T87" fmla="*/ 2147483647 h 1130"/>
              <a:gd name="T88" fmla="*/ 2147483647 w 317"/>
              <a:gd name="T89" fmla="*/ 2147483647 h 1130"/>
              <a:gd name="T90" fmla="*/ 2147483647 w 317"/>
              <a:gd name="T91" fmla="*/ 2147483647 h 1130"/>
              <a:gd name="T92" fmla="*/ 2147483647 w 317"/>
              <a:gd name="T93" fmla="*/ 2147483647 h 1130"/>
              <a:gd name="T94" fmla="*/ 2147483647 w 317"/>
              <a:gd name="T95" fmla="*/ 2147483647 h 1130"/>
              <a:gd name="T96" fmla="*/ 2147483647 w 317"/>
              <a:gd name="T97" fmla="*/ 2147483647 h 1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7"/>
              <a:gd name="T148" fmla="*/ 0 h 1130"/>
              <a:gd name="T149" fmla="*/ 317 w 317"/>
              <a:gd name="T150" fmla="*/ 1130 h 1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7" h="1130">
                <a:moveTo>
                  <a:pt x="93" y="25"/>
                </a:moveTo>
                <a:cubicBezTo>
                  <a:pt x="71" y="32"/>
                  <a:pt x="76" y="48"/>
                  <a:pt x="66" y="64"/>
                </a:cubicBezTo>
                <a:cubicBezTo>
                  <a:pt x="60" y="73"/>
                  <a:pt x="42" y="85"/>
                  <a:pt x="42" y="85"/>
                </a:cubicBezTo>
                <a:cubicBezTo>
                  <a:pt x="36" y="104"/>
                  <a:pt x="41" y="119"/>
                  <a:pt x="57" y="130"/>
                </a:cubicBezTo>
                <a:cubicBezTo>
                  <a:pt x="69" y="149"/>
                  <a:pt x="71" y="169"/>
                  <a:pt x="75" y="190"/>
                </a:cubicBezTo>
                <a:cubicBezTo>
                  <a:pt x="80" y="257"/>
                  <a:pt x="93" y="333"/>
                  <a:pt x="54" y="391"/>
                </a:cubicBezTo>
                <a:cubicBezTo>
                  <a:pt x="47" y="419"/>
                  <a:pt x="34" y="446"/>
                  <a:pt x="21" y="472"/>
                </a:cubicBezTo>
                <a:cubicBezTo>
                  <a:pt x="16" y="481"/>
                  <a:pt x="10" y="490"/>
                  <a:pt x="6" y="499"/>
                </a:cubicBezTo>
                <a:cubicBezTo>
                  <a:pt x="3" y="505"/>
                  <a:pt x="0" y="517"/>
                  <a:pt x="0" y="517"/>
                </a:cubicBezTo>
                <a:cubicBezTo>
                  <a:pt x="1" y="538"/>
                  <a:pt x="1" y="559"/>
                  <a:pt x="3" y="580"/>
                </a:cubicBezTo>
                <a:cubicBezTo>
                  <a:pt x="4" y="593"/>
                  <a:pt x="14" y="604"/>
                  <a:pt x="18" y="616"/>
                </a:cubicBezTo>
                <a:cubicBezTo>
                  <a:pt x="31" y="650"/>
                  <a:pt x="34" y="687"/>
                  <a:pt x="45" y="721"/>
                </a:cubicBezTo>
                <a:cubicBezTo>
                  <a:pt x="46" y="738"/>
                  <a:pt x="37" y="807"/>
                  <a:pt x="60" y="769"/>
                </a:cubicBezTo>
                <a:cubicBezTo>
                  <a:pt x="66" y="779"/>
                  <a:pt x="72" y="802"/>
                  <a:pt x="72" y="802"/>
                </a:cubicBezTo>
                <a:cubicBezTo>
                  <a:pt x="73" y="827"/>
                  <a:pt x="60" y="963"/>
                  <a:pt x="111" y="997"/>
                </a:cubicBezTo>
                <a:cubicBezTo>
                  <a:pt x="118" y="1008"/>
                  <a:pt x="128" y="1024"/>
                  <a:pt x="141" y="1030"/>
                </a:cubicBezTo>
                <a:cubicBezTo>
                  <a:pt x="149" y="1034"/>
                  <a:pt x="168" y="1039"/>
                  <a:pt x="168" y="1039"/>
                </a:cubicBezTo>
                <a:cubicBezTo>
                  <a:pt x="171" y="1062"/>
                  <a:pt x="173" y="1086"/>
                  <a:pt x="186" y="1105"/>
                </a:cubicBezTo>
                <a:lnTo>
                  <a:pt x="210" y="1117"/>
                </a:lnTo>
                <a:cubicBezTo>
                  <a:pt x="210" y="1117"/>
                  <a:pt x="210" y="1117"/>
                  <a:pt x="210" y="1117"/>
                </a:cubicBezTo>
                <a:cubicBezTo>
                  <a:pt x="216" y="1121"/>
                  <a:pt x="228" y="1129"/>
                  <a:pt x="228" y="1129"/>
                </a:cubicBezTo>
                <a:cubicBezTo>
                  <a:pt x="234" y="1128"/>
                  <a:pt x="241" y="1130"/>
                  <a:pt x="246" y="1126"/>
                </a:cubicBezTo>
                <a:cubicBezTo>
                  <a:pt x="250" y="1123"/>
                  <a:pt x="262" y="1074"/>
                  <a:pt x="264" y="1069"/>
                </a:cubicBezTo>
                <a:cubicBezTo>
                  <a:pt x="267" y="1059"/>
                  <a:pt x="293" y="1049"/>
                  <a:pt x="300" y="1027"/>
                </a:cubicBezTo>
                <a:cubicBezTo>
                  <a:pt x="303" y="986"/>
                  <a:pt x="310" y="948"/>
                  <a:pt x="315" y="907"/>
                </a:cubicBezTo>
                <a:cubicBezTo>
                  <a:pt x="313" y="840"/>
                  <a:pt x="317" y="676"/>
                  <a:pt x="273" y="610"/>
                </a:cubicBezTo>
                <a:cubicBezTo>
                  <a:pt x="267" y="578"/>
                  <a:pt x="271" y="542"/>
                  <a:pt x="261" y="511"/>
                </a:cubicBezTo>
                <a:cubicBezTo>
                  <a:pt x="259" y="492"/>
                  <a:pt x="259" y="452"/>
                  <a:pt x="237" y="445"/>
                </a:cubicBezTo>
                <a:cubicBezTo>
                  <a:pt x="234" y="446"/>
                  <a:pt x="230" y="445"/>
                  <a:pt x="228" y="448"/>
                </a:cubicBezTo>
                <a:cubicBezTo>
                  <a:pt x="224" y="453"/>
                  <a:pt x="222" y="466"/>
                  <a:pt x="222" y="466"/>
                </a:cubicBezTo>
                <a:cubicBezTo>
                  <a:pt x="224" y="504"/>
                  <a:pt x="219" y="517"/>
                  <a:pt x="243" y="541"/>
                </a:cubicBezTo>
                <a:cubicBezTo>
                  <a:pt x="250" y="562"/>
                  <a:pt x="265" y="601"/>
                  <a:pt x="237" y="610"/>
                </a:cubicBezTo>
                <a:cubicBezTo>
                  <a:pt x="228" y="609"/>
                  <a:pt x="218" y="611"/>
                  <a:pt x="210" y="607"/>
                </a:cubicBezTo>
                <a:cubicBezTo>
                  <a:pt x="195" y="599"/>
                  <a:pt x="201" y="590"/>
                  <a:pt x="195" y="580"/>
                </a:cubicBezTo>
                <a:cubicBezTo>
                  <a:pt x="183" y="558"/>
                  <a:pt x="183" y="565"/>
                  <a:pt x="165" y="553"/>
                </a:cubicBezTo>
                <a:cubicBezTo>
                  <a:pt x="158" y="543"/>
                  <a:pt x="141" y="526"/>
                  <a:pt x="141" y="526"/>
                </a:cubicBezTo>
                <a:cubicBezTo>
                  <a:pt x="136" y="512"/>
                  <a:pt x="126" y="494"/>
                  <a:pt x="117" y="481"/>
                </a:cubicBezTo>
                <a:cubicBezTo>
                  <a:pt x="106" y="437"/>
                  <a:pt x="108" y="392"/>
                  <a:pt x="156" y="376"/>
                </a:cubicBezTo>
                <a:cubicBezTo>
                  <a:pt x="160" y="363"/>
                  <a:pt x="171" y="356"/>
                  <a:pt x="177" y="343"/>
                </a:cubicBezTo>
                <a:cubicBezTo>
                  <a:pt x="185" y="325"/>
                  <a:pt x="189" y="305"/>
                  <a:pt x="192" y="286"/>
                </a:cubicBezTo>
                <a:cubicBezTo>
                  <a:pt x="190" y="236"/>
                  <a:pt x="194" y="222"/>
                  <a:pt x="171" y="187"/>
                </a:cubicBezTo>
                <a:cubicBezTo>
                  <a:pt x="166" y="179"/>
                  <a:pt x="162" y="161"/>
                  <a:pt x="159" y="151"/>
                </a:cubicBezTo>
                <a:cubicBezTo>
                  <a:pt x="157" y="145"/>
                  <a:pt x="153" y="133"/>
                  <a:pt x="153" y="133"/>
                </a:cubicBezTo>
                <a:cubicBezTo>
                  <a:pt x="149" y="103"/>
                  <a:pt x="147" y="104"/>
                  <a:pt x="153" y="64"/>
                </a:cubicBezTo>
                <a:cubicBezTo>
                  <a:pt x="154" y="55"/>
                  <a:pt x="162" y="37"/>
                  <a:pt x="162" y="37"/>
                </a:cubicBezTo>
                <a:cubicBezTo>
                  <a:pt x="159" y="15"/>
                  <a:pt x="160" y="13"/>
                  <a:pt x="141" y="7"/>
                </a:cubicBezTo>
                <a:cubicBezTo>
                  <a:pt x="125" y="8"/>
                  <a:pt x="102" y="0"/>
                  <a:pt x="93" y="13"/>
                </a:cubicBezTo>
                <a:cubicBezTo>
                  <a:pt x="89" y="18"/>
                  <a:pt x="89" y="25"/>
                  <a:pt x="87" y="31"/>
                </a:cubicBezTo>
                <a:cubicBezTo>
                  <a:pt x="86" y="34"/>
                  <a:pt x="91" y="27"/>
                  <a:pt x="93" y="25"/>
                </a:cubicBez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194582" name="Text Box 22"/>
          <p:cNvSpPr txBox="1">
            <a:spLocks noChangeArrowheads="1"/>
          </p:cNvSpPr>
          <p:nvPr/>
        </p:nvSpPr>
        <p:spPr bwMode="auto">
          <a:xfrm>
            <a:off x="1042988" y="2511425"/>
            <a:ext cx="1089529" cy="4001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Knochen</a:t>
            </a:r>
          </a:p>
        </p:txBody>
      </p:sp>
      <p:sp>
        <p:nvSpPr>
          <p:cNvPr id="194583" name="Text Box 23"/>
          <p:cNvSpPr txBox="1">
            <a:spLocks noChangeArrowheads="1"/>
          </p:cNvSpPr>
          <p:nvPr/>
        </p:nvSpPr>
        <p:spPr bwMode="auto">
          <a:xfrm>
            <a:off x="2795588" y="3095625"/>
            <a:ext cx="1524000" cy="101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kumimoji="1" lang="de-DE" altLang="de-DE" sz="2000" dirty="0">
                <a:solidFill>
                  <a:schemeClr val="tx1"/>
                </a:solidFill>
                <a:latin typeface="Calibri" panose="020F0502020204030204" pitchFamily="34" charset="0"/>
                <a:ea typeface="Calibri" panose="020F0502020204030204" pitchFamily="34" charset="0"/>
                <a:cs typeface="Calibri" panose="020F0502020204030204" pitchFamily="34" charset="0"/>
              </a:rPr>
              <a:t>Cardio-vaskuläres System</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Form 59393"/>
          <p:cNvSpPr>
            <a:spLocks noGrp="1" noChangeArrowheads="1"/>
          </p:cNvSpPr>
          <p:nvPr>
            <p:ph type="title" idx="4294967295"/>
          </p:nvPr>
        </p:nvSpPr>
        <p:spPr>
          <a:xfrm>
            <a:off x="865188" y="44450"/>
            <a:ext cx="5867400" cy="457200"/>
          </a:xfrm>
        </p:spPr>
        <p:txBody>
          <a:bodyPr wrap="square"/>
          <a:lstStyle/>
          <a:p>
            <a:r>
              <a:rPr lang="de-CH" altLang="de-DE" dirty="0"/>
              <a:t>Brustkrebs - Soja - Isoflavone</a:t>
            </a:r>
          </a:p>
        </p:txBody>
      </p:sp>
      <p:sp>
        <p:nvSpPr>
          <p:cNvPr id="195587"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Phytoöstrogene: Neue Denkweise: Soja ist gefährlich!</a:t>
            </a:r>
            <a:br>
              <a:rPr lang="de-CH" altLang="de-DE" sz="1800" b="1" dirty="0"/>
            </a:br>
            <a:endParaRPr lang="de-DE" altLang="de-DE" sz="1800" b="1" dirty="0"/>
          </a:p>
          <a:p>
            <a:pPr marL="0" indent="0"/>
            <a:r>
              <a:rPr kumimoji="1" lang="de-DE" altLang="de-DE" sz="1600" dirty="0"/>
              <a:t>   Phytoöstrogene: </a:t>
            </a:r>
            <a:r>
              <a:rPr kumimoji="1" lang="de-CH" altLang="de-DE" sz="1600" dirty="0"/>
              <a:t>weisen im Körper unterschiedliche Wirkungen auf</a:t>
            </a:r>
          </a:p>
          <a:p>
            <a:pPr marL="0" indent="0"/>
            <a:r>
              <a:rPr kumimoji="1" lang="de-CH" altLang="de-DE" sz="1600" dirty="0"/>
              <a:t>   </a:t>
            </a:r>
            <a:r>
              <a:rPr kumimoji="1" lang="de-CH" altLang="de-DE" sz="1600" b="1" dirty="0"/>
              <a:t>Gut: </a:t>
            </a:r>
            <a:r>
              <a:rPr kumimoji="1" lang="de-CH" altLang="de-DE" sz="1600" dirty="0"/>
              <a:t>Vermehrte Einnahme von Lignane (Leinsamen, Getreide, Gemüse) nach der </a:t>
            </a:r>
            <a:br>
              <a:rPr kumimoji="1" lang="de-CH" altLang="de-DE" sz="1600" dirty="0"/>
            </a:br>
            <a:r>
              <a:rPr kumimoji="1" lang="de-CH" altLang="de-DE" sz="1600" dirty="0"/>
              <a:t>     Menopause: Tieferes Sterblichkeitsrisiko, verminderte Bildung von Metastasen </a:t>
            </a:r>
            <a:br>
              <a:rPr kumimoji="1" lang="de-CH" altLang="de-DE" sz="1600" dirty="0"/>
            </a:br>
            <a:r>
              <a:rPr kumimoji="1" lang="de-CH" altLang="de-DE" sz="1600" dirty="0"/>
              <a:t>     oder Zweittumore (Deutsches Krebsforschungszentrum, Heidelberg 2011)</a:t>
            </a:r>
          </a:p>
          <a:p>
            <a:pPr marL="0" indent="0"/>
            <a:r>
              <a:rPr kumimoji="1" lang="de-CH" altLang="de-DE" sz="1600" dirty="0"/>
              <a:t>   </a:t>
            </a:r>
            <a:r>
              <a:rPr kumimoji="1" lang="de-CH" altLang="de-DE" sz="1600" b="1" dirty="0"/>
              <a:t>Gut: </a:t>
            </a:r>
            <a:r>
              <a:rPr kumimoji="1" lang="de-CH" altLang="de-DE" sz="1600" dirty="0"/>
              <a:t>Äpfel: Enthalten Phloretin (Dihydrochalcon): Starke östrogene Aktivität</a:t>
            </a:r>
            <a:br>
              <a:rPr kumimoji="1" lang="de-CH" altLang="de-DE" sz="1600" dirty="0"/>
            </a:br>
            <a:r>
              <a:rPr kumimoji="1" lang="de-CH" altLang="de-DE" sz="1600" dirty="0"/>
              <a:t>     (Jungbauer A. et al. 2005)</a:t>
            </a:r>
          </a:p>
          <a:p>
            <a:pPr marL="0" indent="0"/>
            <a:r>
              <a:rPr kumimoji="1" lang="de-CH" altLang="de-DE" sz="1600" dirty="0"/>
              <a:t>   Daidzein und Genistein, reichhaltig vertreten in Sojabohnen und Tofu, wie auch </a:t>
            </a:r>
            <a:br>
              <a:rPr kumimoji="1" lang="de-CH" altLang="de-DE" sz="1600" dirty="0"/>
            </a:br>
            <a:r>
              <a:rPr kumimoji="1" lang="de-CH" altLang="de-DE" sz="1600" dirty="0"/>
              <a:t>     noch andere Inhaltsstoffe sind gemäss neuen Studien nicht unbedenklich:</a:t>
            </a:r>
            <a:br>
              <a:rPr kumimoji="1" lang="de-CH" altLang="de-DE" sz="1600" dirty="0"/>
            </a:br>
            <a:br>
              <a:rPr kumimoji="1" lang="de-CH" altLang="de-DE" sz="1600" dirty="0"/>
            </a:br>
            <a:r>
              <a:rPr kumimoji="1" lang="de-CH" altLang="de-DE" sz="1600" dirty="0"/>
              <a:t>     • Genschädigung</a:t>
            </a:r>
            <a:br>
              <a:rPr kumimoji="1" lang="de-CH" altLang="de-DE" sz="1600" dirty="0"/>
            </a:br>
            <a:r>
              <a:rPr kumimoji="1" lang="de-CH" altLang="de-DE" sz="1600" dirty="0"/>
              <a:t>     • Erhöhtes Krebsrisiko  </a:t>
            </a:r>
            <a:br>
              <a:rPr kumimoji="1" lang="de-CH" altLang="de-DE" sz="1600" dirty="0"/>
            </a:br>
            <a:r>
              <a:rPr kumimoji="1" lang="de-CH" altLang="de-DE" sz="1600" dirty="0"/>
              <a:t>     • Veränderung der Immunabwehr:   Erhöht die Allergiebereitschaft</a:t>
            </a:r>
            <a:br>
              <a:rPr kumimoji="1" lang="de-CH" altLang="de-DE" sz="1600" dirty="0"/>
            </a:br>
            <a:r>
              <a:rPr kumimoji="1" lang="de-CH" altLang="de-DE" sz="1600" dirty="0"/>
              <a:t>                                                             Schwächt das Immunsystem</a:t>
            </a:r>
            <a:br>
              <a:rPr kumimoji="1" lang="de-CH" altLang="de-DE" sz="1600" dirty="0"/>
            </a:br>
            <a:r>
              <a:rPr kumimoji="1" lang="de-CH" altLang="de-DE" sz="1600" dirty="0"/>
              <a:t>     • Schädigung der Reparaturmechanismen in der Magenschleimhaut</a:t>
            </a:r>
            <a:br>
              <a:rPr kumimoji="1" lang="de-CH" altLang="de-DE" sz="1600" dirty="0"/>
            </a:br>
            <a:r>
              <a:rPr kumimoji="1" lang="de-CH" altLang="de-DE" sz="1600" dirty="0"/>
              <a:t>     • Hemmung Eiweiss-verdauender Enzyme: Trypsin und Chymotrypsin</a:t>
            </a:r>
            <a:br>
              <a:rPr kumimoji="1" lang="de-CH" altLang="de-DE" sz="1600" dirty="0"/>
            </a:br>
            <a:r>
              <a:rPr kumimoji="1" lang="de-CH" altLang="de-DE" sz="1600" dirty="0"/>
              <a:t>     • Aufnahmehemmung von Kupfer, Eisen, Zink, Magnesium und Calcium</a:t>
            </a:r>
            <a:br>
              <a:rPr kumimoji="1" lang="de-CH" altLang="de-DE" sz="1600" dirty="0"/>
            </a:br>
            <a:r>
              <a:rPr kumimoji="1" lang="de-CH" altLang="de-DE" sz="1600" dirty="0"/>
              <a:t>     • Senkt nicht nur Östrogen, sondern auch Progesteron</a:t>
            </a:r>
            <a:endParaRPr kumimoji="1" lang="en-US" altLang="de-DE" sz="1600" dirty="0"/>
          </a:p>
        </p:txBody>
      </p:sp>
      <p:sp>
        <p:nvSpPr>
          <p:cNvPr id="195588"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Form 59393"/>
          <p:cNvSpPr>
            <a:spLocks noGrp="1" noChangeArrowheads="1"/>
          </p:cNvSpPr>
          <p:nvPr>
            <p:ph type="title" idx="4294967295"/>
          </p:nvPr>
        </p:nvSpPr>
        <p:spPr>
          <a:xfrm>
            <a:off x="865188" y="44450"/>
            <a:ext cx="5867400" cy="457200"/>
          </a:xfrm>
        </p:spPr>
        <p:txBody>
          <a:bodyPr wrap="square"/>
          <a:lstStyle/>
          <a:p>
            <a:r>
              <a:rPr lang="de-CH" altLang="de-DE" dirty="0"/>
              <a:t>Brustkrebs - Soja - Isoflavone</a:t>
            </a:r>
          </a:p>
        </p:txBody>
      </p:sp>
      <p:sp>
        <p:nvSpPr>
          <p:cNvPr id="196611"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Soja: Erhöhte Krebsgefahr?</a:t>
            </a:r>
            <a:br>
              <a:rPr lang="de-CH" altLang="de-DE" sz="1800" b="1" dirty="0"/>
            </a:br>
            <a:endParaRPr lang="de-DE" altLang="de-DE" sz="1800" b="1" dirty="0"/>
          </a:p>
          <a:p>
            <a:pPr marL="0" indent="0"/>
            <a:r>
              <a:rPr kumimoji="1" lang="de-DE" altLang="de-DE" sz="1600" dirty="0"/>
              <a:t>   In der Broschüre eines Sojakonzerns heisst es:</a:t>
            </a:r>
            <a:br>
              <a:rPr kumimoji="1" lang="de-DE" altLang="de-DE" sz="1600" dirty="0"/>
            </a:br>
            <a:r>
              <a:rPr kumimoji="1" lang="de-DE" altLang="de-DE" sz="1600" dirty="0"/>
              <a:t>     «Die Japaner, die viel mehr Soja als der Nordamerikaner essen, haben eine</a:t>
            </a:r>
            <a:br>
              <a:rPr kumimoji="1" lang="de-DE" altLang="de-DE" sz="1600" dirty="0"/>
            </a:br>
            <a:r>
              <a:rPr kumimoji="1" lang="de-DE" altLang="de-DE" sz="1600" dirty="0"/>
              <a:t>     niedrigere Rate an Brust-, Uterus- und Prostatakrebs.» </a:t>
            </a:r>
          </a:p>
          <a:p>
            <a:pPr marL="0" indent="0"/>
            <a:r>
              <a:rPr kumimoji="1" lang="de-DE" altLang="de-DE" sz="1600" dirty="0"/>
              <a:t>   Das ist richtig</a:t>
            </a:r>
          </a:p>
          <a:p>
            <a:pPr marL="0" indent="0"/>
            <a:r>
              <a:rPr kumimoji="1" lang="de-DE" altLang="de-DE" sz="1600" dirty="0"/>
              <a:t>   </a:t>
            </a:r>
            <a:r>
              <a:rPr kumimoji="1" lang="de-DE" altLang="de-DE" sz="1600" b="1" dirty="0"/>
              <a:t>Aber: </a:t>
            </a:r>
            <a:r>
              <a:rPr kumimoji="1" lang="de-DE" altLang="de-DE" sz="1600" dirty="0"/>
              <a:t>Dass die Japaner, wie fast alle Asiaten, eine viel höhere Rate an anderen </a:t>
            </a:r>
            <a:br>
              <a:rPr kumimoji="1" lang="de-DE" altLang="de-DE" sz="1600" dirty="0"/>
            </a:br>
            <a:r>
              <a:rPr kumimoji="1" lang="de-DE" altLang="de-DE" sz="1600" dirty="0"/>
              <a:t>     Krebserkrankungen haben: Speiseröhrenkrebs, Magenkrebs, Pankreaskrebs und </a:t>
            </a:r>
            <a:br>
              <a:rPr kumimoji="1" lang="de-DE" altLang="de-DE" sz="1600" dirty="0"/>
            </a:br>
            <a:r>
              <a:rPr kumimoji="1" lang="de-DE" altLang="de-DE" sz="1600" dirty="0"/>
              <a:t>     Leberkrebs sowie ein aussergewöhnlich hohes Auftreten von Schilddrüsenkrebs </a:t>
            </a:r>
            <a:br>
              <a:rPr kumimoji="1" lang="de-DE" altLang="de-DE" sz="1600" dirty="0"/>
            </a:br>
            <a:r>
              <a:rPr kumimoji="1" lang="de-DE" altLang="de-DE" sz="1600" dirty="0"/>
              <a:t>     bleibt stets unerwähnt!</a:t>
            </a:r>
          </a:p>
        </p:txBody>
      </p:sp>
      <p:sp>
        <p:nvSpPr>
          <p:cNvPr id="196612"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Form 59393"/>
          <p:cNvSpPr>
            <a:spLocks noGrp="1" noChangeArrowheads="1"/>
          </p:cNvSpPr>
          <p:nvPr>
            <p:ph type="title" idx="4294967295"/>
          </p:nvPr>
        </p:nvSpPr>
        <p:spPr>
          <a:xfrm>
            <a:off x="865188" y="44450"/>
            <a:ext cx="5867400" cy="457200"/>
          </a:xfrm>
        </p:spPr>
        <p:txBody>
          <a:bodyPr wrap="square"/>
          <a:lstStyle/>
          <a:p>
            <a:r>
              <a:rPr lang="de-CH" altLang="de-DE" dirty="0"/>
              <a:t>Brustkrebs - Soja - Isoflavone</a:t>
            </a:r>
          </a:p>
        </p:txBody>
      </p:sp>
      <p:sp>
        <p:nvSpPr>
          <p:cNvPr id="197635"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Soja und Brustkrebs: gefährlich!</a:t>
            </a:r>
            <a:br>
              <a:rPr lang="de-CH" altLang="de-DE" sz="1800" b="1" dirty="0"/>
            </a:br>
            <a:endParaRPr lang="de-DE" altLang="de-DE" sz="1800" b="1" dirty="0"/>
          </a:p>
          <a:p>
            <a:pPr marL="0" indent="0"/>
            <a:r>
              <a:rPr kumimoji="1" lang="de-CH" altLang="de-DE" sz="1600" dirty="0"/>
              <a:t>   Bei vorhandenem Brustkrebs ist das Wachstumsrisiko unter Genistein und</a:t>
            </a:r>
            <a:br>
              <a:rPr kumimoji="1" lang="de-CH" altLang="de-DE" sz="1600" dirty="0"/>
            </a:br>
            <a:r>
              <a:rPr kumimoji="1" lang="de-CH" altLang="de-DE" sz="1600" dirty="0"/>
              <a:t>     Daidzein erhöht: Isoflavone haben eine proliferierende Wirkung beim </a:t>
            </a:r>
            <a:br>
              <a:rPr kumimoji="1" lang="de-CH" altLang="de-DE" sz="1600" dirty="0"/>
            </a:br>
            <a:r>
              <a:rPr kumimoji="1" lang="de-CH" altLang="de-DE" sz="1600" dirty="0"/>
              <a:t>     Brustgewebe</a:t>
            </a:r>
          </a:p>
          <a:p>
            <a:pPr marL="0" indent="0"/>
            <a:r>
              <a:rPr kumimoji="1" lang="de-CH" altLang="de-DE" sz="1600" dirty="0"/>
              <a:t>   In Tierversuchen mit weiblichen Ratten hatte eine sojareiche Ernährung zum</a:t>
            </a:r>
            <a:br>
              <a:rPr kumimoji="1" lang="de-CH" altLang="de-DE" sz="1600" dirty="0"/>
            </a:br>
            <a:r>
              <a:rPr kumimoji="1" lang="de-CH" altLang="de-DE" sz="1600" dirty="0"/>
              <a:t>     rasanten Wachstum vorhandener kleinerer Tumoren geführt</a:t>
            </a:r>
          </a:p>
          <a:p>
            <a:pPr marL="0" indent="0"/>
            <a:r>
              <a:rPr kumimoji="1" lang="de-CH" altLang="de-DE" sz="1600" dirty="0"/>
              <a:t>   Die Wachstumsbeschleunigung ist unter Genistein dosisabhängig</a:t>
            </a:r>
          </a:p>
          <a:p>
            <a:pPr marL="0" indent="0"/>
            <a:r>
              <a:rPr kumimoji="1" lang="de-CH" altLang="de-DE" sz="1600" dirty="0"/>
              <a:t>   Absetzen von Genistein führte bei Brustkrebs zu einer Besserung</a:t>
            </a:r>
            <a:endParaRPr kumimoji="1" lang="de-DE" altLang="de-DE" sz="1600" dirty="0"/>
          </a:p>
        </p:txBody>
      </p:sp>
      <p:sp>
        <p:nvSpPr>
          <p:cNvPr id="197636"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22531" name="Form 59394"/>
          <p:cNvSpPr>
            <a:spLocks noGrp="1" noChangeArrowheads="1"/>
          </p:cNvSpPr>
          <p:nvPr>
            <p:ph type="body" idx="4294967295"/>
          </p:nvPr>
        </p:nvSpPr>
        <p:spPr>
          <a:xfrm>
            <a:off x="855663" y="1000125"/>
            <a:ext cx="7859712" cy="5257800"/>
          </a:xfrm>
        </p:spPr>
        <p:txBody>
          <a:bodyPr/>
          <a:lstStyle/>
          <a:p>
            <a:pPr marL="0" indent="0">
              <a:lnSpc>
                <a:spcPct val="90000"/>
              </a:lnSpc>
              <a:buFont typeface="Times New Roman" pitchFamily="18" charset="0"/>
              <a:buNone/>
            </a:pPr>
            <a:r>
              <a:rPr lang="de-DE" altLang="de-DE" sz="1800" b="1" dirty="0"/>
              <a:t>Krebsneuerkrankungen bei Frauen in Deutschland, 2002</a:t>
            </a:r>
            <a:endParaRPr lang="de-CH" altLang="de-DE" sz="1800" b="1" dirty="0"/>
          </a:p>
        </p:txBody>
      </p:sp>
      <p:pic>
        <p:nvPicPr>
          <p:cNvPr id="22532" name="Picture 7" descr="D krebserkr frauen"/>
          <p:cNvPicPr>
            <a:picLocks noChangeAspect="1" noChangeArrowheads="1"/>
          </p:cNvPicPr>
          <p:nvPr/>
        </p:nvPicPr>
        <p:blipFill>
          <a:blip r:embed="rId3">
            <a:extLst>
              <a:ext uri="{28A0092B-C50C-407E-A947-70E740481C1C}">
                <a14:useLocalDpi xmlns:a14="http://schemas.microsoft.com/office/drawing/2010/main" val="0"/>
              </a:ext>
            </a:extLst>
          </a:blip>
          <a:srcRect b="18141"/>
          <a:stretch>
            <a:fillRect/>
          </a:stretch>
        </p:blipFill>
        <p:spPr bwMode="auto">
          <a:xfrm>
            <a:off x="1096963" y="1844675"/>
            <a:ext cx="6948487" cy="4324350"/>
          </a:xfrm>
          <a:prstGeom prst="rect">
            <a:avLst/>
          </a:prstGeom>
          <a:solidFill>
            <a:srgbClr val="FFCC99"/>
          </a:solidFill>
          <a:ln w="9525">
            <a:solidFill>
              <a:schemeClr val="tx1"/>
            </a:solidFill>
            <a:miter lim="800000"/>
            <a:headEnd/>
            <a:tailEnd/>
          </a:ln>
        </p:spPr>
      </p:pic>
      <p:sp>
        <p:nvSpPr>
          <p:cNvPr id="22533" name="Text Box 9"/>
          <p:cNvSpPr txBox="1">
            <a:spLocks noChangeArrowheads="1"/>
          </p:cNvSpPr>
          <p:nvPr/>
        </p:nvSpPr>
        <p:spPr bwMode="auto">
          <a:xfrm>
            <a:off x="5651500" y="3716338"/>
            <a:ext cx="623184" cy="338554"/>
          </a:xfrm>
          <a:prstGeom prst="rect">
            <a:avLst/>
          </a:prstGeom>
          <a:solidFill>
            <a:srgbClr val="FFC1E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Brust</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orm 59393"/>
          <p:cNvSpPr>
            <a:spLocks noGrp="1" noChangeArrowheads="1"/>
          </p:cNvSpPr>
          <p:nvPr>
            <p:ph type="title" idx="4294967295"/>
          </p:nvPr>
        </p:nvSpPr>
        <p:spPr>
          <a:xfrm>
            <a:off x="865188" y="44450"/>
            <a:ext cx="5867400" cy="457200"/>
          </a:xfrm>
        </p:spPr>
        <p:txBody>
          <a:bodyPr wrap="square"/>
          <a:lstStyle/>
          <a:p>
            <a:r>
              <a:rPr lang="de-CH" altLang="de-DE" dirty="0"/>
              <a:t>Soja - Isoflavone: Weitere negative Aspekte</a:t>
            </a:r>
          </a:p>
        </p:txBody>
      </p:sp>
      <p:sp>
        <p:nvSpPr>
          <p:cNvPr id="198659"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Soja: Hoher Glutamatgehalt</a:t>
            </a:r>
            <a:br>
              <a:rPr lang="de-CH" altLang="de-DE" sz="1800" b="1" dirty="0"/>
            </a:br>
            <a:endParaRPr lang="de-DE" altLang="de-DE" sz="1800" b="1" dirty="0"/>
          </a:p>
          <a:p>
            <a:pPr marL="0" indent="0"/>
            <a:r>
              <a:rPr kumimoji="1" lang="de-DE" altLang="de-DE" sz="1600" dirty="0"/>
              <a:t>   Sojabonen sollen im Vergleich mit anderen Pflanzenprodukten die höchsten</a:t>
            </a:r>
            <a:br>
              <a:rPr kumimoji="1" lang="de-DE" altLang="de-DE" sz="1600" dirty="0"/>
            </a:br>
            <a:r>
              <a:rPr kumimoji="1" lang="de-DE" altLang="de-DE" sz="1600" dirty="0"/>
              <a:t>     Glutamat-Spiegel haben</a:t>
            </a:r>
          </a:p>
          <a:p>
            <a:pPr marL="0" indent="0"/>
            <a:r>
              <a:rPr kumimoji="1" lang="de-DE" altLang="de-DE" sz="1600" dirty="0"/>
              <a:t>   Hohe Glutamatspiegel können das Nervensystem schädigen und u.a. Migräne </a:t>
            </a:r>
            <a:br>
              <a:rPr kumimoji="1" lang="de-DE" altLang="de-DE" sz="1600" dirty="0"/>
            </a:br>
            <a:r>
              <a:rPr kumimoji="1" lang="de-DE" altLang="de-DE" sz="1600" dirty="0"/>
              <a:t>     auslösen</a:t>
            </a:r>
          </a:p>
          <a:p>
            <a:pPr marL="0" indent="0"/>
            <a:r>
              <a:rPr kumimoji="1" lang="de-DE" altLang="de-DE" sz="1600" dirty="0"/>
              <a:t>   Genistein vermindert Glutamat-Schutzfaktoren</a:t>
            </a:r>
          </a:p>
        </p:txBody>
      </p:sp>
      <p:sp>
        <p:nvSpPr>
          <p:cNvPr id="198660"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rm 59393"/>
          <p:cNvSpPr>
            <a:spLocks noGrp="1" noChangeArrowheads="1"/>
          </p:cNvSpPr>
          <p:nvPr>
            <p:ph type="title" idx="4294967295"/>
          </p:nvPr>
        </p:nvSpPr>
        <p:spPr>
          <a:xfrm>
            <a:off x="865188" y="44450"/>
            <a:ext cx="5867400" cy="457200"/>
          </a:xfrm>
        </p:spPr>
        <p:txBody>
          <a:bodyPr wrap="square"/>
          <a:lstStyle/>
          <a:p>
            <a:r>
              <a:rPr lang="de-CH" altLang="de-DE" dirty="0"/>
              <a:t>Soja - Isoflavone: Weitere negative Aspekte</a:t>
            </a:r>
          </a:p>
        </p:txBody>
      </p:sp>
      <p:sp>
        <p:nvSpPr>
          <p:cNvPr id="199683"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Verminderte Testosteron-Wirkung: Weniger Lust auf Sex?</a:t>
            </a:r>
            <a:br>
              <a:rPr lang="de-CH" altLang="de-DE" sz="1800" b="1" dirty="0"/>
            </a:br>
            <a:endParaRPr lang="de-DE" altLang="de-DE" sz="1800" b="1" dirty="0"/>
          </a:p>
          <a:p>
            <a:pPr marL="0" indent="0"/>
            <a:r>
              <a:rPr kumimoji="1" lang="de-DE" altLang="de-DE" sz="1600" dirty="0"/>
              <a:t>   Verminderte Testosteron-Bildung</a:t>
            </a:r>
          </a:p>
          <a:p>
            <a:pPr marL="0" indent="0"/>
            <a:r>
              <a:rPr kumimoji="1" lang="de-DE" altLang="de-DE" sz="1600" dirty="0"/>
              <a:t>   Genistein hemmt wichtige Enzyme. (Whitehead SA. et al.</a:t>
            </a:r>
          </a:p>
          <a:p>
            <a:pPr marL="0" indent="0"/>
            <a:r>
              <a:rPr kumimoji="1" lang="de-DE" altLang="de-DE" sz="1600" dirty="0"/>
              <a:t>   Stimuliert Sexualhormon-bindendes Globulin, SHBG-, welches die Verfügbarkeit </a:t>
            </a:r>
            <a:br>
              <a:rPr kumimoji="1" lang="de-DE" altLang="de-DE" sz="1600" dirty="0"/>
            </a:br>
            <a:r>
              <a:rPr kumimoji="1" lang="de-DE" altLang="de-DE" sz="1600" dirty="0"/>
              <a:t>     des vorhandenen Testosterons herabsetzt</a:t>
            </a:r>
          </a:p>
          <a:p>
            <a:pPr marL="0" indent="0"/>
            <a:r>
              <a:rPr kumimoji="1" lang="de-DE" altLang="de-DE" sz="1600" dirty="0"/>
              <a:t>   Die vermehrten SHBG-Konzentrationen wurden bei postmenopausalen Frauen </a:t>
            </a:r>
          </a:p>
          <a:p>
            <a:pPr marL="0" indent="0"/>
            <a:r>
              <a:rPr kumimoji="1" lang="de-DE" altLang="de-DE" sz="1600" dirty="0"/>
              <a:t>   unter Konsum von Nahrungs-Isoflavon nachgewiesen</a:t>
            </a:r>
          </a:p>
          <a:p>
            <a:pPr marL="0" indent="0"/>
            <a:r>
              <a:rPr kumimoji="1" lang="de-DE" altLang="de-DE" sz="1600" dirty="0"/>
              <a:t>   Verminderung der Testosteronempfindlichkeit im Gewebe unter Genistein</a:t>
            </a:r>
          </a:p>
          <a:p>
            <a:pPr marL="0" indent="0"/>
            <a:r>
              <a:rPr kumimoji="1" lang="de-DE" altLang="de-DE" sz="1600" dirty="0"/>
              <a:t>   </a:t>
            </a:r>
            <a:r>
              <a:rPr kumimoji="1" lang="de-CH" altLang="de-DE" sz="1600" dirty="0"/>
              <a:t>Isoflavone hemmen die Aromatase und damit die Umwandlung von</a:t>
            </a:r>
            <a:br>
              <a:rPr kumimoji="1" lang="de-CH" altLang="de-DE" sz="1600" dirty="0"/>
            </a:br>
            <a:r>
              <a:rPr kumimoji="1" lang="de-CH" altLang="de-DE" sz="1600" dirty="0"/>
              <a:t>     Testosteron zu Östrogen</a:t>
            </a:r>
            <a:endParaRPr kumimoji="1" lang="de-DE" altLang="de-DE" sz="1600" dirty="0"/>
          </a:p>
        </p:txBody>
      </p:sp>
      <p:sp>
        <p:nvSpPr>
          <p:cNvPr id="199684"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Form 59393"/>
          <p:cNvSpPr>
            <a:spLocks noGrp="1" noChangeArrowheads="1"/>
          </p:cNvSpPr>
          <p:nvPr>
            <p:ph type="title" idx="4294967295"/>
          </p:nvPr>
        </p:nvSpPr>
        <p:spPr>
          <a:xfrm>
            <a:off x="865188" y="44450"/>
            <a:ext cx="5867400" cy="457200"/>
          </a:xfrm>
        </p:spPr>
        <p:txBody>
          <a:bodyPr wrap="square"/>
          <a:lstStyle/>
          <a:p>
            <a:r>
              <a:rPr lang="de-CH" altLang="de-DE" dirty="0"/>
              <a:t>Soja - Isoflavone: Weitere negative Aspekte</a:t>
            </a:r>
          </a:p>
        </p:txBody>
      </p:sp>
      <p:sp>
        <p:nvSpPr>
          <p:cNvPr id="200707"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Soja: Schlecht für die männliche Fertilität</a:t>
            </a:r>
            <a:br>
              <a:rPr lang="de-CH" altLang="de-DE" sz="1800" b="1" dirty="0"/>
            </a:br>
            <a:endParaRPr lang="de-DE" altLang="de-DE" sz="1800" b="1" dirty="0"/>
          </a:p>
          <a:p>
            <a:pPr marL="0" indent="0"/>
            <a:r>
              <a:rPr kumimoji="1" lang="de-DE" altLang="de-DE" sz="1600" dirty="0"/>
              <a:t>   Verminderte Spermienbildung</a:t>
            </a:r>
          </a:p>
          <a:p>
            <a:pPr marL="0" indent="0"/>
            <a:r>
              <a:rPr kumimoji="1" lang="de-DE" altLang="de-DE" sz="1600" dirty="0"/>
              <a:t>   Spermienzahl  unter Sojakonsum: Im Schnitt 41 Mio (Normalwerte: 80-120 </a:t>
            </a:r>
            <a:r>
              <a:rPr kumimoji="1" lang="de-DE" altLang="de-DE" sz="1600" dirty="0" err="1"/>
              <a:t>Mio</a:t>
            </a:r>
            <a:r>
              <a:rPr kumimoji="1" lang="de-DE" altLang="de-DE" sz="1600" dirty="0"/>
              <a:t>)</a:t>
            </a:r>
          </a:p>
          <a:p>
            <a:pPr marL="0" indent="0"/>
            <a:r>
              <a:rPr kumimoji="1" lang="de-DE" altLang="de-DE" sz="1600" dirty="0"/>
              <a:t>   Um die Spermaqualität derart zu schädigen, reichen schon geringe Mengen</a:t>
            </a:r>
            <a:br>
              <a:rPr kumimoji="1" lang="de-DE" altLang="de-DE" sz="1600" dirty="0"/>
            </a:br>
            <a:r>
              <a:rPr kumimoji="1" lang="de-DE" altLang="de-DE" sz="1600" dirty="0"/>
              <a:t>     aus, beispielsweise eine Tasse Sojamilch oder eine halbe Portion Tofu</a:t>
            </a:r>
          </a:p>
        </p:txBody>
      </p:sp>
      <p:sp>
        <p:nvSpPr>
          <p:cNvPr id="200708"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rm 59393"/>
          <p:cNvSpPr>
            <a:spLocks noGrp="1" noChangeArrowheads="1"/>
          </p:cNvSpPr>
          <p:nvPr>
            <p:ph type="title" idx="4294967295"/>
          </p:nvPr>
        </p:nvSpPr>
        <p:spPr>
          <a:xfrm>
            <a:off x="865188" y="44450"/>
            <a:ext cx="5867400" cy="457200"/>
          </a:xfrm>
        </p:spPr>
        <p:txBody>
          <a:bodyPr wrap="square"/>
          <a:lstStyle/>
          <a:p>
            <a:r>
              <a:rPr lang="de-CH" altLang="de-DE" dirty="0"/>
              <a:t>Soja - Isoflavone: Weitere negative Aspekte</a:t>
            </a:r>
          </a:p>
        </p:txBody>
      </p:sp>
      <p:sp>
        <p:nvSpPr>
          <p:cNvPr id="201731"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Soja: Keine Wirkung bei Menopausebeschwerden</a:t>
            </a:r>
            <a:br>
              <a:rPr lang="de-CH" altLang="de-DE" sz="1800" b="1" dirty="0"/>
            </a:br>
            <a:endParaRPr lang="de-DE" altLang="de-DE" sz="1800" b="1" dirty="0"/>
          </a:p>
          <a:p>
            <a:pPr marL="0" indent="0"/>
            <a:r>
              <a:rPr kumimoji="1" lang="de-DE" altLang="de-DE" sz="1600" dirty="0"/>
              <a:t>   Studien </a:t>
            </a:r>
            <a:r>
              <a:rPr kumimoji="1" lang="de-CH" altLang="de-DE" sz="1600" dirty="0"/>
              <a:t>sprechen dafür, dass klimakterische Beschwerden durch Isoflavone aus      </a:t>
            </a:r>
            <a:br>
              <a:rPr kumimoji="1" lang="de-CH" altLang="de-DE" sz="1600" dirty="0"/>
            </a:br>
            <a:r>
              <a:rPr kumimoji="1" lang="de-CH" altLang="de-DE" sz="1600" dirty="0"/>
              <a:t>     Soja oder Rotklee keinen Benefit erhalten, dies im Gegensatz zu Cimicifuga </a:t>
            </a:r>
            <a:br>
              <a:rPr kumimoji="1" lang="de-CH" altLang="de-DE" sz="1600" dirty="0"/>
            </a:br>
            <a:r>
              <a:rPr kumimoji="1" lang="de-CH" altLang="de-DE" sz="1600" dirty="0"/>
              <a:t>     racemosa (Traubensilberkerze)</a:t>
            </a:r>
          </a:p>
          <a:p>
            <a:pPr marL="0" indent="0"/>
            <a:r>
              <a:rPr kumimoji="1" lang="de-CH" altLang="de-DE" sz="1600" dirty="0"/>
              <a:t>   Soja ist bei Menopause-Beschwerden nicht wirksam, insbesondere  nicht bei </a:t>
            </a:r>
            <a:br>
              <a:rPr kumimoji="1" lang="de-CH" altLang="de-DE" sz="1600" dirty="0"/>
            </a:br>
            <a:r>
              <a:rPr kumimoji="1" lang="de-CH" altLang="de-DE" sz="1600" dirty="0"/>
              <a:t>     Hitzewallungen und nicht bei </a:t>
            </a:r>
          </a:p>
          <a:p>
            <a:pPr marL="0" indent="0"/>
            <a:r>
              <a:rPr kumimoji="1" lang="de-CH" altLang="de-DE" sz="1600" dirty="0"/>
              <a:t>   Im Gegenteil kommt es zu mehr Schlafproblemen </a:t>
            </a:r>
          </a:p>
        </p:txBody>
      </p:sp>
      <p:sp>
        <p:nvSpPr>
          <p:cNvPr id="201732"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rm 59393"/>
          <p:cNvSpPr>
            <a:spLocks noGrp="1" noChangeArrowheads="1"/>
          </p:cNvSpPr>
          <p:nvPr>
            <p:ph type="title" idx="4294967295"/>
          </p:nvPr>
        </p:nvSpPr>
        <p:spPr>
          <a:xfrm>
            <a:off x="865188" y="44450"/>
            <a:ext cx="5867400" cy="457200"/>
          </a:xfrm>
        </p:spPr>
        <p:txBody>
          <a:bodyPr wrap="square"/>
          <a:lstStyle/>
          <a:p>
            <a:r>
              <a:rPr lang="de-CH" altLang="de-DE" dirty="0"/>
              <a:t>Soja - Isoflavone: Weitere negative Aspekte</a:t>
            </a:r>
          </a:p>
        </p:txBody>
      </p:sp>
      <p:sp>
        <p:nvSpPr>
          <p:cNvPr id="202755"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Schwangerschaft: </a:t>
            </a:r>
            <a:br>
              <a:rPr lang="de-CH" altLang="de-DE" sz="1800" b="1" dirty="0"/>
            </a:br>
            <a:r>
              <a:rPr lang="de-CH" altLang="de-DE" sz="1800" b="1" dirty="0"/>
              <a:t>Soja-Isoflavone führen zu bleibenden Veränderungen</a:t>
            </a:r>
            <a:br>
              <a:rPr lang="de-CH" altLang="de-DE" sz="1800" b="1" dirty="0"/>
            </a:br>
            <a:endParaRPr lang="de-DE" altLang="de-DE" sz="1800" b="1" dirty="0"/>
          </a:p>
          <a:p>
            <a:pPr marL="0" indent="0"/>
            <a:r>
              <a:rPr kumimoji="1" lang="de-DE" altLang="de-DE" sz="1600" dirty="0"/>
              <a:t>   Phytoöstrogene gelangen über die Plazenta und die Muttermilch in Föten und</a:t>
            </a:r>
            <a:br>
              <a:rPr kumimoji="1" lang="de-DE" altLang="de-DE" sz="1600" dirty="0"/>
            </a:br>
            <a:r>
              <a:rPr kumimoji="1" lang="de-DE" altLang="de-DE" sz="1600" dirty="0"/>
              <a:t>     Säuglinge</a:t>
            </a:r>
          </a:p>
          <a:p>
            <a:pPr marL="0" indent="0"/>
            <a:r>
              <a:rPr kumimoji="1" lang="de-DE" altLang="de-DE" sz="1600" dirty="0"/>
              <a:t>   Sojaflavon-Exposition bei Ratten (Schwangerschaft und Stillzeit) führte</a:t>
            </a:r>
            <a:br>
              <a:rPr kumimoji="1" lang="de-DE" altLang="de-DE" sz="1600" dirty="0"/>
            </a:br>
            <a:r>
              <a:rPr kumimoji="1" lang="de-DE" altLang="de-DE" sz="1600" dirty="0"/>
              <a:t>     später im </a:t>
            </a:r>
            <a:r>
              <a:rPr kumimoji="1" lang="de-DE" altLang="de-DE" sz="1600" u="sng" dirty="0"/>
              <a:t>weiblichen</a:t>
            </a:r>
            <a:r>
              <a:rPr kumimoji="1" lang="de-DE" altLang="de-DE" sz="1600" dirty="0"/>
              <a:t> Geschlecht zu verfrühter Pubertät, Zyklusstörungen und </a:t>
            </a:r>
            <a:br>
              <a:rPr kumimoji="1" lang="de-DE" altLang="de-DE" sz="1600" dirty="0"/>
            </a:br>
            <a:r>
              <a:rPr kumimoji="1" lang="de-DE" altLang="de-DE" sz="1600" dirty="0"/>
              <a:t>     verminderter Fruchtbarkeit </a:t>
            </a:r>
          </a:p>
          <a:p>
            <a:pPr marL="0" indent="0"/>
            <a:r>
              <a:rPr kumimoji="1" lang="de-DE" altLang="de-DE" sz="1600" dirty="0"/>
              <a:t>   </a:t>
            </a:r>
            <a:r>
              <a:rPr kumimoji="1" lang="de-CH" altLang="de-DE" sz="1600" dirty="0"/>
              <a:t>Sojaflavon-Exposition bei Ratten (Schwangerschaft und Stillzeit) führte</a:t>
            </a:r>
            <a:br>
              <a:rPr kumimoji="1" lang="de-CH" altLang="de-DE" sz="1600" dirty="0"/>
            </a:br>
            <a:r>
              <a:rPr kumimoji="1" lang="de-CH" altLang="de-DE" sz="1600" dirty="0"/>
              <a:t>     später im </a:t>
            </a:r>
            <a:r>
              <a:rPr kumimoji="1" lang="de-CH" altLang="de-DE" sz="1600" u="sng" dirty="0"/>
              <a:t>männlichen</a:t>
            </a:r>
            <a:r>
              <a:rPr kumimoji="1" lang="de-CH" altLang="de-DE" sz="1600" dirty="0"/>
              <a:t> Geschlecht zu </a:t>
            </a:r>
            <a:r>
              <a:rPr kumimoji="1" lang="de-DE" altLang="de-DE" sz="1600" dirty="0"/>
              <a:t>veränderten Testosteron-Konzentrationen,  </a:t>
            </a:r>
            <a:br>
              <a:rPr kumimoji="1" lang="de-DE" altLang="de-DE" sz="1600" dirty="0"/>
            </a:br>
            <a:r>
              <a:rPr kumimoji="1" lang="de-DE" altLang="de-DE" sz="1600" dirty="0"/>
              <a:t>     grösserer Prostata, kleineren Hoden, bleibender Entmännlichung und </a:t>
            </a:r>
            <a:br>
              <a:rPr kumimoji="1" lang="de-DE" altLang="de-DE" sz="1600" dirty="0"/>
            </a:br>
            <a:r>
              <a:rPr kumimoji="1" lang="de-DE" altLang="de-DE" sz="1600" dirty="0"/>
              <a:t>     vermindertem Ejakulationsverhalten</a:t>
            </a:r>
            <a:endParaRPr kumimoji="1" lang="de-CH" altLang="de-DE" sz="1600" dirty="0"/>
          </a:p>
        </p:txBody>
      </p:sp>
      <p:sp>
        <p:nvSpPr>
          <p:cNvPr id="202756"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Form 59393"/>
          <p:cNvSpPr>
            <a:spLocks noGrp="1" noChangeArrowheads="1"/>
          </p:cNvSpPr>
          <p:nvPr>
            <p:ph type="title" idx="4294967295"/>
          </p:nvPr>
        </p:nvSpPr>
        <p:spPr>
          <a:xfrm>
            <a:off x="865188" y="44450"/>
            <a:ext cx="5867400" cy="457200"/>
          </a:xfrm>
        </p:spPr>
        <p:txBody>
          <a:bodyPr wrap="square"/>
          <a:lstStyle/>
          <a:p>
            <a:r>
              <a:rPr lang="de-CH" altLang="de-DE" dirty="0"/>
              <a:t>Soja - Isoflavone: Weitere negative Aspekte</a:t>
            </a:r>
          </a:p>
        </p:txBody>
      </p:sp>
      <p:sp>
        <p:nvSpPr>
          <p:cNvPr id="203779"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Soja: Schlecht für das männliche Hirn</a:t>
            </a:r>
            <a:br>
              <a:rPr lang="de-CH" altLang="de-DE" sz="1800" b="1" dirty="0"/>
            </a:br>
            <a:endParaRPr lang="de-DE" altLang="de-DE" sz="1800" b="1" dirty="0"/>
          </a:p>
          <a:p>
            <a:pPr marL="0" indent="0"/>
            <a:r>
              <a:rPr kumimoji="1" lang="de-DE" altLang="de-DE" sz="1600" dirty="0"/>
              <a:t>   Verminderte Spiegel des Hirnschutzstoffes BDNF (</a:t>
            </a:r>
            <a:r>
              <a:rPr kumimoji="1" lang="de-CH" altLang="de-DE" sz="1600" dirty="0"/>
              <a:t>im Gegensatz zu</a:t>
            </a:r>
            <a:br>
              <a:rPr kumimoji="1" lang="de-CH" altLang="de-DE" sz="1600" dirty="0"/>
            </a:br>
            <a:r>
              <a:rPr kumimoji="1" lang="de-CH" altLang="de-DE" sz="1600" dirty="0"/>
              <a:t>     erhöhten Spiegeln im weiblichen Geschlecht. BDNF ist vermindert unter Stress</a:t>
            </a:r>
            <a:br>
              <a:rPr kumimoji="1" lang="de-CH" altLang="de-DE" sz="1600" dirty="0"/>
            </a:br>
            <a:r>
              <a:rPr kumimoji="1" lang="de-CH" altLang="de-DE" sz="1600" dirty="0"/>
              <a:t>     und bei Alzheimer</a:t>
            </a:r>
            <a:endParaRPr kumimoji="1" lang="de-DE" altLang="de-DE" sz="1600" dirty="0"/>
          </a:p>
          <a:p>
            <a:pPr marL="0" indent="0"/>
            <a:r>
              <a:rPr kumimoji="1" lang="de-DE" altLang="de-DE" sz="1600" dirty="0"/>
              <a:t>   Erhöhung der Entzündungsbereitschaft  infolge erhöhter COX-2-Konzentrationen </a:t>
            </a:r>
            <a:br>
              <a:rPr kumimoji="1" lang="de-DE" altLang="de-DE" sz="1600" dirty="0"/>
            </a:br>
            <a:r>
              <a:rPr kumimoji="1" lang="de-DE" altLang="de-DE" sz="1600" dirty="0"/>
              <a:t>     bei männlichen Ratten</a:t>
            </a:r>
          </a:p>
          <a:p>
            <a:pPr marL="0" indent="0"/>
            <a:r>
              <a:rPr kumimoji="1" lang="de-DE" altLang="de-DE" sz="1600" dirty="0"/>
              <a:t>   Schlechtere visuell-räumliche Fähigkeiten (umgekehrt zu den Frauen)</a:t>
            </a:r>
          </a:p>
          <a:p>
            <a:pPr marL="0" indent="0"/>
            <a:r>
              <a:rPr kumimoji="1" lang="de-DE" altLang="de-DE" sz="1600" dirty="0"/>
              <a:t>   Bei älteren Männern beschleunigter Rückgang der Hirnmasse</a:t>
            </a:r>
          </a:p>
          <a:p>
            <a:pPr marL="0" indent="0"/>
            <a:r>
              <a:rPr kumimoji="1" lang="de-DE" altLang="de-DE" sz="1600" dirty="0"/>
              <a:t>   Vermehrter Stress, vermehrte Ängste und verminderte soziale Interaktion</a:t>
            </a:r>
            <a:br>
              <a:rPr kumimoji="1" lang="de-DE" altLang="de-DE" sz="1600" dirty="0"/>
            </a:br>
            <a:r>
              <a:rPr kumimoji="1" lang="de-DE" altLang="de-DE" sz="1600" dirty="0"/>
              <a:t>     bei männlichen Ratten</a:t>
            </a:r>
          </a:p>
          <a:p>
            <a:pPr marL="0" indent="0"/>
            <a:r>
              <a:rPr kumimoji="1" lang="de-DE" altLang="de-DE" sz="1600" dirty="0"/>
              <a:t>   Höhere Blutzuckerwerte bei männlichen Chinesen, nicht aber bei chinesischen     </a:t>
            </a:r>
            <a:br>
              <a:rPr kumimoji="1" lang="de-DE" altLang="de-DE" sz="1600" dirty="0"/>
            </a:br>
            <a:r>
              <a:rPr kumimoji="1" lang="de-DE" altLang="de-DE" sz="1600" dirty="0"/>
              <a:t>     Frauen</a:t>
            </a:r>
            <a:endParaRPr kumimoji="1" lang="de-CH" altLang="de-DE" sz="1600" dirty="0"/>
          </a:p>
        </p:txBody>
      </p:sp>
      <p:sp>
        <p:nvSpPr>
          <p:cNvPr id="203780"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Form 59393"/>
          <p:cNvSpPr>
            <a:spLocks noGrp="1" noChangeArrowheads="1"/>
          </p:cNvSpPr>
          <p:nvPr>
            <p:ph type="title" idx="4294967295"/>
          </p:nvPr>
        </p:nvSpPr>
        <p:spPr>
          <a:xfrm>
            <a:off x="865188" y="44450"/>
            <a:ext cx="5867400" cy="457200"/>
          </a:xfrm>
        </p:spPr>
        <p:txBody>
          <a:bodyPr wrap="square"/>
          <a:lstStyle/>
          <a:p>
            <a:r>
              <a:rPr lang="de-CH" altLang="de-DE" dirty="0"/>
              <a:t>Soja - Isoflavone: Weitere negative Aspekte</a:t>
            </a:r>
          </a:p>
        </p:txBody>
      </p:sp>
      <p:sp>
        <p:nvSpPr>
          <p:cNvPr id="204803" name="Form 59394"/>
          <p:cNvSpPr>
            <a:spLocks noGrp="1" noChangeArrowheads="1"/>
          </p:cNvSpPr>
          <p:nvPr>
            <p:ph type="body" idx="4294967295"/>
          </p:nvPr>
        </p:nvSpPr>
        <p:spPr>
          <a:xfrm>
            <a:off x="860425" y="990600"/>
            <a:ext cx="7859713" cy="5257800"/>
          </a:xfrm>
        </p:spPr>
        <p:txBody>
          <a:bodyPr/>
          <a:lstStyle/>
          <a:p>
            <a:pPr marL="0" indent="0">
              <a:buFont typeface="Times New Roman" pitchFamily="18" charset="0"/>
              <a:buNone/>
            </a:pPr>
            <a:r>
              <a:rPr lang="de-CH" altLang="de-DE" sz="1800" b="1" dirty="0"/>
              <a:t>Soja: Schlecht für die Umwelt</a:t>
            </a:r>
            <a:br>
              <a:rPr lang="de-CH" altLang="de-DE" sz="1800" b="1" dirty="0"/>
            </a:br>
            <a:endParaRPr lang="de-DE" altLang="de-DE" sz="1800" b="1" dirty="0"/>
          </a:p>
          <a:p>
            <a:pPr marL="0" indent="0"/>
            <a:r>
              <a:rPr kumimoji="1" lang="de-DE" altLang="de-DE" sz="1600" dirty="0"/>
              <a:t>   </a:t>
            </a:r>
            <a:r>
              <a:rPr kumimoji="1" lang="de-CH" altLang="de-DE" sz="1600" dirty="0"/>
              <a:t>Über 90% des Welthandelanbaus von Soja ist bereits genmanipuliert mit</a:t>
            </a:r>
            <a:br>
              <a:rPr kumimoji="1" lang="de-CH" altLang="de-DE" sz="1600" dirty="0"/>
            </a:br>
            <a:r>
              <a:rPr kumimoji="1" lang="de-CH" altLang="de-DE" sz="1600" dirty="0"/>
              <a:t>     steigender Tendenz</a:t>
            </a:r>
          </a:p>
          <a:p>
            <a:pPr marL="0" indent="0"/>
            <a:r>
              <a:rPr kumimoji="1" lang="de-CH" altLang="de-DE" sz="1600" dirty="0"/>
              <a:t>   Monsantos Gen-Bohnen vom Typ MON 89788 sind resistent gegen das</a:t>
            </a:r>
            <a:br>
              <a:rPr kumimoji="1" lang="de-CH" altLang="de-DE" sz="1600" dirty="0"/>
            </a:br>
            <a:r>
              <a:rPr kumimoji="1" lang="de-CH" altLang="de-DE" sz="1600" dirty="0"/>
              <a:t>     Unkrautvernichtungsmittel Roundup und auf hohe Erträge getrimmt</a:t>
            </a:r>
          </a:p>
          <a:p>
            <a:pPr marL="0" indent="0"/>
            <a:r>
              <a:rPr kumimoji="1" lang="de-CH" altLang="de-DE" sz="1600" dirty="0"/>
              <a:t>   Die Regenwälder, vor allem in Südamerika, werden für Sojaplantagen</a:t>
            </a:r>
            <a:br>
              <a:rPr kumimoji="1" lang="de-CH" altLang="de-DE" sz="1600" dirty="0"/>
            </a:br>
            <a:r>
              <a:rPr kumimoji="1" lang="de-CH" altLang="de-DE" sz="1600" dirty="0"/>
              <a:t>     abgeholzt</a:t>
            </a:r>
          </a:p>
        </p:txBody>
      </p:sp>
      <p:sp>
        <p:nvSpPr>
          <p:cNvPr id="204804" name="Rectangle 4"/>
          <p:cNvSpPr>
            <a:spLocks noChangeArrowheads="1"/>
          </p:cNvSpPr>
          <p:nvPr/>
        </p:nvSpPr>
        <p:spPr bwMode="auto">
          <a:xfrm>
            <a:off x="1042988" y="6234113"/>
            <a:ext cx="7561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Vortrag SSAAMP, Zürich, November 2011, Lic.phiI.DipI.Psych. Dr.med. Peter R. Müller</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Form 2049"/>
          <p:cNvSpPr>
            <a:spLocks noGrp="1" noChangeArrowheads="1"/>
          </p:cNvSpPr>
          <p:nvPr>
            <p:ph type="ctrTitle"/>
          </p:nvPr>
        </p:nvSpPr>
        <p:spPr/>
        <p:txBody>
          <a:bodyPr wrap="square"/>
          <a:lstStyle/>
          <a:p>
            <a:pPr marL="0" indent="0" defTabSz="914400" eaLnBrk="1" hangingPunct="1"/>
            <a:r>
              <a:rPr lang="de-CH" altLang="de-DE" dirty="0"/>
              <a:t>„Hauptstrasse der Ernährung“</a:t>
            </a:r>
            <a:endParaRPr lang="de-DE" altLang="de-DE" dirty="0"/>
          </a:p>
        </p:txBody>
      </p:sp>
      <p:sp>
        <p:nvSpPr>
          <p:cNvPr id="3" name="Form 2050">
            <a:extLst>
              <a:ext uri="{FF2B5EF4-FFF2-40B4-BE49-F238E27FC236}">
                <a16:creationId xmlns:a16="http://schemas.microsoft.com/office/drawing/2014/main" id="{0C998D60-5E38-21F5-2C60-E88F92410073}"/>
              </a:ext>
            </a:extLst>
          </p:cNvPr>
          <p:cNvSpPr>
            <a:spLocks noGrp="1" noChangeArrowheads="1"/>
          </p:cNvSpPr>
          <p:nvPr>
            <p:ph type="subTitle" idx="1"/>
          </p:nvPr>
        </p:nvSpPr>
        <p:spPr>
          <a:xfrm>
            <a:off x="1074630" y="4077072"/>
            <a:ext cx="4537124" cy="2039937"/>
          </a:xfrm>
        </p:spPr>
        <p:txBody>
          <a:bodyPr/>
          <a:lstStyle/>
          <a:p>
            <a:pPr>
              <a:lnSpc>
                <a:spcPct val="90000"/>
              </a:lnSpc>
            </a:pPr>
            <a:r>
              <a:rPr lang="de-CH" altLang="de-DE" sz="2000" dirty="0"/>
              <a:t>Dr. med. et Dr. scient. med. Jürg Eichhorn</a:t>
            </a:r>
          </a:p>
          <a:p>
            <a:pPr>
              <a:lnSpc>
                <a:spcPct val="90000"/>
              </a:lnSpc>
            </a:pPr>
            <a:endParaRPr lang="de-CH" altLang="de-DE" sz="2000" dirty="0"/>
          </a:p>
          <a:p>
            <a:pPr>
              <a:lnSpc>
                <a:spcPct val="90000"/>
              </a:lnSpc>
            </a:pPr>
            <a:r>
              <a:rPr lang="de-CH" altLang="de-DE" sz="2000" dirty="0"/>
              <a:t>CH-9100 Herisau</a:t>
            </a:r>
          </a:p>
          <a:p>
            <a:pPr>
              <a:lnSpc>
                <a:spcPct val="90000"/>
              </a:lnSpc>
            </a:pPr>
            <a:r>
              <a:rPr lang="de-CH" altLang="de-DE" sz="2000" dirty="0"/>
              <a:t>drje49@gmail.com</a:t>
            </a:r>
          </a:p>
          <a:p>
            <a:pPr>
              <a:lnSpc>
                <a:spcPct val="90000"/>
              </a:lnSpc>
            </a:pPr>
            <a:r>
              <a:rPr lang="de-CH" altLang="de-DE" sz="2000" dirty="0"/>
              <a:t>www.ever.ch</a:t>
            </a:r>
          </a:p>
        </p:txBody>
      </p:sp>
    </p:spTree>
  </p:cSld>
  <p:clrMapOvr>
    <a:masterClrMapping/>
  </p:clrMapOvr>
  <p:transition spd="slow" advTm="1827"/>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orm 61441"/>
          <p:cNvSpPr>
            <a:spLocks noGrp="1" noChangeArrowheads="1"/>
          </p:cNvSpPr>
          <p:nvPr>
            <p:ph type="title"/>
          </p:nvPr>
        </p:nvSpPr>
        <p:spPr>
          <a:xfrm>
            <a:off x="865188" y="-26988"/>
            <a:ext cx="5867400" cy="601663"/>
          </a:xfrm>
        </p:spPr>
        <p:txBody>
          <a:bodyPr wrap="square"/>
          <a:lstStyle/>
          <a:p>
            <a:r>
              <a:rPr lang="de-CH" altLang="de-DE" dirty="0"/>
              <a:t>«Hauptstrasse der Ernährung» </a:t>
            </a:r>
          </a:p>
        </p:txBody>
      </p:sp>
      <p:sp>
        <p:nvSpPr>
          <p:cNvPr id="206851" name="Form 61442"/>
          <p:cNvSpPr>
            <a:spLocks noGrp="1" noChangeArrowheads="1"/>
          </p:cNvSpPr>
          <p:nvPr>
            <p:ph type="body" idx="1"/>
          </p:nvPr>
        </p:nvSpPr>
        <p:spPr>
          <a:xfrm>
            <a:off x="855663" y="1003300"/>
            <a:ext cx="7859712" cy="5065713"/>
          </a:xfrm>
        </p:spPr>
        <p:txBody>
          <a:bodyPr/>
          <a:lstStyle/>
          <a:p>
            <a:pPr marL="419100" indent="-419100">
              <a:buFont typeface="Times New Roman" pitchFamily="18" charset="0"/>
              <a:buAutoNum type="arabicPlain"/>
            </a:pPr>
            <a:endParaRPr lang="de-CH" altLang="de-DE" sz="1800" dirty="0"/>
          </a:p>
          <a:p>
            <a:pPr marL="419100" indent="-419100">
              <a:buFont typeface="Times New Roman" pitchFamily="18" charset="0"/>
              <a:buAutoNum type="arabicPlain"/>
            </a:pPr>
            <a:r>
              <a:rPr lang="de-CH" altLang="de-DE" sz="1800" dirty="0"/>
              <a:t>Hauptstrasse der Ernährung - Das Prinzip</a:t>
            </a:r>
          </a:p>
          <a:p>
            <a:pPr marL="419100" indent="-419100">
              <a:buFont typeface="Times New Roman" pitchFamily="18" charset="0"/>
              <a:buAutoNum type="arabicPlain"/>
            </a:pPr>
            <a:r>
              <a:rPr lang="de-CH" altLang="de-DE" sz="1800" dirty="0"/>
              <a:t>Frühstück - kühlen für heisse Typen</a:t>
            </a:r>
          </a:p>
          <a:p>
            <a:pPr marL="419100" indent="-419100">
              <a:buFont typeface="Times New Roman" pitchFamily="18" charset="0"/>
              <a:buAutoNum type="arabicPlain"/>
            </a:pPr>
            <a:r>
              <a:rPr lang="de-CH" altLang="de-DE" sz="1800" dirty="0"/>
              <a:t>Frühstück - wärmend für coole Typen</a:t>
            </a:r>
          </a:p>
          <a:p>
            <a:pPr marL="419100" indent="-419100">
              <a:buFont typeface="Times New Roman" pitchFamily="18" charset="0"/>
              <a:buAutoNum type="arabicPlain"/>
            </a:pPr>
            <a:r>
              <a:rPr lang="de-CH" altLang="de-DE" sz="1800" dirty="0"/>
              <a:t>Frühstück - die 4 Philosophien</a:t>
            </a:r>
          </a:p>
          <a:p>
            <a:pPr marL="419100" indent="-419100">
              <a:buFont typeface="Times New Roman" pitchFamily="18" charset="0"/>
              <a:buAutoNum type="arabicPlain"/>
            </a:pPr>
            <a:r>
              <a:rPr lang="de-CH" altLang="de-DE" sz="1800" dirty="0"/>
              <a:t>Frühstück - Wissenswertes</a:t>
            </a:r>
          </a:p>
          <a:p>
            <a:pPr marL="419100" indent="-419100">
              <a:buFont typeface="Times New Roman" pitchFamily="18" charset="0"/>
              <a:buAutoNum type="arabicPlain"/>
            </a:pPr>
            <a:r>
              <a:rPr lang="de-CH" altLang="de-DE" sz="1800" dirty="0"/>
              <a:t>Mittag - Gemüse ist Hauptspeise, nicht Beilage</a:t>
            </a:r>
          </a:p>
          <a:p>
            <a:pPr marL="419100" indent="-419100">
              <a:buFont typeface="Times New Roman" pitchFamily="18" charset="0"/>
              <a:buAutoNum type="arabicPlain"/>
            </a:pPr>
            <a:r>
              <a:rPr lang="de-CH" altLang="de-DE" sz="1800" dirty="0"/>
              <a:t>Abend - leicht, keine Kalorien!</a:t>
            </a:r>
          </a:p>
          <a:p>
            <a:pPr marL="419100" indent="-419100">
              <a:buFont typeface="Times New Roman" pitchFamily="18" charset="0"/>
              <a:buAutoNum type="arabicPlain"/>
            </a:pPr>
            <a:r>
              <a:rPr lang="de-CH" altLang="de-DE" sz="1800" dirty="0"/>
              <a:t>Tatort: „Abendessen“</a:t>
            </a:r>
          </a:p>
          <a:p>
            <a:pPr marL="419100" indent="-419100">
              <a:buFont typeface="Times New Roman" pitchFamily="18" charset="0"/>
              <a:buAutoNum type="arabicPlain"/>
            </a:pPr>
            <a:r>
              <a:rPr lang="de-CH" altLang="de-DE" sz="1800" dirty="0"/>
              <a:t>Abendessen: Problemzone „Kalorien“</a:t>
            </a:r>
          </a:p>
          <a:p>
            <a:pPr marL="419100" indent="-419100">
              <a:buFont typeface="Times New Roman" pitchFamily="18" charset="0"/>
              <a:buAutoNum type="arabicPlain"/>
            </a:pPr>
            <a:r>
              <a:rPr lang="de-CH" altLang="de-DE" sz="1800" dirty="0"/>
              <a:t>TopMix-Lebenselixiere</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orm 59393"/>
          <p:cNvSpPr>
            <a:spLocks noGrp="1" noChangeArrowheads="1"/>
          </p:cNvSpPr>
          <p:nvPr>
            <p:ph type="title"/>
          </p:nvPr>
        </p:nvSpPr>
        <p:spPr>
          <a:xfrm>
            <a:off x="865188" y="44450"/>
            <a:ext cx="5867400" cy="457200"/>
          </a:xfrm>
        </p:spPr>
        <p:txBody>
          <a:bodyPr wrap="square"/>
          <a:lstStyle/>
          <a:p>
            <a:r>
              <a:rPr lang="de-CH" altLang="de-DE" dirty="0"/>
              <a:t>„Hauptstrasse“ der Ernährung: Das Prinzip</a:t>
            </a:r>
          </a:p>
        </p:txBody>
      </p:sp>
      <p:sp>
        <p:nvSpPr>
          <p:cNvPr id="207875"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Das Auge isst mit….</a:t>
            </a:r>
            <a:br>
              <a:rPr lang="de-CH" altLang="de-DE" sz="1800" b="1" dirty="0"/>
            </a:br>
            <a:endParaRPr lang="de-DE" altLang="de-DE" sz="1800" b="1" dirty="0"/>
          </a:p>
          <a:p>
            <a:pPr marL="0" indent="0"/>
            <a:r>
              <a:rPr lang="de-CH" altLang="de-DE" sz="1600" dirty="0"/>
              <a:t>   Auch wenn da und dort Gourmetmenüs von Sternenköchen auftauchen, lassen </a:t>
            </a:r>
            <a:br>
              <a:rPr lang="de-CH" altLang="de-DE" sz="1600" dirty="0"/>
            </a:br>
            <a:r>
              <a:rPr lang="de-CH" altLang="de-DE" sz="1600" dirty="0"/>
              <a:t>     Sie sich ja nicht  abschrecken vor der «Hauptstrasse der Ernährung»!</a:t>
            </a:r>
            <a:br>
              <a:rPr lang="de-CH" altLang="de-DE" sz="1600" dirty="0"/>
            </a:br>
            <a:r>
              <a:rPr lang="de-CH" altLang="de-DE" sz="1600" dirty="0"/>
              <a:t>     Die Bilder von schönen Gerichten sollen lediglich Anreiz sein und Ihre </a:t>
            </a:r>
            <a:br>
              <a:rPr lang="de-CH" altLang="de-DE" sz="1600" dirty="0"/>
            </a:br>
            <a:r>
              <a:rPr lang="de-CH" altLang="de-DE" sz="1600" dirty="0"/>
              <a:t>     Phantasie beflügeln. Kochen  und essen Sie einfach und alltagstauglich.</a:t>
            </a:r>
          </a:p>
        </p:txBody>
      </p:sp>
      <p:pic>
        <p:nvPicPr>
          <p:cNvPr id="207876" name="Picture 4" descr="\\Server\Fotos\JPG Praxis\Ernährung\Nahrungsmittel\Köche\Koch3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906713"/>
            <a:ext cx="47529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4"/>
          <p:cNvSpPr txBox="1">
            <a:spLocks noChangeArrowheads="1"/>
          </p:cNvSpPr>
          <p:nvPr/>
        </p:nvSpPr>
        <p:spPr bwMode="auto">
          <a:xfrm>
            <a:off x="2305050" y="6224588"/>
            <a:ext cx="45148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 - </a:t>
            </a: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Hotel Ayana, Bali, März 2012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rm 61441"/>
          <p:cNvSpPr>
            <a:spLocks noGrp="1" noChangeArrowheads="1"/>
          </p:cNvSpPr>
          <p:nvPr>
            <p:ph type="title"/>
          </p:nvPr>
        </p:nvSpPr>
        <p:spPr>
          <a:xfrm>
            <a:off x="865188" y="-26988"/>
            <a:ext cx="5867400" cy="601663"/>
          </a:xfrm>
        </p:spPr>
        <p:txBody>
          <a:bodyPr wrap="square"/>
          <a:lstStyle/>
          <a:p>
            <a:r>
              <a:rPr lang="de-CH" altLang="de-DE" dirty="0">
                <a:latin typeface="Arial" pitchFamily="34" charset="0"/>
              </a:rPr>
              <a:t>Agenda</a:t>
            </a:r>
          </a:p>
        </p:txBody>
      </p:sp>
      <p:sp>
        <p:nvSpPr>
          <p:cNvPr id="5123" name="Form 61442"/>
          <p:cNvSpPr>
            <a:spLocks noGrp="1" noChangeArrowheads="1"/>
          </p:cNvSpPr>
          <p:nvPr>
            <p:ph type="body" idx="1"/>
          </p:nvPr>
        </p:nvSpPr>
        <p:spPr>
          <a:xfrm>
            <a:off x="855663" y="1003300"/>
            <a:ext cx="7859712" cy="5521325"/>
          </a:xfrm>
        </p:spPr>
        <p:txBody>
          <a:bodyPr/>
          <a:lstStyle/>
          <a:p>
            <a:pPr marL="419100" indent="-419100">
              <a:buFont typeface="Times New Roman" pitchFamily="18" charset="0"/>
              <a:buAutoNum type="arabicPlain"/>
            </a:pPr>
            <a:r>
              <a:rPr lang="de-CH" altLang="de-DE" sz="1800" dirty="0"/>
              <a:t>Lokalisation und Arten</a:t>
            </a:r>
          </a:p>
          <a:p>
            <a:pPr marL="419100" indent="-419100">
              <a:buFont typeface="Times New Roman" pitchFamily="18" charset="0"/>
              <a:buAutoNum type="arabicPlain"/>
            </a:pPr>
            <a:r>
              <a:rPr lang="de-CH" altLang="de-DE" sz="1800" dirty="0"/>
              <a:t>Häufigkeit</a:t>
            </a:r>
          </a:p>
          <a:p>
            <a:pPr marL="419100" indent="-419100">
              <a:buFont typeface="Times New Roman" pitchFamily="18" charset="0"/>
              <a:buAutoNum type="arabicPlain"/>
            </a:pPr>
            <a:r>
              <a:rPr lang="de-CH" altLang="de-DE" sz="1800" dirty="0"/>
              <a:t>Warnsignale - Selbstuntersuchung</a:t>
            </a:r>
            <a:endParaRPr lang="de-DE" altLang="de-DE" sz="1800" dirty="0"/>
          </a:p>
          <a:p>
            <a:pPr marL="419100" indent="-419100">
              <a:buFont typeface="Times New Roman" pitchFamily="18" charset="0"/>
              <a:buAutoNum type="arabicPlain"/>
            </a:pPr>
            <a:r>
              <a:rPr lang="de-CH" altLang="de-DE" sz="1800" dirty="0"/>
              <a:t>Diagnose</a:t>
            </a:r>
          </a:p>
          <a:p>
            <a:pPr marL="419100" indent="-419100">
              <a:buFont typeface="Times New Roman" pitchFamily="18" charset="0"/>
              <a:buAutoNum type="arabicPlain"/>
            </a:pPr>
            <a:r>
              <a:rPr lang="de-CH" altLang="de-DE" sz="1800" dirty="0"/>
              <a:t>Schulmedizinische Therapie</a:t>
            </a:r>
          </a:p>
          <a:p>
            <a:pPr marL="419100" indent="-419100">
              <a:buFont typeface="Times New Roman" pitchFamily="18" charset="0"/>
              <a:buAutoNum type="arabicPlain"/>
            </a:pPr>
            <a:r>
              <a:rPr lang="de-CH" altLang="de-DE" sz="1800" dirty="0"/>
              <a:t>Diagnostik: Mammographie Screening</a:t>
            </a:r>
          </a:p>
          <a:p>
            <a:pPr marL="419100" indent="-419100">
              <a:buFont typeface="Times New Roman" pitchFamily="18" charset="0"/>
              <a:buAutoNum type="arabicPlain"/>
            </a:pPr>
            <a:r>
              <a:rPr lang="de-CH" altLang="de-DE" sz="1800" dirty="0"/>
              <a:t>Diagnostik: Thermographie - MammoVision</a:t>
            </a:r>
          </a:p>
          <a:p>
            <a:pPr marL="419100" indent="-419100">
              <a:buFont typeface="Times New Roman" pitchFamily="18" charset="0"/>
              <a:buAutoNum type="arabicPlain"/>
            </a:pPr>
            <a:r>
              <a:rPr lang="de-CH" altLang="de-DE" sz="1800" dirty="0"/>
              <a:t>Thermographie - MammoVision: Früherkennung - Risikobeurteilung</a:t>
            </a:r>
          </a:p>
          <a:p>
            <a:pPr marL="419100" indent="-419100">
              <a:buFont typeface="Times New Roman" pitchFamily="18" charset="0"/>
              <a:buAutoNum type="arabicPlain"/>
            </a:pPr>
            <a:r>
              <a:rPr lang="de-CH" altLang="de-DE" sz="1800" dirty="0"/>
              <a:t>Risikofaktoren</a:t>
            </a:r>
          </a:p>
          <a:p>
            <a:pPr marL="419100" indent="-419100">
              <a:buFont typeface="Times New Roman" pitchFamily="18" charset="0"/>
              <a:buAutoNum type="arabicPlain"/>
            </a:pPr>
            <a:r>
              <a:rPr lang="de-CH" altLang="de-DE" sz="1800" dirty="0"/>
              <a:t>Prophylaxe</a:t>
            </a:r>
          </a:p>
          <a:p>
            <a:pPr marL="419100" indent="-419100">
              <a:buFont typeface="Times New Roman" pitchFamily="18" charset="0"/>
              <a:buAutoNum type="arabicPlain"/>
            </a:pPr>
            <a:r>
              <a:rPr lang="de-CH" altLang="de-DE" sz="1800" dirty="0"/>
              <a:t>Pflanzliche Östrogene - Phytoöstrogene: Fluch oder Segen?</a:t>
            </a:r>
          </a:p>
          <a:p>
            <a:pPr marL="419100" indent="-419100">
              <a:buFont typeface="Times New Roman" pitchFamily="18" charset="0"/>
              <a:buAutoNum type="arabicPlain"/>
            </a:pPr>
            <a:r>
              <a:rPr lang="de-CH" altLang="de-DE" sz="1800" dirty="0"/>
              <a:t>„Hauptstrasse der Ernährung“</a:t>
            </a:r>
          </a:p>
          <a:p>
            <a:pPr marL="419100" indent="-419100">
              <a:buFont typeface="Times New Roman" pitchFamily="18" charset="0"/>
              <a:buAutoNum type="arabicPlain"/>
            </a:pPr>
            <a:r>
              <a:rPr lang="de-CH" altLang="de-DE" sz="1800" dirty="0"/>
              <a:t>TopMix - Lebenselixiere</a:t>
            </a:r>
          </a:p>
          <a:p>
            <a:pPr marL="419100" indent="-419100">
              <a:buFont typeface="Times New Roman" pitchFamily="18" charset="0"/>
              <a:buAutoNum type="arabicPlain"/>
            </a:pPr>
            <a:r>
              <a:rPr lang="de-CH" altLang="de-DE" sz="1800" dirty="0"/>
              <a:t>Take Home Message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23555" name="Form 59394"/>
          <p:cNvSpPr>
            <a:spLocks noGrp="1" noChangeArrowheads="1"/>
          </p:cNvSpPr>
          <p:nvPr>
            <p:ph type="body" idx="4294967295"/>
          </p:nvPr>
        </p:nvSpPr>
        <p:spPr>
          <a:xfrm>
            <a:off x="855663" y="1000125"/>
            <a:ext cx="7859712" cy="5257800"/>
          </a:xfrm>
        </p:spPr>
        <p:txBody>
          <a:bodyPr/>
          <a:lstStyle/>
          <a:p>
            <a:pPr marL="0" indent="0">
              <a:lnSpc>
                <a:spcPct val="90000"/>
              </a:lnSpc>
              <a:buFont typeface="Times New Roman" pitchFamily="18" charset="0"/>
              <a:buNone/>
            </a:pPr>
            <a:r>
              <a:rPr lang="de-CH" altLang="de-DE" sz="1800" b="1" dirty="0"/>
              <a:t>Situation Österreich</a:t>
            </a:r>
            <a:br>
              <a:rPr lang="de-CH" altLang="de-DE" sz="1800" b="1" dirty="0"/>
            </a:br>
            <a:endParaRPr lang="de-DE" altLang="de-DE" sz="1800" b="1" dirty="0"/>
          </a:p>
          <a:p>
            <a:pPr marL="0" indent="0">
              <a:lnSpc>
                <a:spcPct val="90000"/>
              </a:lnSpc>
            </a:pPr>
            <a:r>
              <a:rPr lang="de-DE" altLang="de-DE" sz="1600" dirty="0"/>
              <a:t>  In Österreich:	 81,9 / 100.000 Einwohner </a:t>
            </a:r>
            <a:r>
              <a:rPr lang="de-AT" altLang="de-DE" sz="1600" dirty="0"/>
              <a:t>(Altersstandardisierte Rate)</a:t>
            </a:r>
            <a:r>
              <a:rPr lang="de-DE" altLang="de-DE" sz="1600" dirty="0"/>
              <a:t>  </a:t>
            </a:r>
            <a:endParaRPr lang="de-AT" altLang="de-DE" sz="1600" dirty="0"/>
          </a:p>
          <a:p>
            <a:pPr marL="0" indent="0">
              <a:lnSpc>
                <a:spcPct val="90000"/>
              </a:lnSpc>
            </a:pPr>
            <a:r>
              <a:rPr lang="de-DE" altLang="de-DE" sz="1600" dirty="0"/>
              <a:t>		  Gesamtzahl: 	 ca. 4.600 Neuerkrankungen/Jahr</a:t>
            </a:r>
            <a:endParaRPr lang="de-CH" altLang="de-DE" sz="1600" dirty="0"/>
          </a:p>
        </p:txBody>
      </p:sp>
      <p:sp>
        <p:nvSpPr>
          <p:cNvPr id="23556" name="Rectangle 5"/>
          <p:cNvSpPr>
            <a:spLocks noChangeArrowheads="1"/>
          </p:cNvSpPr>
          <p:nvPr/>
        </p:nvSpPr>
        <p:spPr bwMode="auto">
          <a:xfrm>
            <a:off x="3736975" y="6370638"/>
            <a:ext cx="15215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Quelle: Österr. Stas. Zentralamt </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Form 59393"/>
          <p:cNvSpPr>
            <a:spLocks noGrp="1" noChangeArrowheads="1"/>
          </p:cNvSpPr>
          <p:nvPr>
            <p:ph type="title"/>
          </p:nvPr>
        </p:nvSpPr>
        <p:spPr>
          <a:xfrm>
            <a:off x="865188" y="44450"/>
            <a:ext cx="5867400" cy="457200"/>
          </a:xfrm>
        </p:spPr>
        <p:txBody>
          <a:bodyPr wrap="square"/>
          <a:lstStyle/>
          <a:p>
            <a:r>
              <a:rPr lang="de-CH" altLang="de-DE" dirty="0">
                <a:latin typeface="Arial" pitchFamily="34" charset="0"/>
              </a:rPr>
              <a:t>„Hauptstrasse“ der Ernährung: Das Prinzip</a:t>
            </a:r>
          </a:p>
        </p:txBody>
      </p:sp>
      <p:sp>
        <p:nvSpPr>
          <p:cNvPr id="208899"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Frühstück: Betonung auf langsam resorbierbaren Kohlenhydraten</a:t>
            </a:r>
            <a:br>
              <a:rPr lang="de-CH" altLang="de-DE" sz="1800" b="1" dirty="0"/>
            </a:br>
            <a:r>
              <a:rPr lang="de-CH" altLang="de-DE" sz="1800" b="1" dirty="0"/>
              <a:t>                    Wenig, dafür gute Eiweisse in Kombination</a:t>
            </a:r>
            <a:br>
              <a:rPr lang="de-CH" altLang="de-DE" sz="1800" b="1" dirty="0"/>
            </a:br>
            <a:endParaRPr lang="de-DE" altLang="de-DE" sz="1800" b="1" dirty="0"/>
          </a:p>
          <a:p>
            <a:pPr marL="0" indent="0"/>
            <a:r>
              <a:rPr lang="de-CH" altLang="de-DE" sz="1600" dirty="0"/>
              <a:t>   Kohlenhydrate + Fette/Öle + hoch wertiges Eiweiss + farbiges Grünzeug: </a:t>
            </a:r>
            <a:br>
              <a:rPr lang="de-CH" altLang="de-DE" sz="1600" dirty="0"/>
            </a:br>
            <a:r>
              <a:rPr lang="de-CH" altLang="de-DE" sz="1600" dirty="0"/>
              <a:t>     Von allem etwas! Wichtig: langsam resorbierbare Kohlenhydrate (Öl Zusatz)</a:t>
            </a:r>
          </a:p>
          <a:p>
            <a:pPr marL="0" indent="0"/>
            <a:endParaRPr lang="de-CH" altLang="de-DE" sz="1600" dirty="0"/>
          </a:p>
          <a:p>
            <a:pPr marL="0" indent="0"/>
            <a:r>
              <a:rPr lang="de-CH" altLang="de-DE" sz="1600" dirty="0"/>
              <a:t>   Ein 3-Minuten Ei, wenig Brot, etwas Schafskäse, eine oder mehrere Kartoffeln, </a:t>
            </a:r>
            <a:br>
              <a:rPr lang="de-CH" altLang="de-DE" sz="1600" dirty="0"/>
            </a:br>
            <a:r>
              <a:rPr lang="de-CH" altLang="de-DE" sz="1600" dirty="0"/>
              <a:t>     verschiedenfarbiges Gemüse oder Salatblätter mit Rapsöl. Vielleicht eine Rösti </a:t>
            </a:r>
            <a:br>
              <a:rPr lang="de-CH" altLang="de-DE" sz="1600" dirty="0"/>
            </a:br>
            <a:r>
              <a:rPr lang="de-CH" altLang="de-DE" sz="1600" dirty="0"/>
              <a:t>     mit Speck und Spiegelei. Zur Steigerung der Vitalität 1 Glas TopMix-Lebenselixier</a:t>
            </a:r>
          </a:p>
          <a:p>
            <a:pPr marL="0" indent="0"/>
            <a:endParaRPr lang="de-CH" altLang="de-DE" sz="1600" dirty="0"/>
          </a:p>
          <a:p>
            <a:pPr marL="0" indent="0"/>
            <a:r>
              <a:rPr lang="de-CH" altLang="de-DE" sz="1600" dirty="0"/>
              <a:t>   Nach der nächtlichen Fastenpause sind die Energiereserven geschrumpft. Was </a:t>
            </a:r>
            <a:br>
              <a:rPr lang="de-CH" altLang="de-DE" sz="1600" dirty="0"/>
            </a:br>
            <a:r>
              <a:rPr lang="de-CH" altLang="de-DE" sz="1600" dirty="0"/>
              <a:t>     wir jetzt in erster Linie brauchen  sind Kohlenhydrate, die dank </a:t>
            </a:r>
            <a:r>
              <a:rPr lang="de-CH" altLang="de-DE" sz="1600" dirty="0" err="1"/>
              <a:t>Ölzusatz</a:t>
            </a:r>
            <a:r>
              <a:rPr lang="de-CH" altLang="de-DE" sz="1600" dirty="0"/>
              <a:t> nur sehr </a:t>
            </a:r>
            <a:br>
              <a:rPr lang="de-CH" altLang="de-DE" sz="1600" dirty="0"/>
            </a:br>
            <a:r>
              <a:rPr lang="de-CH" altLang="de-DE" sz="1600" dirty="0"/>
              <a:t>     langsam ins Blut gehen und so dem Insulinausstoss entgegenwirken</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Form 59393"/>
          <p:cNvSpPr>
            <a:spLocks noGrp="1" noChangeArrowheads="1"/>
          </p:cNvSpPr>
          <p:nvPr>
            <p:ph type="title"/>
          </p:nvPr>
        </p:nvSpPr>
        <p:spPr>
          <a:xfrm>
            <a:off x="865188" y="44450"/>
            <a:ext cx="5867400" cy="457200"/>
          </a:xfrm>
        </p:spPr>
        <p:txBody>
          <a:bodyPr wrap="square"/>
          <a:lstStyle/>
          <a:p>
            <a:r>
              <a:rPr lang="de-CH" altLang="de-DE" dirty="0"/>
              <a:t>„Hauptstrasse“ der Ernährung: Das Prinzip</a:t>
            </a:r>
          </a:p>
        </p:txBody>
      </p:sp>
      <p:sp>
        <p:nvSpPr>
          <p:cNvPr id="209923"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solidFill>
                  <a:schemeClr val="bg2"/>
                </a:solidFill>
              </a:rPr>
              <a:t>Mittag: Weniger Kohlenhydrate, dafür mehr Gemüse</a:t>
            </a:r>
            <a:br>
              <a:rPr lang="de-CH" altLang="de-DE" sz="1800" b="1" dirty="0">
                <a:solidFill>
                  <a:schemeClr val="bg2"/>
                </a:solidFill>
              </a:rPr>
            </a:br>
            <a:endParaRPr lang="de-DE" altLang="de-DE" sz="1800" b="1" dirty="0">
              <a:solidFill>
                <a:schemeClr val="bg2"/>
              </a:solidFill>
            </a:endParaRPr>
          </a:p>
          <a:p>
            <a:pPr marL="0" indent="0"/>
            <a:r>
              <a:rPr lang="de-CH" altLang="de-DE" sz="1600" dirty="0"/>
              <a:t>   Kohlenhydrate + Fett/Öle + hoch wertiges Eiweiss + farbiges Grünzeug: </a:t>
            </a:r>
            <a:br>
              <a:rPr lang="de-CH" altLang="de-DE" sz="1600" dirty="0"/>
            </a:br>
            <a:r>
              <a:rPr lang="de-CH" altLang="de-DE" sz="1600" dirty="0"/>
              <a:t>     Von allem etwas!</a:t>
            </a:r>
          </a:p>
          <a:p>
            <a:pPr marL="0" indent="0"/>
            <a:endParaRPr lang="de-CH" altLang="de-DE" sz="1600" dirty="0"/>
          </a:p>
          <a:p>
            <a:pPr marL="0" indent="0"/>
            <a:r>
              <a:rPr lang="de-CH" altLang="de-DE" sz="1600" dirty="0"/>
              <a:t>   Man darf sich satt essen! Das Mittagessen soll wiederum zur Eindämmung der </a:t>
            </a:r>
            <a:br>
              <a:rPr lang="de-CH" altLang="de-DE" sz="1600" dirty="0"/>
            </a:br>
            <a:r>
              <a:rPr lang="de-CH" altLang="de-DE" sz="1600" dirty="0"/>
              <a:t>     Insulinfreisetzung langsam resorbierbare Kohlenhydrate enthalten (Kohlenhydrate </a:t>
            </a:r>
            <a:br>
              <a:rPr lang="de-CH" altLang="de-DE" sz="1600" dirty="0"/>
            </a:br>
            <a:r>
              <a:rPr lang="de-CH" altLang="de-DE" sz="1600" dirty="0"/>
              <a:t>     + Fette/Öle). Damit werden nachmittägliche Süssgelüste und </a:t>
            </a:r>
            <a:br>
              <a:rPr lang="de-CH" altLang="de-DE" sz="1600" dirty="0"/>
            </a:br>
            <a:r>
              <a:rPr lang="de-CH" altLang="de-DE" sz="1600" dirty="0"/>
              <a:t>     Heisshungerattacken beruhigt. Im Übrigen soll das Mittagessen stark Gemüse </a:t>
            </a:r>
            <a:br>
              <a:rPr lang="de-CH" altLang="de-DE" sz="1600" dirty="0"/>
            </a:br>
            <a:r>
              <a:rPr lang="de-CH" altLang="de-DE" sz="1600" dirty="0"/>
              <a:t>     betont gestaltet werden.</a:t>
            </a:r>
          </a:p>
          <a:p>
            <a:pPr marL="0" indent="0"/>
            <a:endParaRPr lang="de-CH" altLang="de-DE" sz="1600" dirty="0"/>
          </a:p>
          <a:p>
            <a:pPr marL="0" indent="0"/>
            <a:r>
              <a:rPr lang="de-CH" altLang="de-DE" sz="1600" dirty="0"/>
              <a:t>   Immer falsch: Kohlenhydrate + Eiweisse </a:t>
            </a:r>
            <a:r>
              <a:rPr lang="de-CH" altLang="de-DE" sz="1600" u="sng" dirty="0"/>
              <a:t>ohne</a:t>
            </a:r>
            <a:r>
              <a:rPr lang="de-CH" altLang="de-DE" sz="1600" dirty="0"/>
              <a:t> Fett.</a:t>
            </a:r>
            <a:br>
              <a:rPr lang="de-CH" altLang="de-DE" sz="1600" dirty="0"/>
            </a:br>
            <a:r>
              <a:rPr lang="de-CH" altLang="de-DE" sz="1600" dirty="0"/>
              <a:t>                              Kohlenhydrate + Eiweisse </a:t>
            </a:r>
            <a:r>
              <a:rPr lang="de-CH" altLang="de-DE" sz="1600" u="sng" dirty="0"/>
              <a:t>ohne</a:t>
            </a:r>
            <a:r>
              <a:rPr lang="de-CH" altLang="de-DE" sz="1600" dirty="0"/>
              <a:t> Fett führen zu sehr hohen </a:t>
            </a:r>
            <a:br>
              <a:rPr lang="de-CH" altLang="de-DE" sz="1600" dirty="0"/>
            </a:br>
            <a:r>
              <a:rPr lang="de-CH" altLang="de-DE" sz="1600" dirty="0"/>
              <a:t>                              Insulinspiegeln!</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rm 59393"/>
          <p:cNvSpPr>
            <a:spLocks noGrp="1" noChangeArrowheads="1"/>
          </p:cNvSpPr>
          <p:nvPr>
            <p:ph type="title"/>
          </p:nvPr>
        </p:nvSpPr>
        <p:spPr>
          <a:xfrm>
            <a:off x="865188" y="44450"/>
            <a:ext cx="5867400" cy="457200"/>
          </a:xfrm>
        </p:spPr>
        <p:txBody>
          <a:bodyPr wrap="square"/>
          <a:lstStyle/>
          <a:p>
            <a:r>
              <a:rPr lang="de-CH" altLang="de-DE" dirty="0"/>
              <a:t>„Hauptstrasse“ der Ernährung: Das Prinzip</a:t>
            </a:r>
          </a:p>
        </p:txBody>
      </p:sp>
      <p:sp>
        <p:nvSpPr>
          <p:cNvPr id="210947"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Abend: </a:t>
            </a:r>
            <a:r>
              <a:rPr lang="de-CH" altLang="de-DE" sz="1800" b="1" u="sng" dirty="0"/>
              <a:t>Keine</a:t>
            </a:r>
            <a:r>
              <a:rPr lang="de-CH" altLang="de-DE" sz="1800" b="1" dirty="0"/>
              <a:t> Kohlenhydrate, nur Gemüse und Eiweiss (Fleisch, Fisch)</a:t>
            </a:r>
            <a:br>
              <a:rPr lang="de-CH" altLang="de-DE" sz="1800" b="1" dirty="0"/>
            </a:br>
            <a:endParaRPr lang="de-DE" altLang="de-DE" sz="1800" b="1" dirty="0"/>
          </a:p>
          <a:p>
            <a:pPr marL="0" indent="0"/>
            <a:r>
              <a:rPr lang="de-CH" altLang="de-DE" sz="1600" dirty="0"/>
              <a:t>   Eiweiss, etwas Gemüse, keine Kohlenhydrate: </a:t>
            </a:r>
            <a:br>
              <a:rPr lang="de-CH" altLang="de-DE" sz="1600" dirty="0"/>
            </a:br>
            <a:r>
              <a:rPr lang="de-CH" altLang="de-DE" sz="1600" dirty="0"/>
              <a:t>     Je später der Tag desto weniger  Kohlenhydrate</a:t>
            </a:r>
          </a:p>
          <a:p>
            <a:pPr marL="0" indent="0"/>
            <a:r>
              <a:rPr lang="de-CH" altLang="de-DE" sz="1600" dirty="0"/>
              <a:t>   Das Abendessen bestimmt die Nacht: „Der Schlaf ist die intensivste </a:t>
            </a:r>
            <a:br>
              <a:rPr lang="de-CH" altLang="de-DE" sz="1600" dirty="0"/>
            </a:br>
            <a:r>
              <a:rPr lang="de-CH" altLang="de-DE" sz="1600" dirty="0"/>
              <a:t>     Fettverbrennungs-Phase</a:t>
            </a:r>
          </a:p>
          <a:p>
            <a:pPr marL="0" indent="0"/>
            <a:r>
              <a:rPr lang="de-CH" altLang="de-DE" sz="1600" dirty="0"/>
              <a:t>   Wenn wir schlafen, laufen im Körper die Reparaturmechanismen des Körpers auf </a:t>
            </a:r>
            <a:br>
              <a:rPr lang="de-CH" altLang="de-DE" sz="1600" dirty="0"/>
            </a:br>
            <a:r>
              <a:rPr lang="de-CH" altLang="de-DE" sz="1600" dirty="0"/>
              <a:t>     Hochtouren“</a:t>
            </a:r>
          </a:p>
          <a:p>
            <a:pPr marL="0" indent="0"/>
            <a:r>
              <a:rPr lang="de-CH" altLang="de-DE" sz="1600" dirty="0"/>
              <a:t>   Zitat Tim Braughton, Ernährungswissenschaftler: Mehr noch, nachts werden </a:t>
            </a:r>
            <a:br>
              <a:rPr lang="de-CH" altLang="de-DE" sz="1600" dirty="0"/>
            </a:br>
            <a:r>
              <a:rPr lang="de-CH" altLang="de-DE" sz="1600" dirty="0"/>
              <a:t>     Fettsäuren abgebaut die als Bausteine für den Muskelaufbau dienen.</a:t>
            </a:r>
          </a:p>
          <a:p>
            <a:pPr marL="0" indent="0"/>
            <a:r>
              <a:rPr lang="de-CH" altLang="de-DE" sz="1600" dirty="0"/>
              <a:t>   Zur Verdauung und Aufnahme von Eiweiss (Fleisch/Fisch) wird </a:t>
            </a:r>
            <a:br>
              <a:rPr lang="de-CH" altLang="de-DE" sz="1600" dirty="0"/>
            </a:br>
            <a:r>
              <a:rPr lang="de-CH" altLang="de-DE" sz="1600" dirty="0"/>
              <a:t>     Verdauungsenergie benötigt, die sich der Körper, sofern wir uns keine </a:t>
            </a:r>
            <a:br>
              <a:rPr lang="de-CH" altLang="de-DE" sz="1600" dirty="0"/>
            </a:br>
            <a:r>
              <a:rPr lang="de-CH" altLang="de-DE" sz="1600" dirty="0"/>
              <a:t>     Kohlenhydrate zuführen, aus dem Fettgewebe holt.</a:t>
            </a:r>
          </a:p>
          <a:p>
            <a:pPr marL="0" indent="0"/>
            <a:r>
              <a:rPr lang="de-CH" altLang="de-DE" sz="1600" dirty="0"/>
              <a:t>   So bleibt der Insulinspiegel niedrig. Hohe Insulinspiegel machen dick, ganz </a:t>
            </a:r>
            <a:br>
              <a:rPr lang="de-CH" altLang="de-DE" sz="1600" dirty="0"/>
            </a:br>
            <a:r>
              <a:rPr lang="de-CH" altLang="de-DE" sz="1600" dirty="0"/>
              <a:t>     besonders nachts in der Phase der Ruhe.</a:t>
            </a:r>
          </a:p>
          <a:p>
            <a:pPr marL="0" indent="0"/>
            <a:r>
              <a:rPr lang="de-CH" altLang="de-DE" sz="1600" dirty="0"/>
              <a:t>   Lammfilet, Rindsfilet, Seefisch sind alles thermogenetisch sehr aktive </a:t>
            </a:r>
            <a:br>
              <a:rPr lang="de-CH" altLang="de-DE" sz="1600" dirty="0"/>
            </a:br>
            <a:r>
              <a:rPr lang="de-CH" altLang="de-DE" sz="1600" dirty="0"/>
              <a:t>     Eiweissarten mit einer erheblichen Sättigungswirkung</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Form 59393"/>
          <p:cNvSpPr>
            <a:spLocks noGrp="1" noChangeArrowheads="1"/>
          </p:cNvSpPr>
          <p:nvPr>
            <p:ph type="title"/>
          </p:nvPr>
        </p:nvSpPr>
        <p:spPr>
          <a:xfrm>
            <a:off x="865188" y="44450"/>
            <a:ext cx="5867400" cy="457200"/>
          </a:xfrm>
        </p:spPr>
        <p:txBody>
          <a:bodyPr wrap="square"/>
          <a:lstStyle/>
          <a:p>
            <a:r>
              <a:rPr lang="de-CH" altLang="de-DE" dirty="0"/>
              <a:t>„Hauptstrasse“ der Ernährung: Das Prinzip</a:t>
            </a:r>
          </a:p>
        </p:txBody>
      </p:sp>
      <p:sp>
        <p:nvSpPr>
          <p:cNvPr id="211971"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Zwischenmahlzeiten</a:t>
            </a:r>
            <a:br>
              <a:rPr lang="de-CH" altLang="de-DE" sz="1800" b="1" dirty="0"/>
            </a:br>
            <a:endParaRPr lang="de-DE" altLang="de-DE" sz="1800" b="1" dirty="0"/>
          </a:p>
          <a:p>
            <a:pPr marL="0" indent="0"/>
            <a:r>
              <a:rPr lang="de-CH" altLang="de-DE" sz="1600" dirty="0"/>
              <a:t>   Bei Hungerattacken und Süssgelüsten 1 Glas TopMix-Lebenselixier,</a:t>
            </a:r>
            <a:br>
              <a:rPr lang="de-CH" altLang="de-DE" sz="1600" dirty="0"/>
            </a:br>
            <a:r>
              <a:rPr lang="de-CH" altLang="de-DE" sz="1600" dirty="0"/>
              <a:t>     gegebenenfalls mit zusätzlich 1-2 Teelöffeln Flohsamenschalen, eingerührt in die </a:t>
            </a:r>
            <a:br>
              <a:rPr lang="de-CH" altLang="de-DE" sz="1600" dirty="0"/>
            </a:br>
            <a:r>
              <a:rPr lang="de-CH" altLang="de-DE" sz="1600" dirty="0"/>
              <a:t>     TopMix-Lebenselixiere</a:t>
            </a:r>
          </a:p>
          <a:p>
            <a:pPr marL="0" indent="0"/>
            <a:r>
              <a:rPr lang="de-CH" altLang="de-DE" sz="1600" dirty="0"/>
              <a:t>   Snacks und Süssigkeiten wie auch Süssgetränke, Coca Cola etc., sind verboten</a:t>
            </a:r>
            <a:br>
              <a:rPr lang="de-CH" altLang="de-DE" sz="1600" dirty="0"/>
            </a:br>
            <a:br>
              <a:rPr lang="de-CH" altLang="de-DE" sz="1600" dirty="0"/>
            </a:br>
            <a:r>
              <a:rPr lang="de-CH" altLang="de-DE" sz="1600" b="1" dirty="0"/>
              <a:t>Ein wichtiges Wort zur Schokolade</a:t>
            </a:r>
            <a:br>
              <a:rPr lang="de-CH" altLang="de-DE" sz="1600" dirty="0"/>
            </a:br>
            <a:endParaRPr lang="de-CH" altLang="de-DE" sz="1600" dirty="0"/>
          </a:p>
          <a:p>
            <a:pPr marL="0" indent="0"/>
            <a:r>
              <a:rPr lang="de-CH" altLang="de-DE" sz="1600" dirty="0"/>
              <a:t>   Studie der University of California mit 1000 Teilnehmern:</a:t>
            </a:r>
          </a:p>
          <a:p>
            <a:pPr marL="0" indent="0"/>
            <a:r>
              <a:rPr lang="de-CH" altLang="de-DE" sz="1600" dirty="0"/>
              <a:t>   Regelmässiges Schokolade-Essen macht schlank, aber:</a:t>
            </a:r>
            <a:br>
              <a:rPr lang="de-CH" altLang="de-DE" sz="1600" dirty="0"/>
            </a:br>
            <a:r>
              <a:rPr lang="de-CH" altLang="de-DE" sz="1600" dirty="0"/>
              <a:t>     Die Häufigkeit und nicht die Menge ist entscheidend</a:t>
            </a:r>
          </a:p>
          <a:p>
            <a:pPr marL="0" indent="0"/>
            <a:r>
              <a:rPr lang="de-CH" altLang="de-DE" sz="1600" dirty="0"/>
              <a:t>   Es scheint, dass die Zusammensetzung der der Kalorien und nicht nur die reine</a:t>
            </a:r>
            <a:br>
              <a:rPr lang="de-CH" altLang="de-DE" sz="1600" dirty="0"/>
            </a:br>
            <a:r>
              <a:rPr lang="de-CH" altLang="de-DE" sz="1600" dirty="0"/>
              <a:t>     Menge bei den Auswirkungen auf das Gewicht eine Rolle spielt</a:t>
            </a:r>
          </a:p>
          <a:p>
            <a:pPr marL="0" indent="0"/>
            <a:r>
              <a:rPr lang="de-CH" altLang="de-DE" sz="1600" dirty="0"/>
              <a:t>   Catechine vergrössern die Masse an schlanken Muskeln und lassen das</a:t>
            </a:r>
            <a:br>
              <a:rPr lang="de-CH" altLang="de-DE" sz="1600" dirty="0"/>
            </a:br>
            <a:r>
              <a:rPr lang="de-CH" altLang="de-DE" sz="1600" dirty="0"/>
              <a:t>     Gewicht verringern</a:t>
            </a:r>
          </a:p>
          <a:p>
            <a:pPr marL="0" indent="0"/>
            <a:r>
              <a:rPr lang="de-CH" altLang="de-DE" sz="1600" dirty="0"/>
              <a:t>   Dunkle Schokolade senkt auch den Blutdruck und das Cholesterin und </a:t>
            </a:r>
            <a:br>
              <a:rPr lang="de-CH" altLang="de-DE" sz="1600" dirty="0"/>
            </a:br>
            <a:r>
              <a:rPr lang="de-CH" altLang="de-DE" sz="1600" dirty="0"/>
              <a:t>     verbessert die Insulin-Empfindlichkeit</a:t>
            </a:r>
            <a:br>
              <a:rPr lang="de-CH" altLang="de-DE" sz="1600" dirty="0"/>
            </a:br>
            <a:endParaRPr lang="de-CH" altLang="de-DE" sz="1600" dirty="0"/>
          </a:p>
        </p:txBody>
      </p:sp>
      <p:sp>
        <p:nvSpPr>
          <p:cNvPr id="211972"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Quelle Medical Tribune, 13.4.12</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orm 59393"/>
          <p:cNvSpPr>
            <a:spLocks noGrp="1" noChangeArrowheads="1"/>
          </p:cNvSpPr>
          <p:nvPr>
            <p:ph type="title"/>
          </p:nvPr>
        </p:nvSpPr>
        <p:spPr>
          <a:xfrm>
            <a:off x="865188" y="44450"/>
            <a:ext cx="5867400" cy="457200"/>
          </a:xfrm>
        </p:spPr>
        <p:txBody>
          <a:bodyPr wrap="square"/>
          <a:lstStyle/>
          <a:p>
            <a:r>
              <a:rPr lang="de-CH" altLang="de-DE" dirty="0"/>
              <a:t>„Hauptstrasse“ der Ernährung: Das Prinzip</a:t>
            </a:r>
          </a:p>
        </p:txBody>
      </p:sp>
      <p:sp>
        <p:nvSpPr>
          <p:cNvPr id="212995" name="Form 59394"/>
          <p:cNvSpPr>
            <a:spLocks noGrp="1" noChangeArrowheads="1"/>
          </p:cNvSpPr>
          <p:nvPr>
            <p:ph type="body" idx="1"/>
          </p:nvPr>
        </p:nvSpPr>
        <p:spPr>
          <a:xfrm>
            <a:off x="855663" y="993775"/>
            <a:ext cx="7859712" cy="5257800"/>
          </a:xfrm>
        </p:spPr>
        <p:txBody>
          <a:bodyPr/>
          <a:lstStyle/>
          <a:p>
            <a:pPr marL="0" indent="0">
              <a:buFont typeface="Times New Roman" pitchFamily="18" charset="0"/>
              <a:buNone/>
            </a:pPr>
            <a:r>
              <a:rPr lang="de-CH" altLang="de-DE" sz="1800" b="1" dirty="0"/>
              <a:t>Kaffee</a:t>
            </a:r>
            <a:br>
              <a:rPr lang="de-CH" altLang="de-DE" sz="1800" b="1" dirty="0"/>
            </a:br>
            <a:endParaRPr lang="de-DE" altLang="de-DE" sz="1800" b="1" dirty="0"/>
          </a:p>
          <a:p>
            <a:pPr marL="0" indent="0"/>
            <a:r>
              <a:rPr lang="de-CH" altLang="de-DE" sz="1600" dirty="0"/>
              <a:t>   Kaffee hält Alzheimer fern (aber </a:t>
            </a:r>
            <a:r>
              <a:rPr lang="de-CH" altLang="de-DE" sz="1600" u="sng" dirty="0"/>
              <a:t>ohne</a:t>
            </a:r>
            <a:r>
              <a:rPr lang="de-CH" altLang="de-DE" sz="1600" dirty="0"/>
              <a:t> Milch oder Rahm)</a:t>
            </a:r>
          </a:p>
          <a:p>
            <a:pPr marL="0" indent="0"/>
            <a:r>
              <a:rPr lang="de-CH" altLang="de-DE" sz="1600" dirty="0"/>
              <a:t>   Um es vorneweg zu nehmen: </a:t>
            </a:r>
            <a:br>
              <a:rPr lang="de-CH" altLang="de-DE" sz="1600" dirty="0"/>
            </a:br>
            <a:r>
              <a:rPr lang="de-CH" altLang="de-DE" sz="1600" dirty="0"/>
              <a:t>     Milch im Kaffee und Tee zerstört wertvolle Inhaltsstoffe und Espresso ist </a:t>
            </a:r>
            <a:br>
              <a:rPr lang="de-CH" altLang="de-DE" sz="1600" dirty="0"/>
            </a:br>
            <a:r>
              <a:rPr lang="de-CH" altLang="de-DE" sz="1600" dirty="0"/>
              <a:t>     wertvoller als eine volle Tasse. Drei bis fünf Tassen Kaffee senkte das </a:t>
            </a:r>
            <a:br>
              <a:rPr lang="de-CH" altLang="de-DE" sz="1600" dirty="0"/>
            </a:br>
            <a:r>
              <a:rPr lang="de-CH" altLang="de-DE" sz="1600" dirty="0"/>
              <a:t>     Demenzrisiko um 65%, so eine Beobachtungsstudie über 21 Jahre</a:t>
            </a:r>
          </a:p>
          <a:p>
            <a:pPr marL="0" indent="0"/>
            <a:r>
              <a:rPr lang="de-CH" altLang="de-DE" sz="1600" dirty="0"/>
              <a:t>   Ob Alzheimer oder Arterien: Mässiger aber regelmässiger Kaffeegenuss hält Hirn </a:t>
            </a:r>
            <a:br>
              <a:rPr lang="de-CH" altLang="de-DE" sz="1600" dirty="0"/>
            </a:br>
            <a:r>
              <a:rPr lang="de-CH" altLang="de-DE" sz="1600" dirty="0"/>
              <a:t>     und Gefässe frisch</a:t>
            </a:r>
          </a:p>
          <a:p>
            <a:pPr marL="0" indent="0"/>
            <a:r>
              <a:rPr lang="de-CH" altLang="de-DE" sz="1600" dirty="0"/>
              <a:t>   Auch Prostatakrebs mit tödlichem Ausgang oder Brustkrebs bei Frauen sind bei </a:t>
            </a:r>
            <a:br>
              <a:rPr lang="de-CH" altLang="de-DE" sz="1600" dirty="0"/>
            </a:br>
            <a:r>
              <a:rPr lang="de-CH" altLang="de-DE" sz="1600" dirty="0"/>
              <a:t>     Kaffeetrinkern seltener und dies unabhängig ob mit oder ohne Coffein</a:t>
            </a:r>
          </a:p>
        </p:txBody>
      </p:sp>
      <p:pic>
        <p:nvPicPr>
          <p:cNvPr id="212996" name="Picture 2" descr="\\Server\Fotos\JPG Praxis\Ernährung\Nahrungsmittel\Getränke\Kaffee\Luwak - Mungo Kaffee\11_Kaffeetasse trinken dann mit Zimststengel rühren_2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365625"/>
            <a:ext cx="25114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Text Box 4"/>
          <p:cNvSpPr txBox="1">
            <a:spLocks noChangeArrowheads="1"/>
          </p:cNvSpPr>
          <p:nvPr/>
        </p:nvSpPr>
        <p:spPr bwMode="auto">
          <a:xfrm>
            <a:off x="2051720" y="6271339"/>
            <a:ext cx="50405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Bilder: Dr. med. et Dr. scient. med. Jürg, Eichhorn - LUWAK </a:t>
            </a:r>
            <a:r>
              <a:rPr lang="en-US" altLang="de-DE" sz="1000" dirty="0" err="1">
                <a:solidFill>
                  <a:schemeClr val="tx1"/>
                </a:solidFill>
                <a:latin typeface="Calibri" panose="020F0502020204030204" pitchFamily="34" charset="0"/>
                <a:ea typeface="Calibri" panose="020F0502020204030204" pitchFamily="34" charset="0"/>
                <a:cs typeface="Calibri" panose="020F0502020204030204" pitchFamily="34" charset="0"/>
              </a:rPr>
              <a:t>Kaffeeplantage</a:t>
            </a: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 Bali, </a:t>
            </a:r>
            <a:r>
              <a:rPr lang="en-US" altLang="de-DE" sz="1000" dirty="0" err="1">
                <a:solidFill>
                  <a:schemeClr val="tx1"/>
                </a:solidFill>
                <a:latin typeface="Calibri" panose="020F0502020204030204" pitchFamily="34" charset="0"/>
                <a:ea typeface="Calibri" panose="020F0502020204030204" pitchFamily="34" charset="0"/>
                <a:cs typeface="Calibri" panose="020F0502020204030204" pitchFamily="34" charset="0"/>
              </a:rPr>
              <a:t>März</a:t>
            </a: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 2012</a:t>
            </a:r>
          </a:p>
        </p:txBody>
      </p:sp>
      <p:sp>
        <p:nvSpPr>
          <p:cNvPr id="212998" name="Textfeld 7"/>
          <p:cNvSpPr txBox="1">
            <a:spLocks noChangeArrowheads="1"/>
          </p:cNvSpPr>
          <p:nvPr/>
        </p:nvSpPr>
        <p:spPr bwMode="auto">
          <a:xfrm>
            <a:off x="3779838" y="4508500"/>
            <a:ext cx="24479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LUWAK Kaffee, gerührt mit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Zimtstengel (Bali). Luwaks sind Mungos, die nachts die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reifsten Kaffebohnen fressen. Morgens wird der Dung eingesammelt,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die Bohnen entnommen, gereinigt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und von Hand geröstet und pulverisiert.</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Der LUWAK Kaffee zählt weltweit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zu den ganz teuren Kaffeesorten</a:t>
            </a:r>
          </a:p>
        </p:txBody>
      </p:sp>
      <p:pic>
        <p:nvPicPr>
          <p:cNvPr id="212999" name="Picture 3" descr="\\Server\Fotos\JPG Praxis\Ernährung\Nahrungsmittel\Getränke\Kaffee\Luwak - Mungo Kaffee\05_Mungo - Luwak_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4365625"/>
            <a:ext cx="256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Form 59393"/>
          <p:cNvSpPr>
            <a:spLocks noGrp="1" noChangeArrowheads="1"/>
          </p:cNvSpPr>
          <p:nvPr>
            <p:ph type="title"/>
          </p:nvPr>
        </p:nvSpPr>
        <p:spPr>
          <a:xfrm>
            <a:off x="865188" y="44450"/>
            <a:ext cx="5867400" cy="457200"/>
          </a:xfrm>
        </p:spPr>
        <p:txBody>
          <a:bodyPr wrap="square"/>
          <a:lstStyle/>
          <a:p>
            <a:r>
              <a:rPr lang="de-CH" altLang="de-DE" dirty="0"/>
              <a:t>Frühstück ist die Quelle des Lebens</a:t>
            </a:r>
          </a:p>
        </p:txBody>
      </p:sp>
      <p:sp>
        <p:nvSpPr>
          <p:cNvPr id="214019"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Das Frühstück - Ende einer schönen Nacht oder Anfang eines anstrengenden Tages, das ist die Frage?</a:t>
            </a:r>
          </a:p>
          <a:p>
            <a:pPr marL="0" indent="0">
              <a:buFont typeface="Times New Roman" pitchFamily="18" charset="0"/>
              <a:buNone/>
            </a:pPr>
            <a:br>
              <a:rPr lang="de-CH" altLang="de-DE" sz="1800" b="1" dirty="0"/>
            </a:br>
            <a:endParaRPr lang="de-DE" altLang="de-DE" sz="1800" b="1" dirty="0"/>
          </a:p>
          <a:p>
            <a:pPr marL="0" indent="0"/>
            <a:r>
              <a:rPr lang="de-CH" altLang="de-DE" sz="1600" dirty="0"/>
              <a:t>   Auf alle Fälle beginnen wir </a:t>
            </a:r>
            <a:br>
              <a:rPr lang="de-CH" altLang="de-DE" sz="1600" dirty="0"/>
            </a:br>
            <a:r>
              <a:rPr lang="de-CH" altLang="de-DE" sz="1600" dirty="0"/>
              <a:t>     den Tag mit einem Lächeln!</a:t>
            </a:r>
          </a:p>
          <a:p>
            <a:pPr marL="0" indent="0"/>
            <a:r>
              <a:rPr lang="de-CH" altLang="de-DE" sz="1600" dirty="0"/>
              <a:t>   Tatort: Frühstück!</a:t>
            </a:r>
          </a:p>
          <a:p>
            <a:pPr marL="0" indent="0"/>
            <a:r>
              <a:rPr lang="de-CH" altLang="de-DE" sz="1600" dirty="0"/>
              <a:t>   Kranker Darm = kranker Mensch, </a:t>
            </a:r>
            <a:br>
              <a:rPr lang="de-CH" altLang="de-DE" sz="1600" dirty="0"/>
            </a:br>
            <a:r>
              <a:rPr lang="de-CH" altLang="de-DE" sz="1600" dirty="0"/>
              <a:t>     der Darm ist die Wurzel,</a:t>
            </a:r>
            <a:br>
              <a:rPr lang="de-CH" altLang="de-DE" sz="1600" dirty="0"/>
            </a:br>
            <a:r>
              <a:rPr lang="de-CH" altLang="de-DE" sz="1600" dirty="0"/>
              <a:t>     der Körper die Krone</a:t>
            </a:r>
          </a:p>
          <a:p>
            <a:pPr marL="0" indent="0"/>
            <a:r>
              <a:rPr lang="de-CH" altLang="de-DE" sz="1600" dirty="0"/>
              <a:t>   Die Pflege des Baumes </a:t>
            </a:r>
            <a:br>
              <a:rPr lang="de-CH" altLang="de-DE" sz="1600" dirty="0"/>
            </a:br>
            <a:r>
              <a:rPr lang="de-CH" altLang="de-DE" sz="1600" dirty="0"/>
              <a:t>     beginnt mit dem ersten Schrei </a:t>
            </a:r>
            <a:br>
              <a:rPr lang="de-CH" altLang="de-DE" sz="1600" dirty="0"/>
            </a:br>
            <a:r>
              <a:rPr lang="de-CH" altLang="de-DE" sz="1600" dirty="0"/>
              <a:t>     des Hahns, mit dem Frühstück!</a:t>
            </a:r>
          </a:p>
          <a:p>
            <a:pPr marL="0" indent="0"/>
            <a:endParaRPr lang="de-CH" altLang="de-DE" sz="1600" dirty="0"/>
          </a:p>
          <a:p>
            <a:pPr marL="0" indent="0"/>
            <a:endParaRPr lang="de-CH" altLang="de-DE" sz="1600" dirty="0"/>
          </a:p>
        </p:txBody>
      </p:sp>
      <p:pic>
        <p:nvPicPr>
          <p:cNvPr id="2140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025" y="1989138"/>
            <a:ext cx="44767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1"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endPar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orm 59393"/>
          <p:cNvSpPr>
            <a:spLocks noGrp="1" noChangeArrowheads="1"/>
          </p:cNvSpPr>
          <p:nvPr>
            <p:ph type="title"/>
          </p:nvPr>
        </p:nvSpPr>
        <p:spPr>
          <a:xfrm>
            <a:off x="865188" y="44450"/>
            <a:ext cx="5867400" cy="457200"/>
          </a:xfrm>
        </p:spPr>
        <p:txBody>
          <a:bodyPr wrap="square"/>
          <a:lstStyle/>
          <a:p>
            <a:r>
              <a:rPr lang="de-CH" altLang="de-DE" dirty="0"/>
              <a:t>Frühstück = </a:t>
            </a:r>
            <a:r>
              <a:rPr lang="de-CH" altLang="de-DE" dirty="0" err="1"/>
              <a:t>Hirnbooster</a:t>
            </a:r>
            <a:endParaRPr lang="de-CH" altLang="de-DE" dirty="0"/>
          </a:p>
        </p:txBody>
      </p:sp>
      <p:sp>
        <p:nvSpPr>
          <p:cNvPr id="215043"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Frühstückverzicht bringt das Hirn in arge Bedrängnis</a:t>
            </a:r>
          </a:p>
          <a:p>
            <a:pPr marL="0" indent="0">
              <a:buFont typeface="Times New Roman" pitchFamily="18" charset="0"/>
              <a:buNone/>
            </a:pPr>
            <a:endParaRPr lang="de-DE" altLang="de-DE" sz="1800" b="1" dirty="0"/>
          </a:p>
          <a:p>
            <a:pPr marL="0" indent="0"/>
            <a:r>
              <a:rPr lang="de-CH" altLang="de-DE" sz="1600" dirty="0"/>
              <a:t>   Ob Nachtende oder Tagesanfang, Tatsache ist dass das Frühstück die längste </a:t>
            </a:r>
            <a:br>
              <a:rPr lang="de-CH" altLang="de-DE" sz="1600" dirty="0"/>
            </a:br>
            <a:r>
              <a:rPr lang="de-CH" altLang="de-DE" sz="1600" dirty="0"/>
              <a:t>     Fastenperiode beendet, im Regelfall 10 bis 13 Stunden</a:t>
            </a:r>
          </a:p>
          <a:p>
            <a:pPr marL="0" indent="0"/>
            <a:r>
              <a:rPr lang="de-CH" altLang="de-DE" sz="1600" dirty="0"/>
              <a:t>   Der Akku ist jetzt fast leer, der Zeiger steht auf Reserve</a:t>
            </a:r>
          </a:p>
          <a:p>
            <a:pPr marL="0" indent="0"/>
            <a:r>
              <a:rPr lang="de-CH" altLang="de-DE" sz="1600" dirty="0"/>
              <a:t>   Frühstücksverzicht bedeutet Verlängerung der Fastenperiode um mehrere </a:t>
            </a:r>
            <a:br>
              <a:rPr lang="de-CH" altLang="de-DE" sz="1600" dirty="0"/>
            </a:br>
            <a:r>
              <a:rPr lang="de-CH" altLang="de-DE" sz="1600" dirty="0"/>
              <a:t>     Stunden und bringt das Hirn in arge Bedrängnis: Die Energiebereitstellung kommt </a:t>
            </a:r>
            <a:br>
              <a:rPr lang="de-CH" altLang="de-DE" sz="1600" dirty="0"/>
            </a:br>
            <a:r>
              <a:rPr lang="de-CH" altLang="de-DE" sz="1600" dirty="0"/>
              <a:t>     zum Erliegen und der erlahmte Zuckerfluss lässt uns die Folgen der </a:t>
            </a:r>
            <a:br>
              <a:rPr lang="de-CH" altLang="de-DE" sz="1600" dirty="0"/>
            </a:br>
            <a:r>
              <a:rPr lang="de-CH" altLang="de-DE" sz="1600" dirty="0"/>
              <a:t>     Unterzuckerung leibhaftig spüren: Müdigkeit, Konzentrationsstörungen</a:t>
            </a:r>
            <a:br>
              <a:rPr lang="de-CH" altLang="de-DE" sz="1600" dirty="0"/>
            </a:br>
            <a:r>
              <a:rPr lang="de-CH" altLang="de-DE" sz="1600" dirty="0"/>
              <a:t>     Unaufmerksamkeit, Zerfahrenheit, schliesslich Unruhe, Nervosität und Erregtheit</a:t>
            </a:r>
          </a:p>
          <a:p>
            <a:pPr marL="0" indent="0"/>
            <a:endParaRPr lang="de-CH" altLang="de-DE" sz="1600" dirty="0"/>
          </a:p>
          <a:p>
            <a:pPr marL="0" indent="0"/>
            <a:r>
              <a:rPr lang="de-CH" altLang="de-DE" sz="1600" dirty="0"/>
              <a:t>   Kinder ohne Frühstück sind rascher unterzuckert als Erwachsene und </a:t>
            </a:r>
            <a:br>
              <a:rPr lang="de-CH" altLang="de-DE" sz="1600" dirty="0"/>
            </a:br>
            <a:r>
              <a:rPr lang="de-CH" altLang="de-DE" sz="1600" dirty="0"/>
              <a:t>     Klassenarbeiten fallen aufgrund der Konzentrationsstörung dementsprechend </a:t>
            </a:r>
            <a:br>
              <a:rPr lang="de-CH" altLang="de-DE" sz="1600" dirty="0"/>
            </a:br>
            <a:r>
              <a:rPr lang="de-CH" altLang="de-DE" sz="1600" dirty="0"/>
              <a:t>     schlechter aus</a:t>
            </a:r>
          </a:p>
          <a:p>
            <a:pPr marL="0" indent="0"/>
            <a:r>
              <a:rPr lang="de-CH" altLang="de-DE" sz="1600" dirty="0"/>
              <a:t>   Eine Schauspielerin in einem Rosamunde Pilcher Film:</a:t>
            </a:r>
            <a:br>
              <a:rPr lang="de-CH" altLang="de-DE" sz="1600" b="1" dirty="0"/>
            </a:br>
            <a:r>
              <a:rPr lang="de-CH" altLang="de-DE" sz="1600" b="1" dirty="0"/>
              <a:t>     «Ich esse doch kein Frühstück, bin ja kein Kind mehr»</a:t>
            </a:r>
            <a:endParaRPr lang="de-CH" altLang="de-DE"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orm 59393"/>
          <p:cNvSpPr>
            <a:spLocks noGrp="1" noChangeArrowheads="1"/>
          </p:cNvSpPr>
          <p:nvPr>
            <p:ph type="title"/>
          </p:nvPr>
        </p:nvSpPr>
        <p:spPr>
          <a:xfrm>
            <a:off x="865188" y="44450"/>
            <a:ext cx="5867400" cy="457200"/>
          </a:xfrm>
        </p:spPr>
        <p:txBody>
          <a:bodyPr wrap="square"/>
          <a:lstStyle/>
          <a:p>
            <a:r>
              <a:rPr lang="de-CH" altLang="de-DE" dirty="0"/>
              <a:t>Abnehmen mit Frühstück - fact or fiction?</a:t>
            </a:r>
          </a:p>
        </p:txBody>
      </p:sp>
      <p:sp>
        <p:nvSpPr>
          <p:cNvPr id="216067"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Frühstückmenschen …. Schlankere Menschen</a:t>
            </a:r>
          </a:p>
          <a:p>
            <a:pPr marL="0" indent="0">
              <a:buFont typeface="Times New Roman" pitchFamily="18" charset="0"/>
              <a:buNone/>
            </a:pPr>
            <a:endParaRPr lang="de-DE" altLang="de-DE" sz="1800" b="1" dirty="0"/>
          </a:p>
          <a:p>
            <a:pPr marL="0" indent="0"/>
            <a:r>
              <a:rPr lang="de-CH" altLang="de-DE" sz="1600" dirty="0"/>
              <a:t>   „Frühstücker sind schlankere Menschen als Nicht-Frühstücker“, so die Ergebnisse </a:t>
            </a:r>
            <a:br>
              <a:rPr lang="de-CH" altLang="de-DE" sz="1600" dirty="0"/>
            </a:br>
            <a:r>
              <a:rPr lang="de-CH" altLang="de-DE" sz="1600" dirty="0"/>
              <a:t>     einer Studie (Harvard Men's Health Watch)</a:t>
            </a:r>
          </a:p>
          <a:p>
            <a:pPr marL="0" indent="0"/>
            <a:r>
              <a:rPr lang="de-CH" altLang="de-DE" sz="1600" dirty="0"/>
              <a:t>   Ohne Frühstück steigt die Wahrscheinlichkeit für Übergewicht um den</a:t>
            </a:r>
            <a:br>
              <a:rPr lang="de-CH" altLang="de-DE" sz="1600" dirty="0"/>
            </a:br>
            <a:r>
              <a:rPr lang="de-CH" altLang="de-DE" sz="1600" dirty="0"/>
              <a:t>     Faktor 4</a:t>
            </a:r>
          </a:p>
          <a:p>
            <a:pPr marL="0" indent="0"/>
            <a:r>
              <a:rPr lang="de-CH" altLang="de-DE" sz="1600" dirty="0"/>
              <a:t>   Mit dem Verzehr gesunder, faserreicher Kost mit Obst verringerte sich, so die </a:t>
            </a:r>
            <a:br>
              <a:rPr lang="de-CH" altLang="de-DE" sz="1600" dirty="0"/>
            </a:br>
            <a:r>
              <a:rPr lang="de-CH" altLang="de-DE" sz="1600" dirty="0"/>
              <a:t>     Studie, auch das Risiko für Herzerkrankungen, Schlaganfälle und Diabetes.</a:t>
            </a:r>
          </a:p>
          <a:p>
            <a:pPr marL="0" indent="0"/>
            <a:r>
              <a:rPr lang="de-CH" altLang="de-DE" sz="1600" dirty="0"/>
              <a:t>   Wer allerdings kohlenhydrat-, zuckerreich und faserarm frühstückt - Gipfeli, Zopf, </a:t>
            </a:r>
            <a:br>
              <a:rPr lang="de-CH" altLang="de-DE" sz="1600" dirty="0"/>
            </a:br>
            <a:r>
              <a:rPr lang="de-CH" altLang="de-DE" sz="1600" dirty="0"/>
              <a:t>     Konfitüre, Honig - dem sein Gesundheitsbonus sinkt unter null: Diese </a:t>
            </a:r>
            <a:br>
              <a:rPr lang="de-CH" altLang="de-DE" sz="1600" dirty="0"/>
            </a:br>
            <a:r>
              <a:rPr lang="de-CH" altLang="de-DE" sz="1600" dirty="0"/>
              <a:t>     Kohlenhydrate gehen auf schnellstem Weg durch die Darmwand und lassen den     </a:t>
            </a:r>
            <a:br>
              <a:rPr lang="de-CH" altLang="de-DE" sz="1600" dirty="0"/>
            </a:br>
            <a:r>
              <a:rPr lang="de-CH" altLang="de-DE" sz="1600" dirty="0"/>
              <a:t>     Insulinspiegel hoch schnellen. Wer jetzt diese anflutenden Kohlenhydrate nicht </a:t>
            </a:r>
            <a:br>
              <a:rPr lang="de-CH" altLang="de-DE" sz="1600" dirty="0"/>
            </a:br>
            <a:r>
              <a:rPr lang="de-CH" altLang="de-DE" sz="1600" dirty="0"/>
              <a:t>     schnellstens „verjoggt“, dem sei versichert, dass jedes nicht zur </a:t>
            </a:r>
            <a:br>
              <a:rPr lang="de-CH" altLang="de-DE" sz="1600" dirty="0"/>
            </a:br>
            <a:r>
              <a:rPr lang="de-CH" altLang="de-DE" sz="1600" dirty="0"/>
              <a:t>     Energiegewinnung herangezogene Kohlenhydratmolekül auf direktem Wege in </a:t>
            </a:r>
            <a:br>
              <a:rPr lang="de-CH" altLang="de-DE" sz="1600" dirty="0"/>
            </a:br>
            <a:r>
              <a:rPr lang="de-CH" altLang="de-DE" sz="1600" dirty="0"/>
              <a:t>     die Frühlingsröllchen fliesst und sich dort hartnäckig festkrallt. Insulin ist nicht nur </a:t>
            </a:r>
            <a:br>
              <a:rPr lang="de-CH" altLang="de-DE" sz="1600" dirty="0"/>
            </a:br>
            <a:r>
              <a:rPr lang="de-CH" altLang="de-DE" sz="1600" dirty="0"/>
              <a:t>     verantwortlich für den Fluss des Zuckers in die Zelle, sondern eben auch für die </a:t>
            </a:r>
            <a:br>
              <a:rPr lang="de-CH" altLang="de-DE" sz="1600" dirty="0"/>
            </a:br>
            <a:r>
              <a:rPr lang="de-CH" altLang="de-DE" sz="1600" dirty="0"/>
              <a:t>     Speicherung von überflüssigem Zucker (Umwandlung von Zuckert in Fett)</a:t>
            </a:r>
            <a:endParaRPr lang="de-CH" altLang="de-DE"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Form 59393"/>
          <p:cNvSpPr>
            <a:spLocks noGrp="1" noChangeArrowheads="1"/>
          </p:cNvSpPr>
          <p:nvPr>
            <p:ph type="title"/>
          </p:nvPr>
        </p:nvSpPr>
        <p:spPr>
          <a:xfrm>
            <a:off x="865188" y="44450"/>
            <a:ext cx="5867400" cy="457200"/>
          </a:xfrm>
        </p:spPr>
        <p:txBody>
          <a:bodyPr wrap="square"/>
          <a:lstStyle/>
          <a:p>
            <a:r>
              <a:rPr lang="de-CH" altLang="de-DE" dirty="0"/>
              <a:t>Frühstück - Die 4 Philosophien</a:t>
            </a:r>
          </a:p>
        </p:txBody>
      </p:sp>
      <p:sp>
        <p:nvSpPr>
          <p:cNvPr id="217091" name="Form 59394"/>
          <p:cNvSpPr>
            <a:spLocks noGrp="1" noChangeArrowheads="1"/>
          </p:cNvSpPr>
          <p:nvPr>
            <p:ph type="body" idx="1"/>
          </p:nvPr>
        </p:nvSpPr>
        <p:spPr>
          <a:xfrm>
            <a:off x="855663" y="993775"/>
            <a:ext cx="7859712" cy="5257800"/>
          </a:xfrm>
        </p:spPr>
        <p:txBody>
          <a:bodyPr/>
          <a:lstStyle/>
          <a:p>
            <a:pPr marL="0" indent="0">
              <a:buFont typeface="Times New Roman" pitchFamily="18" charset="0"/>
              <a:buNone/>
            </a:pPr>
            <a:r>
              <a:rPr lang="de-CH" altLang="de-DE" sz="1800" b="1" dirty="0"/>
              <a:t>Mit Frische in den Tag</a:t>
            </a:r>
          </a:p>
          <a:p>
            <a:pPr marL="0" indent="0">
              <a:buFont typeface="Times New Roman" pitchFamily="18" charset="0"/>
              <a:buNone/>
            </a:pPr>
            <a:endParaRPr lang="de-DE" altLang="de-DE" sz="1800" b="1" dirty="0"/>
          </a:p>
          <a:p>
            <a:pPr marL="0" indent="0"/>
            <a:r>
              <a:rPr lang="de-CH" altLang="de-DE" sz="1600" dirty="0"/>
              <a:t>   </a:t>
            </a:r>
            <a:r>
              <a:rPr lang="de-CH" altLang="de-DE" sz="1600" b="1" dirty="0"/>
              <a:t>Philosophie Nr. 1</a:t>
            </a:r>
            <a:br>
              <a:rPr lang="de-CH" altLang="de-DE" sz="1600" dirty="0"/>
            </a:br>
            <a:r>
              <a:rPr lang="de-CH" altLang="de-DE" sz="1600" dirty="0"/>
              <a:t>     Den Tag beginnen mit einer "ausgebauten Verteidigungsstellung" gegen Freie   </a:t>
            </a:r>
            <a:br>
              <a:rPr lang="de-CH" altLang="de-DE" sz="1600" dirty="0"/>
            </a:br>
            <a:r>
              <a:rPr lang="de-CH" altLang="de-DE" sz="1600" dirty="0"/>
              <a:t>     Radikale (Gemüse, Antioxidantien) und Nahrung für das Hirn (Sprossen) </a:t>
            </a:r>
          </a:p>
          <a:p>
            <a:pPr marL="0" indent="0"/>
            <a:r>
              <a:rPr lang="de-CH" altLang="de-DE" sz="1600" dirty="0"/>
              <a:t>   </a:t>
            </a:r>
            <a:r>
              <a:rPr lang="de-CH" altLang="de-DE" sz="1600" b="1" dirty="0"/>
              <a:t>Philosophie Nr. 2</a:t>
            </a:r>
            <a:br>
              <a:rPr lang="de-CH" altLang="de-DE" sz="1600" dirty="0"/>
            </a:br>
            <a:r>
              <a:rPr lang="de-CH" altLang="de-DE" sz="1600" dirty="0"/>
              <a:t>     Den Tag beginnen mit einem reichhaltigen Plateau an Nahrungsfasern, </a:t>
            </a:r>
            <a:br>
              <a:rPr lang="de-CH" altLang="de-DE" sz="1600" dirty="0"/>
            </a:br>
            <a:r>
              <a:rPr lang="de-CH" altLang="de-DE" sz="1600" dirty="0"/>
              <a:t>     Vitaminen, Mineralien und Spurenelementen, mit lebendiger Nahrung, mit </a:t>
            </a:r>
            <a:br>
              <a:rPr lang="de-CH" altLang="de-DE" sz="1600" dirty="0"/>
            </a:br>
            <a:r>
              <a:rPr lang="de-CH" altLang="de-DE" sz="1600" dirty="0"/>
              <a:t>     Nahrungsfasern und basischen Mineralien (Gemüse) </a:t>
            </a:r>
          </a:p>
          <a:p>
            <a:pPr marL="0" indent="0"/>
            <a:r>
              <a:rPr lang="de-CH" altLang="de-DE" sz="1600" dirty="0"/>
              <a:t>   </a:t>
            </a:r>
            <a:r>
              <a:rPr lang="de-CH" altLang="de-DE" sz="1600" b="1" dirty="0"/>
              <a:t>Philosophie Nr. 3</a:t>
            </a:r>
            <a:br>
              <a:rPr lang="de-CH" altLang="de-DE" sz="1600" dirty="0"/>
            </a:br>
            <a:r>
              <a:rPr lang="de-CH" altLang="de-DE" sz="1600" dirty="0"/>
              <a:t>     Den Tag mental ruhig und gelassen beginnen. Was auch der Tag bringen wird, </a:t>
            </a:r>
            <a:br>
              <a:rPr lang="de-CH" altLang="de-DE" sz="1600" dirty="0"/>
            </a:br>
            <a:r>
              <a:rPr lang="de-CH" altLang="de-DE" sz="1600" dirty="0"/>
              <a:t>     Sie kämpfen nicht gegen den Tag, sondern gleiten wie auf einer "Rutschbahn„</a:t>
            </a:r>
            <a:br>
              <a:rPr lang="de-CH" altLang="de-DE" sz="1600" dirty="0"/>
            </a:br>
            <a:r>
              <a:rPr lang="de-CH" altLang="de-DE" sz="1600" dirty="0"/>
              <a:t>     von oben - Morgen, nach unten - Abend </a:t>
            </a:r>
          </a:p>
          <a:p>
            <a:pPr marL="0" indent="0"/>
            <a:r>
              <a:rPr lang="de-CH" altLang="de-DE" sz="1600" dirty="0"/>
              <a:t>   </a:t>
            </a:r>
            <a:r>
              <a:rPr lang="de-CH" altLang="de-DE" sz="1600" b="1" dirty="0"/>
              <a:t>Philosophie Nr. 4</a:t>
            </a:r>
            <a:br>
              <a:rPr lang="de-CH" altLang="de-DE" sz="1600" dirty="0"/>
            </a:br>
            <a:r>
              <a:rPr lang="de-CH" altLang="de-DE" sz="1600" dirty="0"/>
              <a:t>     Den Tag beginnen mit einer "Anti-Krebs-Nahrung": Epidemiologische Studien   </a:t>
            </a:r>
            <a:br>
              <a:rPr lang="de-CH" altLang="de-DE" sz="1600" dirty="0"/>
            </a:br>
            <a:r>
              <a:rPr lang="de-CH" altLang="de-DE" sz="1600" dirty="0"/>
              <a:t>     zeigen, dass nicht erhitztes Gemüse eine stärkere "Anti-Krebswirkung" aufweist - </a:t>
            </a:r>
            <a:br>
              <a:rPr lang="de-CH" altLang="de-DE" sz="1600" dirty="0"/>
            </a:br>
            <a:r>
              <a:rPr lang="de-CH" altLang="de-DE" sz="1600" dirty="0"/>
              <a:t>     ein Hinweis auf die besondere Funktion der hitzeempfindlichen Xanthophylle in </a:t>
            </a:r>
            <a:br>
              <a:rPr lang="de-CH" altLang="de-DE" sz="1600" dirty="0"/>
            </a:br>
            <a:r>
              <a:rPr lang="de-CH" altLang="de-DE" sz="1600" dirty="0"/>
              <a:t>     der Krebsvorsorge</a:t>
            </a:r>
          </a:p>
          <a:p>
            <a:pPr marL="0" indent="0"/>
            <a:endParaRPr lang="de-DE" altLang="de-DE" sz="1600" dirty="0"/>
          </a:p>
          <a:p>
            <a:pPr marL="0" indent="0">
              <a:buFont typeface="Times New Roman" pitchFamily="18" charset="0"/>
              <a:buNone/>
            </a:pPr>
            <a:endParaRPr lang="de-CH" altLang="de-DE"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Form 59393"/>
          <p:cNvSpPr>
            <a:spLocks noGrp="1" noChangeArrowheads="1"/>
          </p:cNvSpPr>
          <p:nvPr>
            <p:ph type="title"/>
          </p:nvPr>
        </p:nvSpPr>
        <p:spPr>
          <a:xfrm>
            <a:off x="865188" y="44450"/>
            <a:ext cx="5867400" cy="457200"/>
          </a:xfrm>
        </p:spPr>
        <p:txBody>
          <a:bodyPr wrap="square"/>
          <a:lstStyle/>
          <a:p>
            <a:r>
              <a:rPr lang="de-CH" altLang="de-DE" dirty="0"/>
              <a:t>Frühstück - Eiweiss</a:t>
            </a:r>
          </a:p>
        </p:txBody>
      </p:sp>
      <p:sp>
        <p:nvSpPr>
          <p:cNvPr id="218115" name="Form 59394"/>
          <p:cNvSpPr>
            <a:spLocks noGrp="1" noChangeArrowheads="1"/>
          </p:cNvSpPr>
          <p:nvPr>
            <p:ph type="body" idx="1"/>
          </p:nvPr>
        </p:nvSpPr>
        <p:spPr>
          <a:xfrm>
            <a:off x="855663" y="993775"/>
            <a:ext cx="8074025" cy="5435600"/>
          </a:xfrm>
        </p:spPr>
        <p:txBody>
          <a:bodyPr/>
          <a:lstStyle/>
          <a:p>
            <a:pPr marL="0" indent="0">
              <a:buFont typeface="Times New Roman" pitchFamily="18" charset="0"/>
              <a:buNone/>
            </a:pPr>
            <a:r>
              <a:rPr lang="de-CH" altLang="de-DE" sz="1800" b="1" dirty="0"/>
              <a:t>Erst Volltanken - dann erst Losfahren: Beste Eiweisse</a:t>
            </a:r>
            <a:br>
              <a:rPr lang="de-CH" altLang="de-DE" sz="1800" b="1" dirty="0"/>
            </a:br>
            <a:br>
              <a:rPr lang="de-CH" altLang="de-DE" sz="1800" b="1" dirty="0"/>
            </a:br>
            <a:br>
              <a:rPr lang="de-CH" altLang="de-DE" sz="1800" b="1" dirty="0"/>
            </a:br>
            <a:r>
              <a:rPr lang="de-CH" altLang="de-DE" sz="1600" dirty="0"/>
              <a:t>   </a:t>
            </a:r>
            <a:r>
              <a:rPr lang="de-CH" altLang="de-DE" sz="1600" b="1" dirty="0"/>
              <a:t>Das 3-Minuten Ei</a:t>
            </a:r>
            <a:br>
              <a:rPr lang="de-CH" altLang="de-DE" sz="1600" b="1" dirty="0"/>
            </a:br>
            <a:br>
              <a:rPr lang="de-CH" altLang="de-DE" sz="1600" dirty="0"/>
            </a:br>
            <a:r>
              <a:rPr lang="de-CH" altLang="de-DE" sz="1600" dirty="0"/>
              <a:t>     Höchste Eiweisswertigkeit. Enthält alle 8 Aminosäuren, die unser Körper selbst </a:t>
            </a:r>
            <a:br>
              <a:rPr lang="de-CH" altLang="de-DE" sz="1600" dirty="0"/>
            </a:br>
            <a:r>
              <a:rPr lang="de-CH" altLang="de-DE" sz="1600" dirty="0"/>
              <a:t>     nicht herstellen kann. Im 3-Minuten Ei ist das Cholesterin noch nicht oxidiert.</a:t>
            </a:r>
            <a:br>
              <a:rPr lang="de-CH" altLang="de-DE" sz="1600" dirty="0"/>
            </a:br>
            <a:r>
              <a:rPr lang="de-CH" altLang="de-DE" sz="1600" dirty="0"/>
              <a:t>     Oxidiertes Cholesterin (6-Minuten Ei) ist schädlich. </a:t>
            </a:r>
            <a:br>
              <a:rPr lang="de-CH" altLang="de-DE" sz="1600" dirty="0"/>
            </a:br>
            <a:r>
              <a:rPr lang="de-CH" altLang="de-DE" sz="1600" dirty="0"/>
              <a:t>     Eier enthalten Lezithin=Hirnfutter!</a:t>
            </a:r>
            <a:br>
              <a:rPr lang="de-CH" altLang="de-DE" sz="1600" dirty="0"/>
            </a:br>
            <a:br>
              <a:rPr lang="de-CH" altLang="de-DE" sz="1600" dirty="0"/>
            </a:br>
            <a:br>
              <a:rPr lang="de-CH" altLang="de-DE" sz="1600" dirty="0"/>
            </a:br>
            <a:r>
              <a:rPr lang="de-CH" altLang="de-DE" sz="1600" dirty="0"/>
              <a:t>   </a:t>
            </a:r>
            <a:r>
              <a:rPr lang="de-CH" altLang="de-DE" sz="1600" b="1" dirty="0"/>
              <a:t>Kombination „3-Minuten Ei + Kartoffeln“</a:t>
            </a:r>
            <a:br>
              <a:rPr lang="de-CH" altLang="de-DE" sz="1600" b="1" dirty="0"/>
            </a:br>
            <a:br>
              <a:rPr lang="de-CH" altLang="de-DE" sz="1600" dirty="0"/>
            </a:br>
            <a:r>
              <a:rPr lang="de-CH" altLang="de-DE" sz="1600" dirty="0"/>
              <a:t>     Kartoffeln erhöhen die Eiweisswertigkeit im Ei (=100) auf 136!!</a:t>
            </a:r>
            <a:br>
              <a:rPr lang="de-CH" altLang="de-DE" sz="1600" dirty="0"/>
            </a:br>
            <a:br>
              <a:rPr lang="de-CH" altLang="de-DE" sz="1600" dirty="0"/>
            </a:br>
            <a:br>
              <a:rPr lang="de-CH" altLang="de-DE" sz="1600" dirty="0"/>
            </a:br>
            <a:r>
              <a:rPr lang="de-CH" altLang="de-DE" sz="1600" dirty="0"/>
              <a:t>   </a:t>
            </a:r>
            <a:r>
              <a:rPr lang="de-CH" altLang="de-DE" sz="1600" b="1" dirty="0"/>
              <a:t>Kombination „Hülsenfrüchte + Mais“</a:t>
            </a:r>
            <a:br>
              <a:rPr lang="de-CH" altLang="de-DE" sz="1600" b="1" dirty="0"/>
            </a:br>
            <a:br>
              <a:rPr lang="de-CH" altLang="de-DE" sz="1600" dirty="0"/>
            </a:br>
            <a:r>
              <a:rPr lang="de-CH" altLang="de-DE" sz="1600" dirty="0"/>
              <a:t>     Die Kombination „Hülsenfrüchte + Mais“ weist unter den pflanzlichen </a:t>
            </a:r>
            <a:br>
              <a:rPr lang="de-CH" altLang="de-DE" sz="1600" dirty="0"/>
            </a:br>
            <a:r>
              <a:rPr lang="de-CH" altLang="de-DE" sz="1600" dirty="0"/>
              <a:t>     Nahrungsmitteln die höchste Eiweisswertigkeit auf, weniger Heisshunger</a:t>
            </a:r>
            <a:endParaRPr lang="de-CH" alt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rm 59393"/>
          <p:cNvSpPr>
            <a:spLocks noGrp="1" noChangeArrowheads="1"/>
          </p:cNvSpPr>
          <p:nvPr>
            <p:ph type="title" idx="4294967295"/>
          </p:nvPr>
        </p:nvSpPr>
        <p:spPr>
          <a:xfrm>
            <a:off x="865188" y="44450"/>
            <a:ext cx="5867400" cy="457200"/>
          </a:xfrm>
        </p:spPr>
        <p:txBody>
          <a:bodyPr wrap="square"/>
          <a:lstStyle/>
          <a:p>
            <a:r>
              <a:rPr lang="de-CH" altLang="de-DE" dirty="0"/>
              <a:t>Brustkrebs - Häufigkeit</a:t>
            </a:r>
          </a:p>
        </p:txBody>
      </p:sp>
      <p:sp>
        <p:nvSpPr>
          <p:cNvPr id="24579" name="Form 59394"/>
          <p:cNvSpPr>
            <a:spLocks noGrp="1" noChangeArrowheads="1"/>
          </p:cNvSpPr>
          <p:nvPr>
            <p:ph type="body" idx="4294967295"/>
          </p:nvPr>
        </p:nvSpPr>
        <p:spPr>
          <a:xfrm>
            <a:off x="855663" y="1000125"/>
            <a:ext cx="7859712" cy="5257800"/>
          </a:xfrm>
        </p:spPr>
        <p:txBody>
          <a:bodyPr/>
          <a:lstStyle/>
          <a:p>
            <a:pPr marL="0" indent="0">
              <a:lnSpc>
                <a:spcPct val="90000"/>
              </a:lnSpc>
              <a:buFont typeface="Times New Roman" pitchFamily="18" charset="0"/>
              <a:buNone/>
            </a:pPr>
            <a:r>
              <a:rPr lang="de-CH" altLang="de-DE" sz="1800" b="1" dirty="0"/>
              <a:t>Situation Dänemark</a:t>
            </a:r>
            <a:endParaRPr lang="de-CH" altLang="de-DE" sz="1800" dirty="0"/>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t="5186" b="16705"/>
          <a:stretch>
            <a:fillRect/>
          </a:stretch>
        </p:blipFill>
        <p:spPr bwMode="auto">
          <a:xfrm>
            <a:off x="971550" y="1773238"/>
            <a:ext cx="431006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p:cNvSpPr>
            <a:spLocks noChangeArrowheads="1"/>
          </p:cNvSpPr>
          <p:nvPr/>
        </p:nvSpPr>
        <p:spPr bwMode="auto">
          <a:xfrm>
            <a:off x="5724525" y="1917700"/>
            <a:ext cx="3095625" cy="403225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13873163"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defTabSz="-13873163" eaLnBrk="0" hangingPunct="0">
              <a:spcBef>
                <a:spcPct val="20000"/>
              </a:spcBef>
              <a:buChar char="–"/>
              <a:defRPr sz="2000">
                <a:solidFill>
                  <a:srgbClr val="4D4D4D"/>
                </a:solidFill>
                <a:latin typeface="Arial" pitchFamily="34" charset="0"/>
              </a:defRPr>
            </a:lvl2pPr>
            <a:lvl3pPr marL="1143000" indent="-228600" defTabSz="-13873163" eaLnBrk="0" hangingPunct="0">
              <a:spcBef>
                <a:spcPct val="20000"/>
              </a:spcBef>
              <a:buChar char="•"/>
              <a:defRPr sz="2000">
                <a:solidFill>
                  <a:srgbClr val="4D4D4D"/>
                </a:solidFill>
                <a:latin typeface="Arial" pitchFamily="34" charset="0"/>
              </a:defRPr>
            </a:lvl3pPr>
            <a:lvl4pPr marL="1600200" indent="-228600" defTabSz="-13873163" eaLnBrk="0" hangingPunct="0">
              <a:spcBef>
                <a:spcPct val="20000"/>
              </a:spcBef>
              <a:buChar char="–"/>
              <a:defRPr sz="1600">
                <a:solidFill>
                  <a:srgbClr val="4D4D4D"/>
                </a:solidFill>
                <a:latin typeface="Arial" pitchFamily="34" charset="0"/>
              </a:defRPr>
            </a:lvl4pPr>
            <a:lvl5pPr marL="2057400" indent="-228600" defTabSz="-13873163" eaLnBrk="0" hangingPunct="0">
              <a:spcBef>
                <a:spcPct val="20000"/>
              </a:spcBef>
              <a:buChar char="»"/>
              <a:defRPr sz="1600">
                <a:solidFill>
                  <a:srgbClr val="4D4D4D"/>
                </a:solidFill>
                <a:latin typeface="Arial" pitchFamily="34" charset="0"/>
              </a:defRPr>
            </a:lvl5pPr>
            <a:lvl6pPr marL="2514600" indent="-228600" defTabSz="-13873163" eaLnBrk="0" fontAlgn="base" hangingPunct="0">
              <a:spcBef>
                <a:spcPct val="20000"/>
              </a:spcBef>
              <a:spcAft>
                <a:spcPct val="0"/>
              </a:spcAft>
              <a:buChar char="»"/>
              <a:defRPr sz="1600">
                <a:solidFill>
                  <a:srgbClr val="4D4D4D"/>
                </a:solidFill>
                <a:latin typeface="Arial" pitchFamily="34" charset="0"/>
              </a:defRPr>
            </a:lvl6pPr>
            <a:lvl7pPr marL="2971800" indent="-228600" defTabSz="-13873163" eaLnBrk="0" fontAlgn="base" hangingPunct="0">
              <a:spcBef>
                <a:spcPct val="20000"/>
              </a:spcBef>
              <a:spcAft>
                <a:spcPct val="0"/>
              </a:spcAft>
              <a:buChar char="»"/>
              <a:defRPr sz="1600">
                <a:solidFill>
                  <a:srgbClr val="4D4D4D"/>
                </a:solidFill>
                <a:latin typeface="Arial" pitchFamily="34" charset="0"/>
              </a:defRPr>
            </a:lvl7pPr>
            <a:lvl8pPr marL="3429000" indent="-228600" defTabSz="-13873163" eaLnBrk="0" fontAlgn="base" hangingPunct="0">
              <a:spcBef>
                <a:spcPct val="20000"/>
              </a:spcBef>
              <a:spcAft>
                <a:spcPct val="0"/>
              </a:spcAft>
              <a:buChar char="»"/>
              <a:defRPr sz="1600">
                <a:solidFill>
                  <a:srgbClr val="4D4D4D"/>
                </a:solidFill>
                <a:latin typeface="Arial" pitchFamily="34" charset="0"/>
              </a:defRPr>
            </a:lvl8pPr>
            <a:lvl9pPr marL="3886200" indent="-228600" defTabSz="-13873163" eaLnBrk="0" fontAlgn="base" hangingPunct="0">
              <a:spcBef>
                <a:spcPct val="20000"/>
              </a:spcBef>
              <a:spcAft>
                <a:spcPct val="0"/>
              </a:spcAft>
              <a:buChar char="»"/>
              <a:defRPr sz="1600">
                <a:solidFill>
                  <a:srgbClr val="4D4D4D"/>
                </a:solidFill>
                <a:latin typeface="Arial" pitchFamily="34" charset="0"/>
              </a:defRPr>
            </a:lvl9pPr>
          </a:lstStyle>
          <a:p>
            <a:pPr>
              <a:buFont typeface="Times New Roman" pitchFamily="18" charset="0"/>
              <a:buNone/>
            </a:pPr>
            <a:r>
              <a:rPr lang="de-DE" altLang="de-DE" sz="1800" b="1" u="sng" dirty="0">
                <a:solidFill>
                  <a:schemeClr val="tx1"/>
                </a:solidFill>
                <a:latin typeface="Calibri" panose="020F0502020204030204" pitchFamily="34" charset="0"/>
                <a:ea typeface="Calibri" panose="020F0502020204030204" pitchFamily="34" charset="0"/>
                <a:cs typeface="Calibri" panose="020F0502020204030204" pitchFamily="34" charset="0"/>
              </a:rPr>
              <a:t>Dänemark 1943-2010:</a:t>
            </a:r>
          </a:p>
          <a:p>
            <a:endPar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rPr>
              <a:t>Blau - Erkrankungen</a:t>
            </a:r>
          </a:p>
          <a:p>
            <a:endPar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rPr>
              <a:t>Rot - Todesfälle</a:t>
            </a:r>
          </a:p>
          <a:p>
            <a:endPar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rPr>
              <a:t>Pro 100`000 Frauenjahre, </a:t>
            </a:r>
          </a:p>
          <a:p>
            <a:r>
              <a:rPr lang="de-DE" altLang="de-DE" sz="1800" b="1" dirty="0">
                <a:solidFill>
                  <a:schemeClr val="tx1"/>
                </a:solidFill>
                <a:latin typeface="Calibri" panose="020F0502020204030204" pitchFamily="34" charset="0"/>
                <a:ea typeface="Calibri" panose="020F0502020204030204" pitchFamily="34" charset="0"/>
                <a:cs typeface="Calibri" panose="020F0502020204030204" pitchFamily="34" charset="0"/>
              </a:rPr>
              <a:t>altersstandardisiert</a:t>
            </a:r>
          </a:p>
          <a:p>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Form 59393"/>
          <p:cNvSpPr>
            <a:spLocks noGrp="1" noChangeArrowheads="1"/>
          </p:cNvSpPr>
          <p:nvPr>
            <p:ph type="title"/>
          </p:nvPr>
        </p:nvSpPr>
        <p:spPr>
          <a:xfrm>
            <a:off x="865188" y="44450"/>
            <a:ext cx="5867400" cy="457200"/>
          </a:xfrm>
        </p:spPr>
        <p:txBody>
          <a:bodyPr wrap="square"/>
          <a:lstStyle/>
          <a:p>
            <a:r>
              <a:rPr lang="de-CH" altLang="de-DE" dirty="0"/>
              <a:t>Frühstück - Das richtige Öl/die richtige Menge</a:t>
            </a:r>
          </a:p>
        </p:txBody>
      </p:sp>
      <p:sp>
        <p:nvSpPr>
          <p:cNvPr id="219139" name="Form 59394"/>
          <p:cNvSpPr>
            <a:spLocks noGrp="1" noChangeArrowheads="1"/>
          </p:cNvSpPr>
          <p:nvPr>
            <p:ph type="body" idx="1"/>
          </p:nvPr>
        </p:nvSpPr>
        <p:spPr>
          <a:xfrm>
            <a:off x="855663" y="993775"/>
            <a:ext cx="8074025" cy="5435600"/>
          </a:xfrm>
        </p:spPr>
        <p:txBody>
          <a:bodyPr/>
          <a:lstStyle/>
          <a:p>
            <a:pPr marL="0" indent="0">
              <a:buFont typeface="Times New Roman" pitchFamily="18" charset="0"/>
              <a:buNone/>
            </a:pPr>
            <a:r>
              <a:rPr lang="de-CH" altLang="de-DE" sz="1800" b="1" dirty="0"/>
              <a:t>Erst Volltanken - dann erst Losfahren, mit St.Galler Rapsöl</a:t>
            </a:r>
            <a:br>
              <a:rPr lang="de-CH" altLang="de-DE" sz="1800" b="1" dirty="0"/>
            </a:br>
            <a:endParaRPr lang="de-CH" altLang="de-DE" sz="1600" b="1" dirty="0"/>
          </a:p>
          <a:p>
            <a:pPr marL="0" indent="0">
              <a:buFont typeface="Times New Roman" pitchFamily="18" charset="0"/>
              <a:buNone/>
            </a:pPr>
            <a:br>
              <a:rPr lang="de-CH" altLang="de-DE" sz="1600" dirty="0"/>
            </a:br>
            <a:r>
              <a:rPr lang="de-CH" altLang="de-DE" sz="1600" dirty="0"/>
              <a:t>   </a:t>
            </a:r>
            <a:r>
              <a:rPr lang="de-CH" altLang="de-DE" sz="1600" b="1" dirty="0"/>
              <a:t>St.Galler Rapsöl</a:t>
            </a:r>
            <a:br>
              <a:rPr lang="de-CH" altLang="de-DE" sz="1600" b="1" dirty="0"/>
            </a:br>
            <a:br>
              <a:rPr lang="de-CH" altLang="de-DE" sz="1600" dirty="0"/>
            </a:br>
            <a:r>
              <a:rPr lang="de-CH" altLang="de-DE" sz="1600" dirty="0"/>
              <a:t>     Zum 6. Mal als bestes Rapsöl ausgezeichnet. Rapsöl weist das ausgewogenste </a:t>
            </a:r>
            <a:br>
              <a:rPr lang="de-CH" altLang="de-DE" sz="1600" dirty="0"/>
            </a:br>
            <a:r>
              <a:rPr lang="de-CH" altLang="de-DE" sz="1600" dirty="0"/>
              <a:t>     Verhältnis Omega-6 zu Omega-3 Fettsäuren auf. Enthält (im Gegensatz zum </a:t>
            </a:r>
            <a:br>
              <a:rPr lang="de-CH" altLang="de-DE" sz="1600" dirty="0"/>
            </a:br>
            <a:r>
              <a:rPr lang="de-CH" altLang="de-DE" sz="1600" dirty="0"/>
              <a:t>     Olivenöl) sehr viel gamma-Vitamin-E, welches stark entzündungshemmende und </a:t>
            </a:r>
            <a:br>
              <a:rPr lang="de-CH" altLang="de-DE" sz="1600" dirty="0"/>
            </a:br>
            <a:r>
              <a:rPr lang="de-CH" altLang="de-DE" sz="1600" dirty="0"/>
              <a:t>     auch krebshemmende Eigenschaften aufweist</a:t>
            </a:r>
            <a:br>
              <a:rPr lang="de-CH" altLang="de-DE" sz="1600" dirty="0"/>
            </a:br>
            <a:br>
              <a:rPr lang="de-CH" altLang="de-DE" sz="1600" dirty="0"/>
            </a:br>
            <a:br>
              <a:rPr lang="de-CH" altLang="de-DE" sz="1600" dirty="0"/>
            </a:br>
            <a:r>
              <a:rPr lang="de-CH" altLang="de-DE" sz="1600" dirty="0"/>
              <a:t>   </a:t>
            </a:r>
            <a:r>
              <a:rPr lang="de-CH" altLang="de-DE" sz="1600" b="1" dirty="0"/>
              <a:t>Kartoffeln (Kohlenhydrate) + Rapsöl</a:t>
            </a:r>
            <a:br>
              <a:rPr lang="de-CH" altLang="de-DE" sz="1600" b="1" dirty="0"/>
            </a:br>
            <a:br>
              <a:rPr lang="de-CH" altLang="de-DE" sz="1600" dirty="0"/>
            </a:br>
            <a:r>
              <a:rPr lang="de-CH" altLang="de-DE" sz="1600" dirty="0"/>
              <a:t>     Öl verzögert die Kohlenhydrataufnahme im Darm, so dass dem Hirn über eine viel </a:t>
            </a:r>
            <a:br>
              <a:rPr lang="de-CH" altLang="de-DE" sz="1600" dirty="0"/>
            </a:br>
            <a:r>
              <a:rPr lang="de-CH" altLang="de-DE" sz="1600" dirty="0"/>
              <a:t>     längere Zeit stetig Glucose nach geliefert werden kann: Geistige Frische den </a:t>
            </a:r>
            <a:br>
              <a:rPr lang="de-CH" altLang="de-DE" sz="1600" dirty="0"/>
            </a:br>
            <a:r>
              <a:rPr lang="de-CH" altLang="de-DE" sz="1600" dirty="0"/>
              <a:t>     ganzen Tag, weniger Leistungsabfall, weniger Müdigkeit, weniger Heisshunger</a:t>
            </a:r>
            <a:endParaRPr lang="de-CH" altLang="de-DE"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Form 59393"/>
          <p:cNvSpPr>
            <a:spLocks noGrp="1" noChangeArrowheads="1"/>
          </p:cNvSpPr>
          <p:nvPr>
            <p:ph type="title"/>
          </p:nvPr>
        </p:nvSpPr>
        <p:spPr>
          <a:xfrm>
            <a:off x="865188" y="44450"/>
            <a:ext cx="6010275" cy="457200"/>
          </a:xfrm>
        </p:spPr>
        <p:txBody>
          <a:bodyPr wrap="square"/>
          <a:lstStyle/>
          <a:p>
            <a:r>
              <a:rPr lang="de-CH" altLang="de-DE" dirty="0"/>
              <a:t>Frühstücksmuffelkinder - Schlechtere Schüler?</a:t>
            </a:r>
          </a:p>
        </p:txBody>
      </p:sp>
      <p:sp>
        <p:nvSpPr>
          <p:cNvPr id="220163" name="Form 59394"/>
          <p:cNvSpPr>
            <a:spLocks noGrp="1" noChangeArrowheads="1"/>
          </p:cNvSpPr>
          <p:nvPr>
            <p:ph type="body" idx="1"/>
          </p:nvPr>
        </p:nvSpPr>
        <p:spPr>
          <a:xfrm>
            <a:off x="855663" y="993775"/>
            <a:ext cx="8074025" cy="5435600"/>
          </a:xfrm>
        </p:spPr>
        <p:txBody>
          <a:bodyPr/>
          <a:lstStyle/>
          <a:p>
            <a:pPr marL="0" indent="0">
              <a:buFont typeface="Times New Roman" pitchFamily="18" charset="0"/>
              <a:buNone/>
            </a:pPr>
            <a:r>
              <a:rPr lang="de-CH" altLang="de-DE" sz="1800" b="1" dirty="0"/>
              <a:t>Das Gehirn macht nur 2% der Körpermasse aus, verbraucht aber - man glaubt es kaum - 20% der gesamten Energie</a:t>
            </a:r>
            <a:br>
              <a:rPr lang="de-CH" altLang="de-DE" sz="1800" b="1" dirty="0"/>
            </a:br>
            <a:endParaRPr lang="de-DE" altLang="de-DE" sz="1800" b="1" dirty="0"/>
          </a:p>
          <a:p>
            <a:pPr marL="0" indent="0"/>
            <a:r>
              <a:rPr lang="de-CH" altLang="de-DE" sz="1600" dirty="0"/>
              <a:t>   „Glucose“ heisst der Brennstoff, von dem über 50% ins Gehirn fliesst und dort in den </a:t>
            </a:r>
            <a:br>
              <a:rPr lang="de-CH" altLang="de-DE" sz="1600" dirty="0"/>
            </a:br>
            <a:r>
              <a:rPr lang="de-CH" altLang="de-DE" sz="1600" dirty="0"/>
              <a:t>     Zellen des zentralen Nervensystems die Denkvorgänge ankurbelt, konzentriertes </a:t>
            </a:r>
            <a:br>
              <a:rPr lang="de-CH" altLang="de-DE" sz="1600" dirty="0"/>
            </a:br>
            <a:r>
              <a:rPr lang="de-CH" altLang="de-DE" sz="1600" dirty="0"/>
              <a:t>     Denken erst ermöglicht</a:t>
            </a:r>
          </a:p>
          <a:p>
            <a:pPr marL="0" indent="0"/>
            <a:r>
              <a:rPr lang="de-CH" altLang="de-DE" sz="1600" dirty="0"/>
              <a:t>   Ohne Zucker keine geistige Leistungsfähigkeit</a:t>
            </a:r>
          </a:p>
          <a:p>
            <a:pPr marL="0" indent="0"/>
            <a:r>
              <a:rPr lang="de-CH" altLang="de-DE" sz="1600" dirty="0"/>
              <a:t>   Jedes dritte Kind verzichtet auf das Frühstück</a:t>
            </a:r>
          </a:p>
          <a:p>
            <a:pPr marL="0" indent="0"/>
            <a:r>
              <a:rPr lang="de-CH" altLang="de-DE" sz="1600" dirty="0"/>
              <a:t>   Die Nacht ist gleichsam eine Fastenzeit: Die Zuckerspeicher werden mehr oder </a:t>
            </a:r>
            <a:br>
              <a:rPr lang="de-CH" altLang="de-DE" sz="1600" dirty="0"/>
            </a:br>
            <a:r>
              <a:rPr lang="de-CH" altLang="de-DE" sz="1600" dirty="0"/>
              <a:t>     weniger geleert</a:t>
            </a:r>
          </a:p>
          <a:p>
            <a:pPr marL="0" indent="0"/>
            <a:r>
              <a:rPr lang="de-CH" altLang="de-DE" sz="1600" dirty="0"/>
              <a:t>   Ein Frühstück soll aber nicht nur die Zuckervorräte wieder auffüllen, nicht nur </a:t>
            </a:r>
            <a:br>
              <a:rPr lang="de-CH" altLang="de-DE" sz="1600" dirty="0"/>
            </a:br>
            <a:r>
              <a:rPr lang="de-CH" altLang="de-DE" sz="1600" dirty="0"/>
              <a:t>     Kalorien geben, sondern dem Körper nach der Ruhe der Nacht wieder Leben </a:t>
            </a:r>
            <a:br>
              <a:rPr lang="de-CH" altLang="de-DE" sz="1600" dirty="0"/>
            </a:br>
            <a:r>
              <a:rPr lang="de-CH" altLang="de-DE" sz="1600" dirty="0"/>
              <a:t>     schenken. Butterbrot und Konfitüre vermitteln in allererster Linie Kalorien und nicht  </a:t>
            </a:r>
            <a:br>
              <a:rPr lang="de-CH" altLang="de-DE" sz="1600" dirty="0"/>
            </a:br>
            <a:r>
              <a:rPr lang="de-CH" altLang="de-DE" sz="1600" dirty="0"/>
              <a:t>     Lebendigkeit</a:t>
            </a:r>
          </a:p>
          <a:p>
            <a:pPr marL="0" indent="0"/>
            <a:r>
              <a:rPr lang="de-CH" altLang="de-DE" sz="1600" dirty="0"/>
              <a:t>   Bereits in den neunziger Jahren wurden wissenschaftliche Tests mit frühstückenden </a:t>
            </a:r>
            <a:br>
              <a:rPr lang="de-CH" altLang="de-DE" sz="1600" dirty="0"/>
            </a:br>
            <a:r>
              <a:rPr lang="de-CH" altLang="de-DE" sz="1600" dirty="0"/>
              <a:t>     und nicht frühstückenden Kindern durchgeführt: Schlechteres Kurzzeitgedächtnis, </a:t>
            </a:r>
            <a:br>
              <a:rPr lang="de-CH" altLang="de-DE" sz="1600" dirty="0"/>
            </a:br>
            <a:r>
              <a:rPr lang="de-CH" altLang="de-DE" sz="1600" dirty="0"/>
              <a:t>     mehr Schreib- und Rechenfehlern bei den Letzteren</a:t>
            </a:r>
            <a:br>
              <a:rPr lang="de-CH" altLang="de-DE" sz="1600" dirty="0"/>
            </a:br>
            <a:r>
              <a:rPr lang="de-CH" altLang="de-DE" sz="1600" dirty="0"/>
              <a:t>   </a:t>
            </a:r>
            <a:endParaRPr lang="de-CH" altLang="de-DE"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rm 59393"/>
          <p:cNvSpPr>
            <a:spLocks noGrp="1" noChangeArrowheads="1"/>
          </p:cNvSpPr>
          <p:nvPr>
            <p:ph type="title"/>
          </p:nvPr>
        </p:nvSpPr>
        <p:spPr>
          <a:xfrm>
            <a:off x="865188" y="44450"/>
            <a:ext cx="5867400" cy="457200"/>
          </a:xfrm>
        </p:spPr>
        <p:txBody>
          <a:bodyPr wrap="square"/>
          <a:lstStyle/>
          <a:p>
            <a:r>
              <a:rPr lang="de-CH" altLang="de-DE" dirty="0"/>
              <a:t>Frühstück - kühlend - für heisse Typen</a:t>
            </a:r>
          </a:p>
        </p:txBody>
      </p:sp>
      <p:sp>
        <p:nvSpPr>
          <p:cNvPr id="221187"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Mit Frische in den Tag,  mit möglichst vielen Farben</a:t>
            </a:r>
          </a:p>
          <a:p>
            <a:pPr marL="0" indent="0">
              <a:buFont typeface="Times New Roman" pitchFamily="18" charset="0"/>
              <a:buNone/>
            </a:pPr>
            <a:endParaRPr lang="de-DE" altLang="de-DE" sz="1800" b="1" dirty="0"/>
          </a:p>
          <a:p>
            <a:pPr marL="0" indent="0"/>
            <a:r>
              <a:rPr lang="de-CH" altLang="de-DE" sz="1600" dirty="0"/>
              <a:t>   Unsere Zellen brauchen die Farben als Nahrung für unsere Zellen</a:t>
            </a:r>
            <a:endParaRPr lang="de-CH" altLang="de-DE" dirty="0"/>
          </a:p>
        </p:txBody>
      </p:sp>
      <p:sp>
        <p:nvSpPr>
          <p:cNvPr id="221188"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endPar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211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2276475"/>
            <a:ext cx="4267200" cy="3609975"/>
          </a:xfrm>
          <a:prstGeom prst="rect">
            <a:avLst/>
          </a:prstGeom>
          <a:noFill/>
          <a:ln w="9525">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rm 59393"/>
          <p:cNvSpPr>
            <a:spLocks noGrp="1" noChangeArrowheads="1"/>
          </p:cNvSpPr>
          <p:nvPr>
            <p:ph type="title"/>
          </p:nvPr>
        </p:nvSpPr>
        <p:spPr>
          <a:xfrm>
            <a:off x="865188" y="44450"/>
            <a:ext cx="5867400" cy="457200"/>
          </a:xfrm>
        </p:spPr>
        <p:txBody>
          <a:bodyPr wrap="square"/>
          <a:lstStyle/>
          <a:p>
            <a:r>
              <a:rPr lang="de-CH" altLang="de-DE" dirty="0">
                <a:latin typeface="Arial" pitchFamily="34" charset="0"/>
              </a:rPr>
              <a:t>Frühstück - kühlend - für heisse Typen</a:t>
            </a:r>
          </a:p>
        </p:txBody>
      </p:sp>
      <p:sp>
        <p:nvSpPr>
          <p:cNvPr id="222211" name="Form 59394"/>
          <p:cNvSpPr>
            <a:spLocks noGrp="1" noChangeArrowheads="1"/>
          </p:cNvSpPr>
          <p:nvPr>
            <p:ph type="body" idx="1"/>
          </p:nvPr>
        </p:nvSpPr>
        <p:spPr>
          <a:xfrm>
            <a:off x="828675" y="966788"/>
            <a:ext cx="7859713" cy="5257800"/>
          </a:xfrm>
        </p:spPr>
        <p:txBody>
          <a:bodyPr/>
          <a:lstStyle/>
          <a:p>
            <a:pPr marL="0" indent="0">
              <a:buFont typeface="Times New Roman" pitchFamily="18" charset="0"/>
              <a:buNone/>
            </a:pPr>
            <a:r>
              <a:rPr lang="de-CH" altLang="de-DE" sz="1800" b="1" dirty="0">
                <a:solidFill>
                  <a:schemeClr val="bg2"/>
                </a:solidFill>
                <a:latin typeface="Arial" pitchFamily="34" charset="0"/>
              </a:rPr>
              <a:t>Mögliche Zutaten</a:t>
            </a:r>
          </a:p>
        </p:txBody>
      </p:sp>
      <p:sp>
        <p:nvSpPr>
          <p:cNvPr id="222212"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bg2"/>
                </a:solidFill>
              </a:rPr>
              <a:t>Bilder: Dr. med. Jürg Eichhorn</a:t>
            </a:r>
          </a:p>
        </p:txBody>
      </p:sp>
      <p:pic>
        <p:nvPicPr>
          <p:cNvPr id="2222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25" y="1949450"/>
            <a:ext cx="1897063" cy="4071938"/>
          </a:xfrm>
          <a:prstGeom prst="rect">
            <a:avLst/>
          </a:prstGeom>
          <a:noFill/>
          <a:ln w="9525">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2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5338" y="1949450"/>
            <a:ext cx="2844800" cy="2087563"/>
          </a:xfrm>
          <a:prstGeom prst="rect">
            <a:avLst/>
          </a:prstGeom>
          <a:noFill/>
          <a:ln w="9525">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2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225" y="4111625"/>
            <a:ext cx="2860675" cy="19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216" name="Picture 9" descr="G:\Fotos (Server)\JPG Praxis\Ernährung\Nahrungsmittel\Gerichte Essen\Blumenau\Käsetürmchen1_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688" y="4111625"/>
            <a:ext cx="2860675" cy="1901825"/>
          </a:xfrm>
          <a:prstGeom prst="rect">
            <a:avLst/>
          </a:prstGeom>
          <a:noFill/>
          <a:ln w="9525">
            <a:solidFill>
              <a:srgbClr val="3366CC"/>
            </a:solidFill>
            <a:miter lim="800000"/>
            <a:headEnd/>
            <a:tailEnd/>
          </a:ln>
          <a:extLst>
            <a:ext uri="{909E8E84-426E-40DD-AFC4-6F175D3DCCD1}">
              <a14:hiddenFill xmlns:a14="http://schemas.microsoft.com/office/drawing/2010/main">
                <a:solidFill>
                  <a:srgbClr val="FFFFFF"/>
                </a:solidFill>
              </a14:hiddenFill>
            </a:ext>
          </a:extLst>
        </p:spPr>
      </p:pic>
      <p:pic>
        <p:nvPicPr>
          <p:cNvPr id="222217" name="Picture 10" descr="\\Server\Fotos\JPG Praxis\Ernährung\Nahrungsmittel\Milchprodukte Eier\Spegelei auf Reis Legian1_2_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3225" y="1949450"/>
            <a:ext cx="28606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Form 59393"/>
          <p:cNvSpPr>
            <a:spLocks noGrp="1" noChangeArrowheads="1"/>
          </p:cNvSpPr>
          <p:nvPr>
            <p:ph type="title"/>
          </p:nvPr>
        </p:nvSpPr>
        <p:spPr>
          <a:xfrm>
            <a:off x="865188" y="44450"/>
            <a:ext cx="5867400" cy="457200"/>
          </a:xfrm>
        </p:spPr>
        <p:txBody>
          <a:bodyPr wrap="square"/>
          <a:lstStyle/>
          <a:p>
            <a:r>
              <a:rPr lang="de-CH" altLang="de-DE" dirty="0">
                <a:latin typeface="Arial" pitchFamily="34" charset="0"/>
              </a:rPr>
              <a:t>Frühstück - wärmend - für coole Typen</a:t>
            </a:r>
          </a:p>
        </p:txBody>
      </p:sp>
      <p:sp>
        <p:nvSpPr>
          <p:cNvPr id="223235"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solidFill>
                  <a:schemeClr val="bg2"/>
                </a:solidFill>
                <a:latin typeface="Arial" pitchFamily="34" charset="0"/>
              </a:rPr>
              <a:t>Hinter diesem Frühstück steckt viel Wissen und Philosophie</a:t>
            </a:r>
            <a:endParaRPr lang="de-CH" altLang="de-DE" dirty="0">
              <a:solidFill>
                <a:srgbClr val="FF3300"/>
              </a:solidFill>
              <a:latin typeface="Arial" pitchFamily="34" charset="0"/>
            </a:endParaRPr>
          </a:p>
        </p:txBody>
      </p:sp>
      <p:sp>
        <p:nvSpPr>
          <p:cNvPr id="223236"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bg2"/>
                </a:solidFill>
              </a:rPr>
              <a:t>Bilder: Dr. med. Jürg Eichhorn</a:t>
            </a:r>
          </a:p>
        </p:txBody>
      </p:sp>
      <p:pic>
        <p:nvPicPr>
          <p:cNvPr id="223237" name="Picture 6" descr="H:\Fotos (Server)\JPG Praxis\Ernährung\Nahrungsmittel\Frühstück\Frühstück warm3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717675"/>
            <a:ext cx="6184900" cy="4506913"/>
          </a:xfrm>
          <a:prstGeom prst="rect">
            <a:avLst/>
          </a:prstGeom>
          <a:noFill/>
          <a:ln w="9525">
            <a:solidFill>
              <a:srgbClr val="3366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Form 59393"/>
          <p:cNvSpPr>
            <a:spLocks noGrp="1" noChangeArrowheads="1"/>
          </p:cNvSpPr>
          <p:nvPr>
            <p:ph type="title"/>
          </p:nvPr>
        </p:nvSpPr>
        <p:spPr>
          <a:xfrm>
            <a:off x="865188" y="44450"/>
            <a:ext cx="5867400" cy="457200"/>
          </a:xfrm>
        </p:spPr>
        <p:txBody>
          <a:bodyPr wrap="square"/>
          <a:lstStyle/>
          <a:p>
            <a:r>
              <a:rPr lang="de-CH" altLang="de-DE" dirty="0">
                <a:latin typeface="Arial" pitchFamily="34" charset="0"/>
              </a:rPr>
              <a:t>Frühstück - Für Schwerarbeiter</a:t>
            </a:r>
          </a:p>
        </p:txBody>
      </p:sp>
      <p:sp>
        <p:nvSpPr>
          <p:cNvPr id="224259"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solidFill>
                  <a:schemeClr val="bg2"/>
                </a:solidFill>
                <a:latin typeface="Arial" pitchFamily="34" charset="0"/>
              </a:rPr>
              <a:t>Ein deftiges Bauernfrühstück - warum nicht</a:t>
            </a:r>
            <a:br>
              <a:rPr lang="de-CH" altLang="de-DE" sz="1800" b="1" dirty="0">
                <a:solidFill>
                  <a:schemeClr val="bg2"/>
                </a:solidFill>
                <a:latin typeface="Arial" pitchFamily="34" charset="0"/>
              </a:rPr>
            </a:br>
            <a:r>
              <a:rPr lang="de-CH" altLang="de-DE" sz="1800" b="1" dirty="0">
                <a:solidFill>
                  <a:schemeClr val="bg2"/>
                </a:solidFill>
                <a:latin typeface="Arial" pitchFamily="34" charset="0"/>
              </a:rPr>
              <a:t>Speck und Eier auf Käseschnitte (oder besser auf Rösti)</a:t>
            </a:r>
            <a:endParaRPr lang="de-CH" altLang="de-DE" dirty="0">
              <a:solidFill>
                <a:srgbClr val="FF3300"/>
              </a:solidFill>
              <a:latin typeface="Arial" pitchFamily="34" charset="0"/>
            </a:endParaRPr>
          </a:p>
        </p:txBody>
      </p:sp>
      <p:sp>
        <p:nvSpPr>
          <p:cNvPr id="224260" name="Text Box 4"/>
          <p:cNvSpPr txBox="1">
            <a:spLocks noChangeArrowheads="1"/>
          </p:cNvSpPr>
          <p:nvPr/>
        </p:nvSpPr>
        <p:spPr bwMode="auto">
          <a:xfrm>
            <a:off x="1668463" y="6224588"/>
            <a:ext cx="5794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bg2"/>
                </a:solidFill>
              </a:rPr>
              <a:t>Bergrestaurant Hüsliberg ob Zweisimmen, Kreation Regula Rieder, Bild: Dr. med. Jürg Eichhorn</a:t>
            </a:r>
          </a:p>
        </p:txBody>
      </p:sp>
      <p:pic>
        <p:nvPicPr>
          <p:cNvPr id="224261" name="Picture 2" descr="H:\Fotos (Server)\JPG Praxis\Ernährung\Nahrungsmittel\Gerichte Essen\Hüsliberg\Hüsliberg Chässchnitte Speck und Eier3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844675"/>
            <a:ext cx="6316662"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Form 59393"/>
          <p:cNvSpPr>
            <a:spLocks noGrp="1" noChangeArrowheads="1"/>
          </p:cNvSpPr>
          <p:nvPr>
            <p:ph type="title"/>
          </p:nvPr>
        </p:nvSpPr>
        <p:spPr>
          <a:xfrm>
            <a:off x="865188" y="44450"/>
            <a:ext cx="5867400" cy="457200"/>
          </a:xfrm>
        </p:spPr>
        <p:txBody>
          <a:bodyPr wrap="square"/>
          <a:lstStyle/>
          <a:p>
            <a:r>
              <a:rPr lang="de-CH" altLang="de-DE" dirty="0">
                <a:latin typeface="Arial" pitchFamily="34" charset="0"/>
              </a:rPr>
              <a:t>Frühstück - Das 3-Minuten Ei:</a:t>
            </a:r>
          </a:p>
        </p:txBody>
      </p:sp>
      <p:sp>
        <p:nvSpPr>
          <p:cNvPr id="225283"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solidFill>
                  <a:schemeClr val="bg2"/>
                </a:solidFill>
                <a:latin typeface="Arial" pitchFamily="34" charset="0"/>
              </a:rPr>
              <a:t>Eier = Beste Lezithin Quelle - für eine anhaltend gute Hirnleistung</a:t>
            </a:r>
          </a:p>
          <a:p>
            <a:pPr marL="0" indent="0">
              <a:buFont typeface="Times New Roman" pitchFamily="18" charset="0"/>
              <a:buNone/>
            </a:pPr>
            <a:endParaRPr lang="de-DE" altLang="de-DE" sz="1800" b="1" dirty="0">
              <a:solidFill>
                <a:schemeClr val="bg2"/>
              </a:solidFill>
              <a:latin typeface="Arial" pitchFamily="34" charset="0"/>
            </a:endParaRPr>
          </a:p>
          <a:p>
            <a:pPr marL="0" indent="0"/>
            <a:r>
              <a:rPr lang="de-CH" altLang="de-DE" sz="1600" dirty="0">
                <a:latin typeface="Arial" pitchFamily="34" charset="0"/>
              </a:rPr>
              <a:t>   Sehr hohe biologische Eiweisswertigkeit (100!)</a:t>
            </a:r>
          </a:p>
          <a:p>
            <a:pPr marL="0" indent="0"/>
            <a:r>
              <a:rPr lang="de-CH" altLang="de-DE" sz="1600" dirty="0">
                <a:latin typeface="Arial" pitchFamily="34" charset="0"/>
              </a:rPr>
              <a:t>   Enthält alle 8 Aminosäuren, die unser Körper selbst nicht herstellen kann</a:t>
            </a:r>
          </a:p>
          <a:p>
            <a:pPr marL="0" indent="0"/>
            <a:r>
              <a:rPr lang="de-CH" altLang="de-DE" sz="1600" dirty="0">
                <a:latin typeface="Arial" pitchFamily="34" charset="0"/>
              </a:rPr>
              <a:t>   Eier sind wohl die beste Quelle für Phosphatidylcholin - Hirnfutter pur</a:t>
            </a:r>
          </a:p>
          <a:p>
            <a:pPr marL="0" indent="0"/>
            <a:r>
              <a:rPr lang="de-CH" altLang="de-DE" sz="1600" dirty="0">
                <a:latin typeface="Arial" pitchFamily="34" charset="0"/>
              </a:rPr>
              <a:t>   Im 3-Minuten Ei ist das Cholesterin noch nicht oxidiert. </a:t>
            </a:r>
            <a:br>
              <a:rPr lang="de-CH" altLang="de-DE" sz="1600" dirty="0">
                <a:latin typeface="Arial" pitchFamily="34" charset="0"/>
              </a:rPr>
            </a:br>
            <a:r>
              <a:rPr lang="de-CH" altLang="de-DE" sz="1600" dirty="0">
                <a:latin typeface="Arial" pitchFamily="34" charset="0"/>
              </a:rPr>
              <a:t>     Im hartgesottenen Ei oder in beidseitig angebratenen Spiegeleiern ist das </a:t>
            </a:r>
            <a:br>
              <a:rPr lang="de-CH" altLang="de-DE" sz="1600" dirty="0">
                <a:latin typeface="Arial" pitchFamily="34" charset="0"/>
              </a:rPr>
            </a:br>
            <a:r>
              <a:rPr lang="de-CH" altLang="de-DE" sz="1600" dirty="0">
                <a:latin typeface="Arial" pitchFamily="34" charset="0"/>
              </a:rPr>
              <a:t>     Cholesterin teilweise oder weitgehend oxidiert und somit schädlich</a:t>
            </a:r>
            <a:endParaRPr lang="de-CH" altLang="de-DE" dirty="0">
              <a:solidFill>
                <a:srgbClr val="FF3300"/>
              </a:solidFill>
              <a:latin typeface="Arial" pitchFamily="34" charset="0"/>
            </a:endParaRPr>
          </a:p>
        </p:txBody>
      </p:sp>
      <p:sp>
        <p:nvSpPr>
          <p:cNvPr id="225284"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bg2"/>
                </a:solidFill>
              </a:rPr>
              <a:t>Bergrestaurant Hüsliberg ob Zweisimmen, Bild: Dr. med. Jürg Eichhorn</a:t>
            </a:r>
          </a:p>
        </p:txBody>
      </p:sp>
      <p:pic>
        <p:nvPicPr>
          <p:cNvPr id="225285" name="Picture 3" descr="G:\Fotos (Server)\JPG Praxis\Ernährung\Nahrungsmittel\Milchprodukte Eier\Hüsliberg\Hüsliberg Eier im Stroh mit Küken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3" y="3614738"/>
            <a:ext cx="374332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Form 59393"/>
          <p:cNvSpPr>
            <a:spLocks noGrp="1" noChangeArrowheads="1"/>
          </p:cNvSpPr>
          <p:nvPr>
            <p:ph type="title"/>
          </p:nvPr>
        </p:nvSpPr>
        <p:spPr>
          <a:xfrm>
            <a:off x="865188" y="44450"/>
            <a:ext cx="5867400" cy="457200"/>
          </a:xfrm>
        </p:spPr>
        <p:txBody>
          <a:bodyPr wrap="square"/>
          <a:lstStyle/>
          <a:p>
            <a:r>
              <a:rPr lang="de-CH" altLang="de-DE" dirty="0">
                <a:latin typeface="Arial" pitchFamily="34" charset="0"/>
              </a:rPr>
              <a:t>Frühstück - Das Spiegelei</a:t>
            </a:r>
          </a:p>
        </p:txBody>
      </p:sp>
      <p:sp>
        <p:nvSpPr>
          <p:cNvPr id="226307"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solidFill>
                  <a:schemeClr val="bg2"/>
                </a:solidFill>
                <a:latin typeface="Arial" pitchFamily="34" charset="0"/>
              </a:rPr>
              <a:t>Eier = Beste Lezithin Quelle - für eine anhaltend gute Hirnleistung</a:t>
            </a:r>
          </a:p>
          <a:p>
            <a:pPr marL="0" indent="0">
              <a:buFont typeface="Times New Roman" pitchFamily="18" charset="0"/>
              <a:buNone/>
            </a:pPr>
            <a:endParaRPr lang="de-DE" altLang="de-DE" sz="1800" b="1" dirty="0">
              <a:solidFill>
                <a:schemeClr val="bg2"/>
              </a:solidFill>
              <a:latin typeface="Arial" pitchFamily="34" charset="0"/>
            </a:endParaRPr>
          </a:p>
          <a:p>
            <a:pPr marL="0" indent="0"/>
            <a:r>
              <a:rPr lang="de-CH" altLang="de-DE" sz="1600" dirty="0">
                <a:latin typeface="Arial" pitchFamily="34" charset="0"/>
              </a:rPr>
              <a:t>   </a:t>
            </a:r>
            <a:r>
              <a:rPr lang="de-CH" altLang="de-DE" sz="1600" dirty="0">
                <a:solidFill>
                  <a:schemeClr val="bg2"/>
                </a:solidFill>
                <a:latin typeface="Arial" pitchFamily="34" charset="0"/>
              </a:rPr>
              <a:t>Schonende Zubereitung, immer einseitig angebraten</a:t>
            </a:r>
            <a:endParaRPr lang="de-CH" altLang="de-DE" dirty="0">
              <a:solidFill>
                <a:schemeClr val="bg2"/>
              </a:solidFill>
              <a:latin typeface="Arial" pitchFamily="34" charset="0"/>
            </a:endParaRPr>
          </a:p>
        </p:txBody>
      </p:sp>
      <p:sp>
        <p:nvSpPr>
          <p:cNvPr id="226308"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bg2"/>
                </a:solidFill>
              </a:rPr>
              <a:t>Bild: Dr. med. Jürg Eichhorn - Frühstück am Reisfeld, Chedi, Bali, März 2012</a:t>
            </a:r>
          </a:p>
        </p:txBody>
      </p:sp>
      <p:pic>
        <p:nvPicPr>
          <p:cNvPr id="226309" name="Picture 6" descr="\\Server\Fotos\JPG Praxis\Ernährung\Nahrungsmittel\Milchprodukte Eier\Spiegelei4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316163"/>
            <a:ext cx="3311525" cy="3687762"/>
          </a:xfrm>
          <a:prstGeom prst="rect">
            <a:avLst/>
          </a:prstGeom>
          <a:noFill/>
          <a:ln w="9525">
            <a:solidFill>
              <a:srgbClr val="3366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solidFill>
                  <a:schemeClr val="bg2"/>
                </a:solidFill>
                <a:latin typeface="Arial" pitchFamily="34" charset="0"/>
              </a:rPr>
              <a:t>Gemüse ist Hauptspeise, nicht Beilage!</a:t>
            </a:r>
            <a:endParaRPr lang="de-DE" altLang="de-DE" sz="1800" b="1" dirty="0">
              <a:solidFill>
                <a:schemeClr val="bg2"/>
              </a:solidFill>
              <a:latin typeface="Arial" pitchFamily="34" charset="0"/>
            </a:endParaRPr>
          </a:p>
        </p:txBody>
      </p:sp>
      <p:sp>
        <p:nvSpPr>
          <p:cNvPr id="227331" name="Form 59393"/>
          <p:cNvSpPr>
            <a:spLocks noGrp="1" noChangeArrowheads="1"/>
          </p:cNvSpPr>
          <p:nvPr>
            <p:ph type="title"/>
          </p:nvPr>
        </p:nvSpPr>
        <p:spPr>
          <a:xfrm>
            <a:off x="865188" y="44450"/>
            <a:ext cx="6135687" cy="457200"/>
          </a:xfrm>
        </p:spPr>
        <p:txBody>
          <a:bodyPr wrap="square"/>
          <a:lstStyle/>
          <a:p>
            <a:r>
              <a:rPr lang="de-CH" altLang="de-DE" dirty="0">
                <a:latin typeface="Arial" pitchFamily="34" charset="0"/>
              </a:rPr>
              <a:t>Mittagessen</a:t>
            </a:r>
          </a:p>
        </p:txBody>
      </p:sp>
      <p:sp>
        <p:nvSpPr>
          <p:cNvPr id="227332" name="Textfeld 18"/>
          <p:cNvSpPr txBox="1">
            <a:spLocks noChangeArrowheads="1"/>
          </p:cNvSpPr>
          <p:nvPr/>
        </p:nvSpPr>
        <p:spPr bwMode="auto">
          <a:xfrm>
            <a:off x="3246438" y="5543550"/>
            <a:ext cx="2646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100" dirty="0">
                <a:solidFill>
                  <a:schemeClr val="bg2"/>
                </a:solidFill>
              </a:rPr>
              <a:t>Über das Gemüse etwas Rapsöl geben</a:t>
            </a:r>
          </a:p>
        </p:txBody>
      </p:sp>
      <p:pic>
        <p:nvPicPr>
          <p:cNvPr id="227333" name="Picture 16" descr="D:\Daten\JPG Praxis\Ernährung\Gemüseschnitzereien\Schnitzerei Teller daussen 5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824038"/>
            <a:ext cx="485775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bg2"/>
                </a:solidFill>
              </a:rPr>
              <a:t>Bild: Dr. med. Jürg Eichhorn</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solidFill>
                  <a:schemeClr val="bg2"/>
                </a:solidFill>
                <a:latin typeface="Arial" pitchFamily="34" charset="0"/>
              </a:rPr>
              <a:t>Fleisch (Rindsfilet, Lammfilet, Hühnerbrust)</a:t>
            </a:r>
          </a:p>
          <a:p>
            <a:pPr marL="0" indent="0">
              <a:buFont typeface="Times New Roman" pitchFamily="18" charset="0"/>
              <a:buNone/>
            </a:pPr>
            <a:r>
              <a:rPr lang="de-CH" altLang="de-DE" sz="1800" b="1" dirty="0">
                <a:solidFill>
                  <a:schemeClr val="bg2"/>
                </a:solidFill>
                <a:latin typeface="Arial" pitchFamily="34" charset="0"/>
              </a:rPr>
              <a:t>Fisch (Süsswasserfische wegen Reinheit bevorzugen)</a:t>
            </a:r>
          </a:p>
          <a:p>
            <a:pPr marL="0" indent="0">
              <a:buFont typeface="Times New Roman" pitchFamily="18" charset="0"/>
              <a:buNone/>
            </a:pPr>
            <a:r>
              <a:rPr lang="de-CH" altLang="de-DE" sz="1800" b="1" dirty="0">
                <a:solidFill>
                  <a:schemeClr val="bg2"/>
                </a:solidFill>
                <a:latin typeface="Arial" pitchFamily="34" charset="0"/>
              </a:rPr>
              <a:t>Dinkelteigwaren - Kartoffeln - Wildreis </a:t>
            </a:r>
          </a:p>
        </p:txBody>
      </p:sp>
      <p:sp>
        <p:nvSpPr>
          <p:cNvPr id="228355" name="Form 59393"/>
          <p:cNvSpPr>
            <a:spLocks noGrp="1" noChangeArrowheads="1"/>
          </p:cNvSpPr>
          <p:nvPr>
            <p:ph type="title"/>
          </p:nvPr>
        </p:nvSpPr>
        <p:spPr>
          <a:xfrm>
            <a:off x="865188" y="44450"/>
            <a:ext cx="6135687" cy="457200"/>
          </a:xfrm>
        </p:spPr>
        <p:txBody>
          <a:bodyPr wrap="square"/>
          <a:lstStyle/>
          <a:p>
            <a:r>
              <a:rPr lang="de-CH" altLang="de-DE" dirty="0">
                <a:latin typeface="Arial" pitchFamily="34" charset="0"/>
              </a:rPr>
              <a:t>Mittagessen - Die „kleinen Beilagen“</a:t>
            </a:r>
          </a:p>
        </p:txBody>
      </p:sp>
      <p:sp>
        <p:nvSpPr>
          <p:cNvPr id="228356"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bg2"/>
                </a:solidFill>
              </a:rPr>
              <a:t>Bilder: Dr. med. Jürg Eichhorn</a:t>
            </a:r>
          </a:p>
        </p:txBody>
      </p:sp>
      <p:pic>
        <p:nvPicPr>
          <p:cNvPr id="228357" name="Grafik 480259" descr="Beschreibung: \\Server\Fotos\JPG Praxis\Ernährung\Nahrungsmittel\Gerichte Essen\Lenkerhof\Fleisch Kartoffel Karott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2692400"/>
            <a:ext cx="2587625" cy="19431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228358" name="Grafik 480261" descr="Beschreibung: \\Server\Fotos\JPG Praxis\Ernährung\Nahrungsmittel\Gerichte Essen\Lenkerhof\Lenkerhof Nudeln Pilze2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692400"/>
            <a:ext cx="2586038" cy="19431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228359" name="Grafik 6" descr="Beschreibung: \\Server\Fotos\JPG Praxis\Ernährung\Nahrungsmittel\Fischteller Most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388" y="2692400"/>
            <a:ext cx="2589212" cy="19431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228360" name="Textfeld 1"/>
          <p:cNvSpPr txBox="1">
            <a:spLocks noChangeArrowheads="1"/>
          </p:cNvSpPr>
          <p:nvPr/>
        </p:nvSpPr>
        <p:spPr bwMode="auto">
          <a:xfrm>
            <a:off x="6372225" y="4972050"/>
            <a:ext cx="2451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bg2"/>
                </a:solidFill>
              </a:rPr>
              <a:t>Kreation Restaurant Punaquelle, Mostar</a:t>
            </a:r>
          </a:p>
        </p:txBody>
      </p:sp>
      <p:sp>
        <p:nvSpPr>
          <p:cNvPr id="228361" name="Textfeld 10"/>
          <p:cNvSpPr txBox="1">
            <a:spLocks noChangeArrowheads="1"/>
          </p:cNvSpPr>
          <p:nvPr/>
        </p:nvSpPr>
        <p:spPr bwMode="auto">
          <a:xfrm>
            <a:off x="3887788" y="4973638"/>
            <a:ext cx="212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bg2"/>
                </a:solidFill>
              </a:rPr>
              <a:t>Kreation Jan Leimbach, Lenkerhof</a:t>
            </a:r>
            <a:br>
              <a:rPr lang="de-CH" altLang="de-DE" sz="1000" dirty="0">
                <a:solidFill>
                  <a:schemeClr val="bg2"/>
                </a:solidFill>
              </a:rPr>
            </a:br>
            <a:r>
              <a:rPr lang="de-CH" altLang="de-DE" sz="1000" dirty="0">
                <a:solidFill>
                  <a:schemeClr val="bg2"/>
                </a:solidFill>
              </a:rPr>
              <a:t>16 Gault Millau Punkte</a:t>
            </a:r>
          </a:p>
        </p:txBody>
      </p:sp>
      <p:sp>
        <p:nvSpPr>
          <p:cNvPr id="228362" name="Textfeld 13"/>
          <p:cNvSpPr txBox="1">
            <a:spLocks noChangeArrowheads="1"/>
          </p:cNvSpPr>
          <p:nvPr/>
        </p:nvSpPr>
        <p:spPr bwMode="auto">
          <a:xfrm>
            <a:off x="1331913" y="4965700"/>
            <a:ext cx="212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bg2"/>
                </a:solidFill>
              </a:rPr>
              <a:t>Kreation Jan Leimbach, Lenkerhof</a:t>
            </a:r>
            <a:br>
              <a:rPr lang="de-CH" altLang="de-DE" sz="1000" dirty="0">
                <a:solidFill>
                  <a:schemeClr val="bg2"/>
                </a:solidFill>
              </a:rPr>
            </a:br>
            <a:r>
              <a:rPr lang="de-CH" altLang="de-DE" sz="1000" dirty="0">
                <a:solidFill>
                  <a:schemeClr val="bg2"/>
                </a:solidFill>
              </a:rPr>
              <a:t>16 Gault Millau Punkte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rm 2049"/>
          <p:cNvSpPr>
            <a:spLocks noGrp="1" noChangeArrowheads="1"/>
          </p:cNvSpPr>
          <p:nvPr>
            <p:ph type="ctrTitle"/>
          </p:nvPr>
        </p:nvSpPr>
        <p:spPr/>
        <p:txBody>
          <a:bodyPr wrap="square"/>
          <a:lstStyle/>
          <a:p>
            <a:pPr marL="0" indent="0" defTabSz="914400" eaLnBrk="1" hangingPunct="1"/>
            <a:r>
              <a:rPr lang="de-CH" altLang="de-DE" dirty="0"/>
              <a:t>Brustkrebs - Warnsignale - Selbstuntersuchung</a:t>
            </a:r>
            <a:endParaRPr lang="de-DE" altLang="de-DE"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solidFill>
                  <a:schemeClr val="bg2"/>
                </a:solidFill>
                <a:latin typeface="Arial" pitchFamily="34" charset="0"/>
              </a:rPr>
              <a:t>Gemüse: Als Suppe, gedünstet oder im Wok, wie es beliebt</a:t>
            </a:r>
            <a:endParaRPr lang="de-DE" altLang="de-DE" sz="1800" b="1" dirty="0">
              <a:solidFill>
                <a:schemeClr val="bg2"/>
              </a:solidFill>
              <a:latin typeface="Arial" pitchFamily="34" charset="0"/>
            </a:endParaRPr>
          </a:p>
        </p:txBody>
      </p:sp>
      <p:sp>
        <p:nvSpPr>
          <p:cNvPr id="229379" name="Form 59393"/>
          <p:cNvSpPr>
            <a:spLocks noGrp="1" noChangeArrowheads="1"/>
          </p:cNvSpPr>
          <p:nvPr>
            <p:ph type="title"/>
          </p:nvPr>
        </p:nvSpPr>
        <p:spPr>
          <a:xfrm>
            <a:off x="865188" y="44450"/>
            <a:ext cx="6135687" cy="457200"/>
          </a:xfrm>
        </p:spPr>
        <p:txBody>
          <a:bodyPr wrap="square"/>
          <a:lstStyle/>
          <a:p>
            <a:r>
              <a:rPr lang="de-CH" altLang="de-DE" dirty="0">
                <a:latin typeface="Arial" pitchFamily="34" charset="0"/>
              </a:rPr>
              <a:t>Abendessen</a:t>
            </a:r>
          </a:p>
        </p:txBody>
      </p:sp>
      <p:sp>
        <p:nvSpPr>
          <p:cNvPr id="229380" name="Textfeld 18"/>
          <p:cNvSpPr txBox="1">
            <a:spLocks noChangeArrowheads="1"/>
          </p:cNvSpPr>
          <p:nvPr/>
        </p:nvSpPr>
        <p:spPr bwMode="auto">
          <a:xfrm>
            <a:off x="3246438" y="5543550"/>
            <a:ext cx="26463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100" dirty="0">
                <a:solidFill>
                  <a:schemeClr val="bg2"/>
                </a:solidFill>
              </a:rPr>
              <a:t>Über das Gemüse etwas Rapsöl geben</a:t>
            </a:r>
          </a:p>
        </p:txBody>
      </p:sp>
      <p:sp>
        <p:nvSpPr>
          <p:cNvPr id="229381"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bg2"/>
                </a:solidFill>
              </a:rPr>
              <a:t>Bild: Dr. med. Jürg Eichhorn</a:t>
            </a:r>
          </a:p>
        </p:txBody>
      </p:sp>
      <p:pic>
        <p:nvPicPr>
          <p:cNvPr id="229382" name="Picture 2" descr="\\Server\Fotos\JPG Praxis\Ernährung\Nahrungsmittel\Gemüse Salate Gewürze\Gemüsekorb\Gemüsekorb2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938" y="1844675"/>
            <a:ext cx="4805362"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Gemüse: Aus dem Steamer</a:t>
            </a:r>
            <a:endParaRPr lang="de-DE" altLang="de-DE" sz="1800" b="1" dirty="0"/>
          </a:p>
        </p:txBody>
      </p:sp>
      <p:sp>
        <p:nvSpPr>
          <p:cNvPr id="230403" name="Form 59393"/>
          <p:cNvSpPr>
            <a:spLocks noGrp="1" noChangeArrowheads="1"/>
          </p:cNvSpPr>
          <p:nvPr>
            <p:ph type="title"/>
          </p:nvPr>
        </p:nvSpPr>
        <p:spPr>
          <a:xfrm>
            <a:off x="865188" y="44450"/>
            <a:ext cx="6135687" cy="457200"/>
          </a:xfrm>
        </p:spPr>
        <p:txBody>
          <a:bodyPr wrap="square"/>
          <a:lstStyle/>
          <a:p>
            <a:r>
              <a:rPr lang="de-CH" altLang="de-DE" dirty="0"/>
              <a:t>Abendessen</a:t>
            </a:r>
          </a:p>
        </p:txBody>
      </p:sp>
      <p:sp>
        <p:nvSpPr>
          <p:cNvPr id="230404" name="Textfeld 18"/>
          <p:cNvSpPr txBox="1">
            <a:spLocks noChangeArrowheads="1"/>
          </p:cNvSpPr>
          <p:nvPr/>
        </p:nvSpPr>
        <p:spPr bwMode="auto">
          <a:xfrm>
            <a:off x="3246438" y="5543550"/>
            <a:ext cx="23679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100" dirty="0">
                <a:solidFill>
                  <a:schemeClr val="tx1"/>
                </a:solidFill>
                <a:latin typeface="Calibri" panose="020F0502020204030204" pitchFamily="34" charset="0"/>
                <a:ea typeface="Calibri" panose="020F0502020204030204" pitchFamily="34" charset="0"/>
                <a:cs typeface="Calibri" panose="020F0502020204030204" pitchFamily="34" charset="0"/>
              </a:rPr>
              <a:t>Über das Gemüse etwas Rapsöl geben</a:t>
            </a:r>
          </a:p>
        </p:txBody>
      </p:sp>
      <p:sp>
        <p:nvSpPr>
          <p:cNvPr id="230405" name="Text Box 4"/>
          <p:cNvSpPr txBox="1">
            <a:spLocks noChangeArrowheads="1"/>
          </p:cNvSpPr>
          <p:nvPr/>
        </p:nvSpPr>
        <p:spPr bwMode="auto">
          <a:xfrm>
            <a:off x="2305050" y="6224588"/>
            <a:ext cx="45148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altLang="de-DE" sz="1000" dirty="0" err="1">
                <a:solidFill>
                  <a:schemeClr val="tx1"/>
                </a:solidFill>
                <a:latin typeface="Calibri" panose="020F0502020204030204" pitchFamily="34" charset="0"/>
                <a:ea typeface="Calibri" panose="020F0502020204030204" pitchFamily="34" charset="0"/>
                <a:cs typeface="Calibri" panose="020F0502020204030204" pitchFamily="34" charset="0"/>
              </a:rPr>
              <a:t>Kreation</a:t>
            </a: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 Katrin</a:t>
            </a:r>
          </a:p>
        </p:txBody>
      </p:sp>
      <p:pic>
        <p:nvPicPr>
          <p:cNvPr id="230406" name="Picture 2" descr="\\Server\Fotos\JPG Praxis\Ernährung\Nahrungsmittel\Gerichte Essen\Steamer Gemüse180212\Steamer Gemüse 2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413" y="1844675"/>
            <a:ext cx="484822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rm 59394"/>
          <p:cNvSpPr>
            <a:spLocks noGrp="1" noChangeArrowheads="1"/>
          </p:cNvSpPr>
          <p:nvPr>
            <p:ph type="body" idx="1"/>
          </p:nvPr>
        </p:nvSpPr>
        <p:spPr>
          <a:xfrm>
            <a:off x="827088" y="981075"/>
            <a:ext cx="7859712" cy="5257800"/>
          </a:xfrm>
        </p:spPr>
        <p:txBody>
          <a:bodyPr/>
          <a:lstStyle/>
          <a:p>
            <a:pPr marL="0" indent="0">
              <a:buFont typeface="Times New Roman" pitchFamily="18" charset="0"/>
              <a:buNone/>
            </a:pPr>
            <a:r>
              <a:rPr lang="de-CH" altLang="de-DE" sz="1800" b="1" dirty="0"/>
              <a:t>Rohkost abends? Ja  -  sofern gut gekaut!</a:t>
            </a:r>
            <a:endParaRPr lang="de-DE" altLang="de-DE" sz="1800" b="1" dirty="0"/>
          </a:p>
        </p:txBody>
      </p:sp>
      <p:sp>
        <p:nvSpPr>
          <p:cNvPr id="231427" name="Form 59393"/>
          <p:cNvSpPr>
            <a:spLocks noGrp="1" noChangeArrowheads="1"/>
          </p:cNvSpPr>
          <p:nvPr>
            <p:ph type="title"/>
          </p:nvPr>
        </p:nvSpPr>
        <p:spPr>
          <a:xfrm>
            <a:off x="865188" y="44450"/>
            <a:ext cx="6135687" cy="457200"/>
          </a:xfrm>
        </p:spPr>
        <p:txBody>
          <a:bodyPr wrap="square"/>
          <a:lstStyle/>
          <a:p>
            <a:r>
              <a:rPr lang="de-CH" altLang="de-DE" dirty="0"/>
              <a:t>Abendessen</a:t>
            </a:r>
          </a:p>
        </p:txBody>
      </p:sp>
      <p:sp>
        <p:nvSpPr>
          <p:cNvPr id="231428" name="Textfeld 18"/>
          <p:cNvSpPr txBox="1">
            <a:spLocks noChangeArrowheads="1"/>
          </p:cNvSpPr>
          <p:nvPr/>
        </p:nvSpPr>
        <p:spPr bwMode="auto">
          <a:xfrm>
            <a:off x="2700338" y="5543550"/>
            <a:ext cx="340830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100" dirty="0">
                <a:solidFill>
                  <a:schemeClr val="tx1"/>
                </a:solidFill>
                <a:latin typeface="Calibri" panose="020F0502020204030204" pitchFamily="34" charset="0"/>
                <a:ea typeface="Calibri" panose="020F0502020204030204" pitchFamily="34" charset="0"/>
                <a:cs typeface="Calibri" panose="020F0502020204030204" pitchFamily="34" charset="0"/>
              </a:rPr>
              <a:t>Nüsslisalat Mit Croutons, Speckwürfel und Lachsröllchen</a:t>
            </a:r>
          </a:p>
        </p:txBody>
      </p:sp>
      <p:sp>
        <p:nvSpPr>
          <p:cNvPr id="231429"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 Dr. med. Jürg Eichhorn  /  Kreation Katrin Eichhorn</a:t>
            </a:r>
          </a:p>
        </p:txBody>
      </p:sp>
      <p:pic>
        <p:nvPicPr>
          <p:cNvPr id="231430" name="Picture 2" descr="\\Server\Fotos\JPG Praxis\Ernährung\Nahrungsmittel\Gerichte Essen\Nüsslisalat\Nüslisalat Lachsröllchen2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075" y="1844675"/>
            <a:ext cx="4411663"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orm 59394"/>
          <p:cNvSpPr>
            <a:spLocks noGrp="1" noChangeArrowheads="1"/>
          </p:cNvSpPr>
          <p:nvPr>
            <p:ph type="body" idx="1"/>
          </p:nvPr>
        </p:nvSpPr>
        <p:spPr>
          <a:xfrm>
            <a:off x="827088" y="1035050"/>
            <a:ext cx="7859712" cy="4842222"/>
          </a:xfrm>
        </p:spPr>
        <p:txBody>
          <a:bodyPr/>
          <a:lstStyle/>
          <a:p>
            <a:pPr marL="0" indent="0">
              <a:buFont typeface="Times New Roman" pitchFamily="18" charset="0"/>
              <a:buNone/>
            </a:pPr>
            <a:r>
              <a:rPr lang="de-CH" altLang="de-DE" sz="1800" b="1" dirty="0"/>
              <a:t>Fleisch (Rindsfilet, Lammfilet, Hühnerbrust)</a:t>
            </a:r>
          </a:p>
          <a:p>
            <a:pPr marL="0" indent="0">
              <a:buFont typeface="Times New Roman" pitchFamily="18" charset="0"/>
              <a:buNone/>
            </a:pPr>
            <a:r>
              <a:rPr lang="de-CH" altLang="de-DE" sz="1800" b="1" dirty="0"/>
              <a:t>Fisch (Süsswasserfische wegen Reinheit bevorzugen)</a:t>
            </a:r>
          </a:p>
        </p:txBody>
      </p:sp>
      <p:sp>
        <p:nvSpPr>
          <p:cNvPr id="232451" name="Form 59393"/>
          <p:cNvSpPr>
            <a:spLocks noGrp="1" noChangeArrowheads="1"/>
          </p:cNvSpPr>
          <p:nvPr>
            <p:ph type="title"/>
          </p:nvPr>
        </p:nvSpPr>
        <p:spPr>
          <a:xfrm>
            <a:off x="865188" y="44450"/>
            <a:ext cx="6135687" cy="457200"/>
          </a:xfrm>
        </p:spPr>
        <p:txBody>
          <a:bodyPr wrap="square"/>
          <a:lstStyle/>
          <a:p>
            <a:r>
              <a:rPr lang="de-CH" altLang="de-DE" dirty="0"/>
              <a:t>Abendessen</a:t>
            </a:r>
          </a:p>
        </p:txBody>
      </p:sp>
      <p:sp>
        <p:nvSpPr>
          <p:cNvPr id="232452"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endPar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32453" name="Textfeld 1"/>
          <p:cNvSpPr txBox="1">
            <a:spLocks noChangeArrowheads="1"/>
          </p:cNvSpPr>
          <p:nvPr/>
        </p:nvSpPr>
        <p:spPr bwMode="auto">
          <a:xfrm>
            <a:off x="6372225" y="4659313"/>
            <a:ext cx="22621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Frischer Fisch vom Markt auf Linsenbett</a:t>
            </a:r>
            <a:b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mit Romanesco</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Kreation Jan Leimbach, Lenkerhof</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16 Gault Millau Punkte</a:t>
            </a:r>
          </a:p>
        </p:txBody>
      </p:sp>
      <p:sp>
        <p:nvSpPr>
          <p:cNvPr id="232454" name="Textfeld 10"/>
          <p:cNvSpPr txBox="1">
            <a:spLocks noChangeArrowheads="1"/>
          </p:cNvSpPr>
          <p:nvPr/>
        </p:nvSpPr>
        <p:spPr bwMode="auto">
          <a:xfrm>
            <a:off x="3887788" y="4659313"/>
            <a:ext cx="194316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Rücken vom Salzgraslamm</a:t>
            </a:r>
            <a:b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Tandoori Kartoffeln</a:t>
            </a:r>
            <a:b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Mumbai Linsen</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Kreation Jan Leimbach, Lenkerhof</a:t>
            </a:r>
            <a:b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16 Gault Millau Punkte</a:t>
            </a:r>
          </a:p>
        </p:txBody>
      </p:sp>
      <p:sp>
        <p:nvSpPr>
          <p:cNvPr id="232455" name="Textfeld 13"/>
          <p:cNvSpPr txBox="1">
            <a:spLocks noChangeArrowheads="1"/>
          </p:cNvSpPr>
          <p:nvPr/>
        </p:nvSpPr>
        <p:spPr bwMode="auto">
          <a:xfrm>
            <a:off x="1331913" y="4652963"/>
            <a:ext cx="18261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Reykjavik, Island. Lachs </a:t>
            </a:r>
            <a:b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mit Gurken, Kresse und Randen</a:t>
            </a:r>
          </a:p>
        </p:txBody>
      </p:sp>
      <p:pic>
        <p:nvPicPr>
          <p:cNvPr id="232456" name="Grafik 480272" descr="Beschreibung: \\Server\Fotos\JPG Praxis\Ernährung\Nahrungsmittel\Gerichte Essen\Island\Lachs Gurken Kresse Randen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2492375"/>
            <a:ext cx="26924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7" name="Picture 3" descr="Salzlam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725" y="2492375"/>
            <a:ext cx="24130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8" name="Grafik 480260" descr="Beschreibung: \\Server\Fotos\JPG Praxis\Ernährung\Nahrungsmittel\Gerichte Essen\Lenkerhof\Fischteller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2492375"/>
            <a:ext cx="2393950" cy="1800225"/>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Form 59394"/>
          <p:cNvSpPr>
            <a:spLocks noGrp="1" noChangeArrowheads="1"/>
          </p:cNvSpPr>
          <p:nvPr>
            <p:ph type="body" idx="1"/>
          </p:nvPr>
        </p:nvSpPr>
        <p:spPr>
          <a:xfrm>
            <a:off x="827088" y="1035050"/>
            <a:ext cx="7859712" cy="5257800"/>
          </a:xfrm>
        </p:spPr>
        <p:txBody>
          <a:bodyPr/>
          <a:lstStyle/>
          <a:p>
            <a:pPr marL="0" indent="0">
              <a:buFont typeface="Times New Roman" pitchFamily="18" charset="0"/>
              <a:buNone/>
            </a:pPr>
            <a:r>
              <a:rPr lang="de-CH" altLang="de-DE" sz="1800" b="1" dirty="0"/>
              <a:t>Fleisch (Rindsfilet, Lammfilet, Hühnerbrust)</a:t>
            </a:r>
          </a:p>
          <a:p>
            <a:pPr marL="0" indent="0">
              <a:buFont typeface="Times New Roman" pitchFamily="18" charset="0"/>
              <a:buNone/>
            </a:pPr>
            <a:r>
              <a:rPr lang="de-CH" altLang="de-DE" sz="1800" b="1" dirty="0"/>
              <a:t>Fisch (Süsswasserfische wegen Reinheit bevorzugen)</a:t>
            </a:r>
          </a:p>
        </p:txBody>
      </p:sp>
      <p:sp>
        <p:nvSpPr>
          <p:cNvPr id="233475" name="Form 59393"/>
          <p:cNvSpPr>
            <a:spLocks noGrp="1" noChangeArrowheads="1"/>
          </p:cNvSpPr>
          <p:nvPr>
            <p:ph type="title"/>
          </p:nvPr>
        </p:nvSpPr>
        <p:spPr>
          <a:xfrm>
            <a:off x="865188" y="44450"/>
            <a:ext cx="6135687" cy="457200"/>
          </a:xfrm>
        </p:spPr>
        <p:txBody>
          <a:bodyPr wrap="square"/>
          <a:lstStyle/>
          <a:p>
            <a:r>
              <a:rPr lang="de-CH" altLang="de-DE" dirty="0"/>
              <a:t>Abendessen</a:t>
            </a:r>
          </a:p>
        </p:txBody>
      </p:sp>
      <p:sp>
        <p:nvSpPr>
          <p:cNvPr id="233476" name="Text Box 4"/>
          <p:cNvSpPr txBox="1">
            <a:spLocks noChangeArrowheads="1"/>
          </p:cNvSpPr>
          <p:nvPr/>
        </p:nvSpPr>
        <p:spPr bwMode="auto">
          <a:xfrm>
            <a:off x="2305050" y="6224588"/>
            <a:ext cx="45148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endPar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33477" name="Textfeld 1"/>
          <p:cNvSpPr txBox="1">
            <a:spLocks noChangeArrowheads="1"/>
          </p:cNvSpPr>
          <p:nvPr/>
        </p:nvSpPr>
        <p:spPr bwMode="auto">
          <a:xfrm>
            <a:off x="5292725" y="4664075"/>
            <a:ext cx="301556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Kresse Salat, Rahmgurken, Dill</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Kreation Jan Leimbach, Lenkerhof</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16 Gault Millau Punkte</a:t>
            </a:r>
          </a:p>
          <a:p>
            <a:pPr eaLnBrk="1" hangingPunct="1">
              <a:spcBef>
                <a:spcPct val="0"/>
              </a:spcBef>
              <a:spcAft>
                <a:spcPct val="0"/>
              </a:spcAft>
              <a:buClrTx/>
              <a:buFontTx/>
              <a:buNone/>
            </a:pPr>
            <a:endPar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Salat/Rohkost abends: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Ja, sofern sehr gut gekaut.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Ungekaute Rohkost ist Gift, besonders abends/nachts!</a:t>
            </a:r>
          </a:p>
        </p:txBody>
      </p:sp>
      <p:sp>
        <p:nvSpPr>
          <p:cNvPr id="233478" name="Textfeld 13"/>
          <p:cNvSpPr txBox="1">
            <a:spLocks noChangeArrowheads="1"/>
          </p:cNvSpPr>
          <p:nvPr/>
        </p:nvSpPr>
        <p:spPr bwMode="auto">
          <a:xfrm>
            <a:off x="2016125" y="4657725"/>
            <a:ext cx="19431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Hummer auf Linsenbett</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Kreation Jan Leimbach, Lenkerhof</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16 Gault Millau Punkte</a:t>
            </a:r>
          </a:p>
        </p:txBody>
      </p:sp>
      <p:pic>
        <p:nvPicPr>
          <p:cNvPr id="233479" name="Grafik 480271" descr="Beschreibung: \\Server\Fotos\JPG Praxis\Ernährung\Nahrungsmittel\Gerichte Essen\Lenkerhof\9.9.11\Kressessalat Rahmgurken Dill_1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497138"/>
            <a:ext cx="2389188" cy="179705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233480" name="Grafik 480262" descr="Beschreibung: \\Server\Fotos\JPG Praxis\Ernährung\Nahrungsmittel\Gerichte Essen\Lenkerhof\Lenkerhof Wintergarten Hummer auf Linsenbett1_We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75" y="2492375"/>
            <a:ext cx="3027363" cy="1801813"/>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Form 59394"/>
          <p:cNvSpPr>
            <a:spLocks noGrp="1" noChangeArrowheads="1"/>
          </p:cNvSpPr>
          <p:nvPr>
            <p:ph type="body" idx="1"/>
          </p:nvPr>
        </p:nvSpPr>
        <p:spPr>
          <a:xfrm>
            <a:off x="827088" y="1035050"/>
            <a:ext cx="7859712" cy="5189538"/>
          </a:xfrm>
        </p:spPr>
        <p:txBody>
          <a:bodyPr/>
          <a:lstStyle/>
          <a:p>
            <a:pPr marL="0" indent="0">
              <a:buFont typeface="Times New Roman" pitchFamily="18" charset="0"/>
              <a:buNone/>
            </a:pPr>
            <a:r>
              <a:rPr lang="de-CH" altLang="de-DE" sz="1800" b="1" dirty="0"/>
              <a:t>Fleisch (Rindsfilet, Lammfilet, Hühnerbrust)</a:t>
            </a:r>
          </a:p>
          <a:p>
            <a:pPr marL="0" indent="0">
              <a:buFont typeface="Times New Roman" pitchFamily="18" charset="0"/>
              <a:buNone/>
            </a:pPr>
            <a:r>
              <a:rPr lang="de-CH" altLang="de-DE" sz="1800" b="1" dirty="0"/>
              <a:t>Fisch (Süsswasserfische wegen Reinheit bevorzugen)</a:t>
            </a:r>
          </a:p>
        </p:txBody>
      </p:sp>
      <p:sp>
        <p:nvSpPr>
          <p:cNvPr id="234499" name="Form 59393"/>
          <p:cNvSpPr>
            <a:spLocks noGrp="1" noChangeArrowheads="1"/>
          </p:cNvSpPr>
          <p:nvPr>
            <p:ph type="title"/>
          </p:nvPr>
        </p:nvSpPr>
        <p:spPr>
          <a:xfrm>
            <a:off x="865188" y="44450"/>
            <a:ext cx="6135687" cy="457200"/>
          </a:xfrm>
        </p:spPr>
        <p:txBody>
          <a:bodyPr wrap="square"/>
          <a:lstStyle/>
          <a:p>
            <a:r>
              <a:rPr lang="de-CH" altLang="de-DE" dirty="0"/>
              <a:t>Abendessen</a:t>
            </a:r>
          </a:p>
        </p:txBody>
      </p:sp>
      <p:sp>
        <p:nvSpPr>
          <p:cNvPr id="234500"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p>
        </p:txBody>
      </p:sp>
      <p:sp>
        <p:nvSpPr>
          <p:cNvPr id="234501" name="Textfeld 1"/>
          <p:cNvSpPr txBox="1">
            <a:spLocks noChangeArrowheads="1"/>
          </p:cNvSpPr>
          <p:nvPr/>
        </p:nvSpPr>
        <p:spPr bwMode="auto">
          <a:xfrm>
            <a:off x="2116138" y="5692775"/>
            <a:ext cx="4480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Heilbutt an weisser Bohnensauce mit Pilzen, Bohnenkernen und Oliven-Bruschetta</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Kreation Uwe Seegert, Chefkoch, Hotel Ermitage, Schönried ob Gstaad</a:t>
            </a:r>
          </a:p>
        </p:txBody>
      </p:sp>
      <p:pic>
        <p:nvPicPr>
          <p:cNvPr id="234502" name="Picture 3" descr="\\Server\Fotos\Jpg Privat\Katrin\Grindelwald\2012_06_18\Menu Ermitage_170612\Heilbutt Olivenbruschetta2_2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3" y="2236788"/>
            <a:ext cx="49847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Form 59394"/>
          <p:cNvSpPr>
            <a:spLocks noGrp="1" noChangeArrowheads="1"/>
          </p:cNvSpPr>
          <p:nvPr>
            <p:ph type="body" idx="1"/>
          </p:nvPr>
        </p:nvSpPr>
        <p:spPr>
          <a:xfrm>
            <a:off x="827088" y="1035050"/>
            <a:ext cx="7859712" cy="5257800"/>
          </a:xfrm>
        </p:spPr>
        <p:txBody>
          <a:bodyPr/>
          <a:lstStyle/>
          <a:p>
            <a:pPr marL="0" indent="0">
              <a:buFont typeface="Times New Roman" pitchFamily="18" charset="0"/>
              <a:buNone/>
            </a:pPr>
            <a:r>
              <a:rPr lang="de-CH" altLang="de-DE" sz="1800" b="1" dirty="0">
                <a:solidFill>
                  <a:schemeClr val="bg2"/>
                </a:solidFill>
                <a:latin typeface="Arial" pitchFamily="34" charset="0"/>
              </a:rPr>
              <a:t>Fleisch (Rindsfilet, Lammfilet, Hühnerbrust)</a:t>
            </a:r>
          </a:p>
          <a:p>
            <a:pPr marL="0" indent="0">
              <a:buFont typeface="Times New Roman" pitchFamily="18" charset="0"/>
              <a:buNone/>
            </a:pPr>
            <a:r>
              <a:rPr lang="de-CH" altLang="de-DE" sz="1800" b="1" dirty="0">
                <a:solidFill>
                  <a:schemeClr val="bg2"/>
                </a:solidFill>
                <a:latin typeface="Arial" pitchFamily="34" charset="0"/>
              </a:rPr>
              <a:t>Fisch (Süsswasserfische wegen Reinheit bevorzugen)</a:t>
            </a:r>
          </a:p>
        </p:txBody>
      </p:sp>
      <p:sp>
        <p:nvSpPr>
          <p:cNvPr id="235523" name="Form 59393"/>
          <p:cNvSpPr>
            <a:spLocks noGrp="1" noChangeArrowheads="1"/>
          </p:cNvSpPr>
          <p:nvPr>
            <p:ph type="title"/>
          </p:nvPr>
        </p:nvSpPr>
        <p:spPr>
          <a:xfrm>
            <a:off x="865188" y="44450"/>
            <a:ext cx="6135687" cy="457200"/>
          </a:xfrm>
        </p:spPr>
        <p:txBody>
          <a:bodyPr wrap="square"/>
          <a:lstStyle/>
          <a:p>
            <a:r>
              <a:rPr lang="de-CH" altLang="de-DE" dirty="0"/>
              <a:t>Abendessen</a:t>
            </a:r>
          </a:p>
        </p:txBody>
      </p:sp>
      <p:sp>
        <p:nvSpPr>
          <p:cNvPr id="235524"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p>
        </p:txBody>
      </p:sp>
      <p:sp>
        <p:nvSpPr>
          <p:cNvPr id="235525" name="Textfeld 1"/>
          <p:cNvSpPr txBox="1">
            <a:spLocks noChangeArrowheads="1"/>
          </p:cNvSpPr>
          <p:nvPr/>
        </p:nvSpPr>
        <p:spPr bwMode="auto">
          <a:xfrm>
            <a:off x="2492375" y="5692775"/>
            <a:ext cx="38491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Amuse-Bouche: Belper-Knolle und Speckstreifen</a:t>
            </a:r>
            <a:b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Kreation Uwe Seegert, Chefkoch, Hotel Ermitage, Schönried ob Gstaad</a:t>
            </a:r>
          </a:p>
        </p:txBody>
      </p:sp>
      <p:pic>
        <p:nvPicPr>
          <p:cNvPr id="235526" name="Picture 2" descr="\\Server\Fotos\Jpg Privat\Katrin\Grindelwald\2012_06_19\Menu Ermitage 190612\Amüse Bouche Belperknolle Ermitage2_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2305050"/>
            <a:ext cx="350837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Form 59393"/>
          <p:cNvSpPr>
            <a:spLocks noGrp="1" noChangeArrowheads="1"/>
          </p:cNvSpPr>
          <p:nvPr>
            <p:ph type="title"/>
          </p:nvPr>
        </p:nvSpPr>
        <p:spPr>
          <a:xfrm>
            <a:off x="865188" y="44450"/>
            <a:ext cx="5867400" cy="457200"/>
          </a:xfrm>
        </p:spPr>
        <p:txBody>
          <a:bodyPr wrap="square"/>
          <a:lstStyle/>
          <a:p>
            <a:r>
              <a:rPr lang="de-CH" altLang="de-DE" dirty="0"/>
              <a:t>Tatort: „Abendessen“</a:t>
            </a:r>
          </a:p>
        </p:txBody>
      </p:sp>
      <p:sp>
        <p:nvSpPr>
          <p:cNvPr id="236547" name="Form 59394"/>
          <p:cNvSpPr>
            <a:spLocks noGrp="1" noChangeArrowheads="1"/>
          </p:cNvSpPr>
          <p:nvPr>
            <p:ph type="body" idx="1"/>
          </p:nvPr>
        </p:nvSpPr>
        <p:spPr>
          <a:xfrm>
            <a:off x="855663" y="993775"/>
            <a:ext cx="8145462" cy="5435600"/>
          </a:xfrm>
        </p:spPr>
        <p:txBody>
          <a:bodyPr/>
          <a:lstStyle/>
          <a:p>
            <a:pPr marL="0" indent="0">
              <a:buFont typeface="Times New Roman" pitchFamily="18" charset="0"/>
              <a:buNone/>
            </a:pPr>
            <a:r>
              <a:rPr lang="de-CH" altLang="de-DE" sz="1800" b="1" dirty="0"/>
              <a:t>Der Darm geht mit den Hühnern schlafen und steht mit den Hühnern auf!</a:t>
            </a:r>
            <a:br>
              <a:rPr lang="de-CH" altLang="de-DE" sz="1800" b="1" dirty="0"/>
            </a:br>
            <a:endParaRPr lang="de-DE" altLang="de-DE" sz="1800" b="1" dirty="0"/>
          </a:p>
          <a:p>
            <a:pPr marL="0" indent="0"/>
            <a:r>
              <a:rPr lang="de-CH" altLang="de-DE" sz="1600" dirty="0"/>
              <a:t>  </a:t>
            </a:r>
            <a:r>
              <a:rPr lang="de-CH" altLang="de-DE" sz="1600" b="1" dirty="0"/>
              <a:t>Je mehr, je später, je mehr Kalorien, desto schlimmer:</a:t>
            </a:r>
            <a:br>
              <a:rPr lang="de-CH" altLang="de-DE" sz="1600" dirty="0"/>
            </a:br>
            <a:br>
              <a:rPr lang="de-CH" altLang="de-DE" sz="1600" dirty="0"/>
            </a:br>
            <a:r>
              <a:rPr lang="de-CH" altLang="de-DE" sz="1600" dirty="0"/>
              <a:t>    Förderung von Gärungs- und Fäulnisprozessen infolge verminderter  </a:t>
            </a:r>
            <a:br>
              <a:rPr lang="de-CH" altLang="de-DE" sz="1600" dirty="0"/>
            </a:br>
            <a:r>
              <a:rPr lang="de-CH" altLang="de-DE" sz="1600" dirty="0"/>
              <a:t>    Verdauungsleistung abends/nachts.</a:t>
            </a:r>
            <a:br>
              <a:rPr lang="de-CH" altLang="de-DE" sz="1600" dirty="0"/>
            </a:br>
            <a:br>
              <a:rPr lang="de-CH" altLang="de-DE" sz="1600" dirty="0"/>
            </a:br>
            <a:r>
              <a:rPr lang="de-CH" altLang="de-DE" sz="1600" dirty="0"/>
              <a:t>    Chronische Darmschädigung mit gesundheitlichen Folgen auf den gesamten </a:t>
            </a:r>
            <a:br>
              <a:rPr lang="de-CH" altLang="de-DE" sz="1600" dirty="0"/>
            </a:br>
            <a:r>
              <a:rPr lang="de-CH" altLang="de-DE" sz="1600" dirty="0"/>
              <a:t>    Organismus.</a:t>
            </a:r>
            <a:br>
              <a:rPr lang="de-CH" altLang="de-DE" sz="1600" dirty="0"/>
            </a:br>
            <a:br>
              <a:rPr lang="de-CH" altLang="de-DE" sz="1600" dirty="0"/>
            </a:br>
            <a:r>
              <a:rPr lang="de-CH" altLang="de-DE" sz="1600" dirty="0"/>
              <a:t>    Störung der nächtlichen Hormonbalance, damit Unterdrückung der nächtlichen </a:t>
            </a:r>
            <a:br>
              <a:rPr lang="de-CH" altLang="de-DE" sz="1600" dirty="0"/>
            </a:br>
            <a:r>
              <a:rPr lang="de-CH" altLang="de-DE" sz="1600" dirty="0"/>
              <a:t>    Regeneration und  Unterdrückung des nächtlichen Fettabbaus und Muskelaufbaus!</a:t>
            </a:r>
          </a:p>
          <a:p>
            <a:pPr marL="0" indent="0"/>
            <a:endParaRPr lang="de-CH" altLang="de-DE" sz="1600" dirty="0"/>
          </a:p>
          <a:p>
            <a:pPr marL="0" indent="0"/>
            <a:r>
              <a:rPr lang="de-CH" altLang="de-DE" sz="1600" dirty="0"/>
              <a:t>   </a:t>
            </a:r>
            <a:r>
              <a:rPr lang="de-CH" altLang="de-DE" sz="1600" b="1" dirty="0"/>
              <a:t>Mein Tipp: </a:t>
            </a:r>
            <a:br>
              <a:rPr lang="de-CH" altLang="de-DE" sz="1600" dirty="0"/>
            </a:br>
            <a:br>
              <a:rPr lang="de-CH" altLang="de-DE" sz="1600" dirty="0"/>
            </a:br>
            <a:r>
              <a:rPr lang="de-CH" altLang="de-DE" sz="1600" dirty="0"/>
              <a:t>     Abends nur wenig und leichte Kost. Möglichst keine Fette und Kohlenhydrate.</a:t>
            </a:r>
            <a:br>
              <a:rPr lang="de-CH" altLang="de-DE" sz="1600" dirty="0"/>
            </a:br>
            <a:br>
              <a:rPr lang="de-CH" altLang="de-DE" sz="1600" dirty="0"/>
            </a:br>
            <a:r>
              <a:rPr lang="de-CH" altLang="de-DE" sz="1600" dirty="0"/>
              <a:t>     Wenig Rohkost und wenn Rohkost: Sehr gut kauen!</a:t>
            </a:r>
          </a:p>
          <a:p>
            <a:pPr marL="0" indent="0"/>
            <a:endParaRPr lang="de-DE" altLang="de-DE" sz="1600" dirty="0"/>
          </a:p>
          <a:p>
            <a:pPr marL="0" indent="0">
              <a:buFont typeface="Times New Roman" pitchFamily="18" charset="0"/>
              <a:buNone/>
            </a:pPr>
            <a:endParaRPr lang="de-CH" altLang="de-DE"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Form 59393"/>
          <p:cNvSpPr>
            <a:spLocks noGrp="1" noChangeArrowheads="1"/>
          </p:cNvSpPr>
          <p:nvPr>
            <p:ph type="title"/>
          </p:nvPr>
        </p:nvSpPr>
        <p:spPr>
          <a:xfrm>
            <a:off x="865188" y="44450"/>
            <a:ext cx="5867400" cy="457200"/>
          </a:xfrm>
        </p:spPr>
        <p:txBody>
          <a:bodyPr wrap="square"/>
          <a:lstStyle/>
          <a:p>
            <a:r>
              <a:rPr lang="de-CH" altLang="de-DE" dirty="0"/>
              <a:t>Abendessen: Problemzone „Kalorien“</a:t>
            </a:r>
          </a:p>
        </p:txBody>
      </p:sp>
      <p:sp>
        <p:nvSpPr>
          <p:cNvPr id="21507" name="Form 59394"/>
          <p:cNvSpPr>
            <a:spLocks noGrp="1" noChangeArrowheads="1"/>
          </p:cNvSpPr>
          <p:nvPr>
            <p:ph type="body" idx="1"/>
          </p:nvPr>
        </p:nvSpPr>
        <p:spPr>
          <a:xfrm>
            <a:off x="855663" y="993775"/>
            <a:ext cx="7859712" cy="5257800"/>
          </a:xfrm>
        </p:spPr>
        <p:txBody>
          <a:bodyPr/>
          <a:lstStyle/>
          <a:p>
            <a:pPr marL="0" indent="0">
              <a:buFont typeface="Times New Roman" pitchFamily="18" charset="0"/>
              <a:buNone/>
              <a:defRPr/>
            </a:pPr>
            <a:r>
              <a:rPr lang="de-CH" sz="1800" b="1" dirty="0"/>
              <a:t>Kalorien signalisieren dem Körper „Aktivität“</a:t>
            </a:r>
            <a:br>
              <a:rPr lang="de-CH" sz="1800" b="1" dirty="0"/>
            </a:br>
            <a:endParaRPr lang="de-DE" sz="1800" b="1" dirty="0"/>
          </a:p>
          <a:p>
            <a:pPr>
              <a:defRPr/>
            </a:pPr>
            <a:r>
              <a:rPr lang="de-DE" sz="1600" b="1" dirty="0"/>
              <a:t>Morgen 	= Aktivitätsbeginn</a:t>
            </a:r>
            <a:br>
              <a:rPr lang="de-DE" sz="1600" dirty="0"/>
            </a:br>
            <a:r>
              <a:rPr lang="de-DE" sz="1600" dirty="0"/>
              <a:t>                  Aktivität 	= Energie 	= Umsetzung der Nahrung</a:t>
            </a:r>
            <a:endParaRPr lang="de-CH" sz="1600" dirty="0"/>
          </a:p>
          <a:p>
            <a:pPr>
              <a:defRPr/>
            </a:pPr>
            <a:r>
              <a:rPr lang="de-DE" sz="1600" dirty="0"/>
              <a:t> </a:t>
            </a:r>
            <a:r>
              <a:rPr lang="de-DE" sz="1600" b="1" dirty="0"/>
              <a:t>Abend 		=  Ruheeinkehr	</a:t>
            </a:r>
            <a:br>
              <a:rPr lang="de-DE" sz="1600" dirty="0"/>
            </a:br>
            <a:r>
              <a:rPr lang="de-DE" sz="1600" dirty="0"/>
              <a:t>                  Ruhe		= Erholung	= Stagnation, kein Umsatz</a:t>
            </a:r>
          </a:p>
          <a:p>
            <a:pPr>
              <a:defRPr/>
            </a:pPr>
            <a:r>
              <a:rPr lang="de-DE" sz="1600" dirty="0"/>
              <a:t>Abendliche Kalorienzufuhr signalisiert dem Körper eine bevorstehende Aktivität. Seine Konzentration ist nun gerichtet auf die kommende Aktivität (die nicht eintrifft): Es erfolgt keine Umschaltung auf nächtliche Regeneration.</a:t>
            </a:r>
          </a:p>
          <a:p>
            <a:pPr>
              <a:defRPr/>
            </a:pPr>
            <a:r>
              <a:rPr lang="de-DE" sz="1600" dirty="0"/>
              <a:t>Abendliche Kalorienaufnahmen unterdrücken die Ausschüttung des Wachstumshormons in der Hypophyse ebenso wie spätes Zubettgehen.</a:t>
            </a:r>
          </a:p>
          <a:p>
            <a:pPr>
              <a:defRPr/>
            </a:pPr>
            <a:r>
              <a:rPr lang="de-DE" sz="1600" dirty="0"/>
              <a:t>80% der täglichen Wachstumshormonausschüttung erfolgt in den ersten 2 Stunden Schlaf vor Mitternacht. Eben diese Ausschüttung wird durch eine üppige Abendmahlzeit unterdrückt.</a:t>
            </a:r>
          </a:p>
          <a:p>
            <a:pPr>
              <a:defRPr/>
            </a:pPr>
            <a:r>
              <a:rPr lang="de-CH" sz="1600" dirty="0"/>
              <a:t>Je kranker der Mensch, je schlechter sein Schlaf, desto öfters sollte er auf die Abendmahlzeit gänzlich verzichten:</a:t>
            </a:r>
            <a:br>
              <a:rPr lang="de-CH" sz="1600" dirty="0"/>
            </a:br>
            <a:br>
              <a:rPr lang="de-CH" sz="1600" dirty="0"/>
            </a:br>
            <a:r>
              <a:rPr lang="de-CH" sz="1600" b="1" dirty="0"/>
              <a:t>Das Zauberwort heisst „Dinner Cancelling“</a:t>
            </a:r>
          </a:p>
          <a:p>
            <a:pPr marL="0" indent="0">
              <a:defRPr/>
            </a:pPr>
            <a:endParaRPr lang="de-DE" sz="1600" dirty="0"/>
          </a:p>
          <a:p>
            <a:pPr marL="0" indent="0">
              <a:buFont typeface="Times New Roman" pitchFamily="18" charset="0"/>
              <a:buNone/>
              <a:defRPr/>
            </a:pPr>
            <a:endParaRPr lang="de-CH"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Form 59393"/>
          <p:cNvSpPr>
            <a:spLocks noGrp="1" noChangeArrowheads="1"/>
          </p:cNvSpPr>
          <p:nvPr>
            <p:ph type="title"/>
          </p:nvPr>
        </p:nvSpPr>
        <p:spPr>
          <a:xfrm>
            <a:off x="865188" y="44450"/>
            <a:ext cx="5867400" cy="457200"/>
          </a:xfrm>
        </p:spPr>
        <p:txBody>
          <a:bodyPr wrap="square"/>
          <a:lstStyle/>
          <a:p>
            <a:r>
              <a:rPr lang="de-CH" altLang="de-DE" dirty="0"/>
              <a:t>Abendessen: Problemzone „Kalorien“</a:t>
            </a:r>
          </a:p>
        </p:txBody>
      </p:sp>
      <p:sp>
        <p:nvSpPr>
          <p:cNvPr id="21507" name="Form 59394"/>
          <p:cNvSpPr>
            <a:spLocks noGrp="1" noChangeArrowheads="1"/>
          </p:cNvSpPr>
          <p:nvPr>
            <p:ph type="body" idx="1"/>
          </p:nvPr>
        </p:nvSpPr>
        <p:spPr>
          <a:xfrm>
            <a:off x="855663" y="993775"/>
            <a:ext cx="7859712" cy="5578475"/>
          </a:xfrm>
        </p:spPr>
        <p:txBody>
          <a:bodyPr/>
          <a:lstStyle/>
          <a:p>
            <a:pPr marL="0" indent="0">
              <a:buFont typeface="Times New Roman" pitchFamily="18" charset="0"/>
              <a:buNone/>
              <a:defRPr/>
            </a:pPr>
            <a:r>
              <a:rPr lang="de-CH" sz="1800" b="1" dirty="0"/>
              <a:t>Wir sind immer noch Neandertaler</a:t>
            </a:r>
            <a:br>
              <a:rPr lang="de-CH" sz="1800" b="1" dirty="0"/>
            </a:br>
            <a:endParaRPr lang="de-DE" sz="1800" b="1" dirty="0"/>
          </a:p>
          <a:p>
            <a:pPr>
              <a:defRPr/>
            </a:pPr>
            <a:r>
              <a:rPr lang="de-CH" sz="1600" dirty="0"/>
              <a:t>Morgens zogen die Neandertaler auf die Jagd, die Frauen sammelten Beeren und Kräuter und abends kehrte Ruhe ein: Die lichtlosen Nächte liessen jegliche Aktivität erlahmen, Nahrungssuche und Nahrungsaufnahme inklusive. Wir sind Neandertaler geblieben </a:t>
            </a:r>
          </a:p>
          <a:p>
            <a:pPr>
              <a:defRPr/>
            </a:pPr>
            <a:r>
              <a:rPr lang="de-CH" sz="1600" dirty="0"/>
              <a:t>Wir brauchen nachts immer noch Ruhe und keine Nahrung. Forscher rechnen mit weiteren 50 Generationen, bis sich unser Darm an die veränderten Essgewohnheiten mit den üppigen Abendmahlzeiten gewöhnt haben wird</a:t>
            </a:r>
          </a:p>
          <a:p>
            <a:pPr>
              <a:defRPr/>
            </a:pPr>
            <a:r>
              <a:rPr lang="de-CH" sz="1600" dirty="0"/>
              <a:t>Aufnahme und Umsetzung der Nahrung ist ein Zustand der Energie verbraucht Ernährungsfehler ermüden den Darm. Die Verdauungsschwäche als Folge der chronischen „Darmermüdung“ setzt still und heimlich Krankheitsprozesse in Gang, die wir nur allzu spät wahrnehmen, falls überhaupt: Völlegefühle, Druck im Oberbauch nach dem Essen, Aufstossen, weil „der Verkehr“ in den unteren Darmabschnitten stockt (Verstopfung), wechselhaft auch durchfallartige Stühle, klebrige und stinkende Stühle (Fäulnis- und Gärungsprozesse), Blähungen, übelriechende Windabgänge, Reizdarm, alles Symptome, fast würde man sagen „Kavaliersdelikte“, für die meisten Menschen ohne nennenswerten Krankheitswert. </a:t>
            </a:r>
            <a:br>
              <a:rPr lang="de-CH" sz="1600" dirty="0"/>
            </a:br>
            <a:endParaRPr lang="de-CH"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rm 61441"/>
          <p:cNvSpPr>
            <a:spLocks noGrp="1" noChangeArrowheads="1"/>
          </p:cNvSpPr>
          <p:nvPr>
            <p:ph type="title"/>
          </p:nvPr>
        </p:nvSpPr>
        <p:spPr>
          <a:xfrm>
            <a:off x="865188" y="-26988"/>
            <a:ext cx="5867400" cy="601663"/>
          </a:xfrm>
        </p:spPr>
        <p:txBody>
          <a:bodyPr wrap="square"/>
          <a:lstStyle/>
          <a:p>
            <a:r>
              <a:rPr lang="de-CH" altLang="de-DE" dirty="0"/>
              <a:t>Agenda</a:t>
            </a:r>
          </a:p>
        </p:txBody>
      </p:sp>
      <p:sp>
        <p:nvSpPr>
          <p:cNvPr id="26627" name="Form 61442"/>
          <p:cNvSpPr>
            <a:spLocks noGrp="1" noChangeArrowheads="1"/>
          </p:cNvSpPr>
          <p:nvPr>
            <p:ph type="body" idx="1"/>
          </p:nvPr>
        </p:nvSpPr>
        <p:spPr>
          <a:xfrm>
            <a:off x="855663" y="1003300"/>
            <a:ext cx="7859712" cy="5065713"/>
          </a:xfrm>
        </p:spPr>
        <p:txBody>
          <a:bodyPr/>
          <a:lstStyle/>
          <a:p>
            <a:pPr marL="419100" indent="-419100">
              <a:buFont typeface="Times New Roman" pitchFamily="18" charset="0"/>
              <a:buAutoNum type="arabicPlain"/>
            </a:pPr>
            <a:r>
              <a:rPr lang="de-CH" altLang="de-DE" sz="1800" dirty="0"/>
              <a:t>Warnsignale</a:t>
            </a:r>
            <a:endParaRPr lang="de-DE" altLang="de-DE" sz="1800" dirty="0"/>
          </a:p>
          <a:p>
            <a:pPr marL="419100" indent="-419100">
              <a:buFont typeface="Times New Roman" pitchFamily="18" charset="0"/>
              <a:buAutoNum type="arabicPlain"/>
            </a:pPr>
            <a:r>
              <a:rPr lang="de-CH" altLang="de-DE" sz="1800" dirty="0"/>
              <a:t>Selbstuntersuchung</a:t>
            </a:r>
          </a:p>
          <a:p>
            <a:pPr marL="419100" indent="-419100">
              <a:buFont typeface="Times New Roman" pitchFamily="18" charset="0"/>
              <a:buAutoNum type="arabicPlain"/>
            </a:pPr>
            <a:r>
              <a:rPr lang="de-CH" altLang="de-DE" sz="1800" dirty="0"/>
              <a:t>Tastbefund</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Form 2049"/>
          <p:cNvSpPr>
            <a:spLocks noGrp="1" noChangeArrowheads="1"/>
          </p:cNvSpPr>
          <p:nvPr>
            <p:ph type="ctrTitle"/>
          </p:nvPr>
        </p:nvSpPr>
        <p:spPr/>
        <p:txBody>
          <a:bodyPr wrap="square"/>
          <a:lstStyle/>
          <a:p>
            <a:pPr marL="0" indent="0" defTabSz="914400" eaLnBrk="1" hangingPunct="1"/>
            <a:r>
              <a:rPr lang="de-CH" altLang="de-DE" dirty="0"/>
              <a:t>„TopMix-Lebenselixiere“</a:t>
            </a:r>
            <a:endParaRPr lang="de-DE" altLang="de-DE" dirty="0"/>
          </a:p>
        </p:txBody>
      </p:sp>
    </p:spTree>
  </p:cSld>
  <p:clrMapOvr>
    <a:masterClrMapping/>
  </p:clrMapOvr>
  <p:transition spd="slow" advTm="1827"/>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Form 59393"/>
          <p:cNvSpPr>
            <a:spLocks noGrp="1" noChangeArrowheads="1"/>
          </p:cNvSpPr>
          <p:nvPr>
            <p:ph type="title"/>
          </p:nvPr>
        </p:nvSpPr>
        <p:spPr>
          <a:xfrm>
            <a:off x="865188" y="44450"/>
            <a:ext cx="5867400" cy="457200"/>
          </a:xfrm>
        </p:spPr>
        <p:txBody>
          <a:bodyPr wrap="square"/>
          <a:lstStyle/>
          <a:p>
            <a:r>
              <a:rPr lang="de-CH" altLang="de-DE" dirty="0"/>
              <a:t>TopMix-Lebenselixiere</a:t>
            </a:r>
          </a:p>
        </p:txBody>
      </p:sp>
      <p:sp>
        <p:nvSpPr>
          <p:cNvPr id="21507" name="Form 59394"/>
          <p:cNvSpPr>
            <a:spLocks noGrp="1" noChangeArrowheads="1"/>
          </p:cNvSpPr>
          <p:nvPr>
            <p:ph type="body" idx="1"/>
          </p:nvPr>
        </p:nvSpPr>
        <p:spPr>
          <a:xfrm>
            <a:off x="855663" y="993775"/>
            <a:ext cx="7859712" cy="5257800"/>
          </a:xfrm>
        </p:spPr>
        <p:txBody>
          <a:bodyPr/>
          <a:lstStyle/>
          <a:p>
            <a:pPr marL="0" indent="0">
              <a:buFont typeface="Times New Roman" pitchFamily="18" charset="0"/>
              <a:buNone/>
              <a:defRPr/>
            </a:pPr>
            <a:r>
              <a:rPr lang="de-CH" sz="1800" b="1" dirty="0"/>
              <a:t>Mit farbigem Gemüse, bunten Früchten, Beeren, wertvollem St.Galler Rapsöl und gehaltsvollem Granatapfelsaftelixier </a:t>
            </a:r>
            <a:br>
              <a:rPr lang="de-CH" sz="1800" b="1" dirty="0"/>
            </a:br>
            <a:endParaRPr lang="de-DE" sz="1800" b="1" dirty="0"/>
          </a:p>
          <a:p>
            <a:pPr>
              <a:defRPr/>
            </a:pPr>
            <a:r>
              <a:rPr lang="de-CH" sz="1600" dirty="0"/>
              <a:t>Es geht nicht darum, den ganzen Tag zu essen, sondern vielmehr, das beim Frühstück geschaffene hohe Plateau an Antioxidantien, Mineralien und Nahrungsfasern über den Tag zu halten. Stündlich einige „Bissen“ von diesem breiigen Getränk in den Mund nehmen und mindestens 10-mal kauen: Einspeicheln verdaut die Kohlenhydrate bereits im Mund!</a:t>
            </a:r>
          </a:p>
          <a:p>
            <a:pPr marL="0" indent="0">
              <a:buFont typeface="Times New Roman" pitchFamily="18" charset="0"/>
              <a:buNone/>
              <a:defRPr/>
            </a:pPr>
            <a:endParaRPr lang="de-CH" dirty="0"/>
          </a:p>
        </p:txBody>
      </p:sp>
      <p:pic>
        <p:nvPicPr>
          <p:cNvPr id="240644" name="Grafik 35851" descr="Beschreibung: \\Server\Fotos\EOS 60D\2011_09_25\SmoothyMaker Gl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00" y="3448050"/>
            <a:ext cx="3875088" cy="2644775"/>
          </a:xfrm>
          <a:prstGeom prst="rect">
            <a:avLst/>
          </a:prstGeom>
          <a:noFill/>
          <a:ln w="9525">
            <a:solidFill>
              <a:srgbClr val="3366CC"/>
            </a:solidFill>
            <a:miter lim="800000"/>
            <a:headEnd/>
            <a:tailEnd/>
          </a:ln>
          <a:extLst>
            <a:ext uri="{909E8E84-426E-40DD-AFC4-6F175D3DCCD1}">
              <a14:hiddenFill xmlns:a14="http://schemas.microsoft.com/office/drawing/2010/main">
                <a:solidFill>
                  <a:srgbClr val="FFFFFF"/>
                </a:solidFill>
              </a14:hiddenFill>
            </a:ext>
          </a:extLst>
        </p:spPr>
      </p:pic>
      <p:sp>
        <p:nvSpPr>
          <p:cNvPr id="240645"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endPar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rm 59393"/>
          <p:cNvSpPr>
            <a:spLocks noGrp="1" noChangeArrowheads="1"/>
          </p:cNvSpPr>
          <p:nvPr>
            <p:ph type="title"/>
          </p:nvPr>
        </p:nvSpPr>
        <p:spPr>
          <a:xfrm>
            <a:off x="683568" y="44450"/>
            <a:ext cx="5867400" cy="457200"/>
          </a:xfrm>
        </p:spPr>
        <p:txBody>
          <a:bodyPr wrap="square"/>
          <a:lstStyle/>
          <a:p>
            <a:r>
              <a:rPr lang="de-DE" dirty="0"/>
              <a:t>Lassen Sie Ihrer Phantasie freien Lauf!</a:t>
            </a:r>
            <a:endParaRPr lang="de-CH" dirty="0"/>
          </a:p>
        </p:txBody>
      </p:sp>
      <p:sp>
        <p:nvSpPr>
          <p:cNvPr id="6147" name="Form 59394"/>
          <p:cNvSpPr>
            <a:spLocks noGrp="1" noChangeArrowheads="1"/>
          </p:cNvSpPr>
          <p:nvPr>
            <p:ph type="body" idx="1"/>
          </p:nvPr>
        </p:nvSpPr>
        <p:spPr>
          <a:xfrm>
            <a:off x="683568" y="993775"/>
            <a:ext cx="8136904" cy="5257800"/>
          </a:xfrm>
        </p:spPr>
        <p:txBody>
          <a:bodyPr/>
          <a:lstStyle/>
          <a:p>
            <a:pPr marL="0" indent="0">
              <a:buFont typeface="Times New Roman" pitchFamily="18" charset="0"/>
              <a:buNone/>
            </a:pPr>
            <a:r>
              <a:rPr lang="de-CH" sz="1800" b="1" dirty="0" err="1"/>
              <a:t>TopMix</a:t>
            </a:r>
            <a:r>
              <a:rPr lang="de-CH" sz="1800" b="1" dirty="0"/>
              <a:t>-Lebenselixiere = Gelebtes «Erddenken»</a:t>
            </a:r>
            <a:br>
              <a:rPr lang="de-CH" sz="1800" b="1" dirty="0"/>
            </a:br>
            <a:endParaRPr lang="de-DE" sz="1800" b="1" dirty="0"/>
          </a:p>
          <a:p>
            <a:pPr marL="0" indent="0"/>
            <a:endParaRPr lang="de-CH" dirty="0">
              <a:solidFill>
                <a:schemeClr val="bg2"/>
              </a:solidFill>
              <a:latin typeface="Arial" charset="0"/>
            </a:endParaRPr>
          </a:p>
        </p:txBody>
      </p:sp>
      <p:sp>
        <p:nvSpPr>
          <p:cNvPr id="6148" name="Text Box 4"/>
          <p:cNvSpPr txBox="1">
            <a:spLocks noChangeArrowheads="1"/>
          </p:cNvSpPr>
          <p:nvPr/>
        </p:nvSpPr>
        <p:spPr bwMode="auto">
          <a:xfrm>
            <a:off x="1763688" y="6279282"/>
            <a:ext cx="629939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 dirty="0">
                <a:latin typeface="Calibri" panose="020F0502020204030204" pitchFamily="34" charset="0"/>
                <a:cs typeface="Calibri" panose="020F0502020204030204" pitchFamily="34" charset="0"/>
              </a:rPr>
              <a:t>Bild: Dr. med. et Dr. scient. med. Jürg Eichhorn                   </a:t>
            </a:r>
            <a:r>
              <a:rPr lang="de-DE" sz="1000" dirty="0">
                <a:latin typeface="Calibri" panose="020F0502020204030204" pitchFamily="34" charset="0"/>
                <a:cs typeface="Calibri" panose="020F0502020204030204" pitchFamily="34" charset="0"/>
              </a:rPr>
              <a:t>Bild: Marisa Bichsel  - Ein bunter Mix  </a:t>
            </a:r>
            <a:r>
              <a:rPr lang="en-US" sz="1000" dirty="0">
                <a:latin typeface="Calibri" panose="020F0502020204030204" pitchFamily="34" charset="0"/>
                <a:cs typeface="Calibri" panose="020F0502020204030204" pitchFamily="34" charset="0"/>
              </a:rPr>
              <a:t>  </a:t>
            </a:r>
          </a:p>
        </p:txBody>
      </p:sp>
      <p:pic>
        <p:nvPicPr>
          <p:cNvPr id="2" name="Grafik 1" descr="Ein Bild, das drinnen, Apfel, Obst enthält.&#10;&#10;Automatisch generierte Beschreibung">
            <a:extLst>
              <a:ext uri="{FF2B5EF4-FFF2-40B4-BE49-F238E27FC236}">
                <a16:creationId xmlns:a16="http://schemas.microsoft.com/office/drawing/2014/main" id="{F1EEDA95-2C23-CA11-C7D8-989A95561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68641" y="2135976"/>
            <a:ext cx="4524375" cy="3390265"/>
          </a:xfrm>
          <a:prstGeom prst="rect">
            <a:avLst/>
          </a:prstGeom>
          <a:noFill/>
          <a:ln>
            <a:noFill/>
          </a:ln>
        </p:spPr>
      </p:pic>
      <p:pic>
        <p:nvPicPr>
          <p:cNvPr id="3" name="Grafik 2">
            <a:extLst>
              <a:ext uri="{FF2B5EF4-FFF2-40B4-BE49-F238E27FC236}">
                <a16:creationId xmlns:a16="http://schemas.microsoft.com/office/drawing/2014/main" id="{9FC741E6-C96C-E2AF-6211-29544F80D0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4870" y="1574636"/>
            <a:ext cx="1709420" cy="4504690"/>
          </a:xfrm>
          <a:prstGeom prst="rect">
            <a:avLst/>
          </a:prstGeom>
          <a:noFill/>
          <a:ln>
            <a:noFill/>
          </a:ln>
        </p:spPr>
      </p:pic>
    </p:spTree>
    <p:extLst>
      <p:ext uri="{BB962C8B-B14F-4D97-AF65-F5344CB8AC3E}">
        <p14:creationId xmlns:p14="http://schemas.microsoft.com/office/powerpoint/2010/main" val="386526802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Form 59393"/>
          <p:cNvSpPr>
            <a:spLocks noGrp="1" noChangeArrowheads="1"/>
          </p:cNvSpPr>
          <p:nvPr>
            <p:ph type="title"/>
          </p:nvPr>
        </p:nvSpPr>
        <p:spPr>
          <a:xfrm>
            <a:off x="865188" y="44450"/>
            <a:ext cx="5867400" cy="457200"/>
          </a:xfrm>
        </p:spPr>
        <p:txBody>
          <a:bodyPr wrap="square"/>
          <a:lstStyle/>
          <a:p>
            <a:r>
              <a:rPr lang="de-CH" altLang="de-DE" dirty="0"/>
              <a:t>TopMix-Lebenselixiere</a:t>
            </a:r>
          </a:p>
        </p:txBody>
      </p:sp>
      <p:sp>
        <p:nvSpPr>
          <p:cNvPr id="21507" name="Form 59394"/>
          <p:cNvSpPr>
            <a:spLocks noGrp="1" noChangeArrowheads="1"/>
          </p:cNvSpPr>
          <p:nvPr>
            <p:ph type="body" idx="1"/>
          </p:nvPr>
        </p:nvSpPr>
        <p:spPr>
          <a:xfrm>
            <a:off x="855663" y="993775"/>
            <a:ext cx="7859712" cy="5578475"/>
          </a:xfrm>
        </p:spPr>
        <p:txBody>
          <a:bodyPr/>
          <a:lstStyle/>
          <a:p>
            <a:pPr marL="0" indent="0">
              <a:buFont typeface="Times New Roman" pitchFamily="18" charset="0"/>
              <a:buNone/>
              <a:defRPr/>
            </a:pPr>
            <a:r>
              <a:rPr lang="de-CH" sz="1800" b="1" dirty="0"/>
              <a:t>Das Prinzip: Gemüse - Früchte - Granatapfelsaftelixier - Rapsöl</a:t>
            </a:r>
            <a:br>
              <a:rPr lang="de-CH" sz="1800" b="1" dirty="0"/>
            </a:br>
            <a:endParaRPr lang="de-DE" sz="1800" b="1" dirty="0"/>
          </a:p>
          <a:p>
            <a:pPr>
              <a:defRPr/>
            </a:pPr>
            <a:r>
              <a:rPr lang="de-CH" sz="1600" b="1" dirty="0"/>
              <a:t>Lassen Sie Ihrer Phantasie freien Lauf:</a:t>
            </a:r>
            <a:br>
              <a:rPr lang="de-CH" sz="1600" b="1" dirty="0"/>
            </a:br>
            <a:r>
              <a:rPr lang="de-CH" sz="1600" dirty="0"/>
              <a:t>Broccoli, Karotten, geschrumpfelte Äpfel, angeschlagene Beeren, braune Bananen, Reste, die beim Gemüserüsten anfallen. Dazu ein Gemisch verschiedener Sprossen (gekeimtes Getreide) </a:t>
            </a:r>
          </a:p>
          <a:p>
            <a:pPr>
              <a:defRPr/>
            </a:pPr>
            <a:r>
              <a:rPr lang="de-CH" sz="1600" dirty="0"/>
              <a:t>Dazu nach Belieben Karottensaft, Sanddornsaft, Orangensaft.....und St. Galler Rapsöl! Und nicht vergessen: ½ Messbecher Granatapfelsaftelixier Dr. Jacobs</a:t>
            </a:r>
          </a:p>
          <a:p>
            <a:pPr>
              <a:defRPr/>
            </a:pPr>
            <a:r>
              <a:rPr lang="de-CH" sz="1600" dirty="0"/>
              <a:t>	Dunkelviolette Beeren, Heidelbeeren und Brombeeren, sind reich an Antioxidanzien und geben einen guten Geschmack</a:t>
            </a:r>
          </a:p>
          <a:p>
            <a:pPr>
              <a:defRPr/>
            </a:pPr>
            <a:r>
              <a:rPr lang="de-CH" sz="1600" dirty="0"/>
              <a:t>	Heidelbeeren stärken „müde Augen“ und verbessern die Nachtsichtigkeit</a:t>
            </a:r>
          </a:p>
          <a:p>
            <a:pPr>
              <a:defRPr/>
            </a:pPr>
            <a:r>
              <a:rPr lang="de-CH" sz="1600" dirty="0"/>
              <a:t>	Über den Tag verteilt, alle 1 bis 1 ½ Stunden, einen, zwei oder drei „Bissen“ von dem dicklichen Brei in den Mund nehmen, idealerweise 10x kauend einspeicheln und schlucken, oder:</a:t>
            </a:r>
            <a:br>
              <a:rPr lang="de-CH" sz="1600" dirty="0"/>
            </a:br>
            <a:r>
              <a:rPr lang="de-CH" sz="1600" dirty="0"/>
              <a:t>	½ Stunde vor dem Essen: Vertreibt den Hunger und stärkt das Sättigungsgefühl</a:t>
            </a:r>
          </a:p>
          <a:p>
            <a:pPr>
              <a:defRPr/>
            </a:pPr>
            <a:r>
              <a:rPr lang="de-CH" sz="1600" b="1" dirty="0"/>
              <a:t>Philosophie:</a:t>
            </a:r>
            <a:br>
              <a:rPr lang="de-CH" sz="1600" dirty="0"/>
            </a:br>
            <a:r>
              <a:rPr lang="de-CH" sz="1600" dirty="0"/>
              <a:t>	Das Verteidigungswerk an Antioxidanzien gegen „Freie Radikale“ (Frühstück!) den Tag über unterstützen, den Zuckerhaushalt regulieren, die Insulinspitzen nehmen, Hungergefühle vermeiden und, wichtig: Entzündungshemmung</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Form 59393"/>
          <p:cNvSpPr>
            <a:spLocks noGrp="1" noChangeArrowheads="1"/>
          </p:cNvSpPr>
          <p:nvPr>
            <p:ph type="title"/>
          </p:nvPr>
        </p:nvSpPr>
        <p:spPr>
          <a:xfrm>
            <a:off x="865188" y="44450"/>
            <a:ext cx="5867400" cy="457200"/>
          </a:xfrm>
        </p:spPr>
        <p:txBody>
          <a:bodyPr wrap="square"/>
          <a:lstStyle/>
          <a:p>
            <a:r>
              <a:rPr lang="de-CH" altLang="de-DE" dirty="0"/>
              <a:t>TopMix-Lebenselixiere</a:t>
            </a:r>
          </a:p>
        </p:txBody>
      </p:sp>
      <p:sp>
        <p:nvSpPr>
          <p:cNvPr id="244739" name="Form 59394"/>
          <p:cNvSpPr>
            <a:spLocks noGrp="1" noChangeArrowheads="1"/>
          </p:cNvSpPr>
          <p:nvPr>
            <p:ph type="body" idx="1"/>
          </p:nvPr>
        </p:nvSpPr>
        <p:spPr>
          <a:xfrm>
            <a:off x="855663" y="993775"/>
            <a:ext cx="7859712" cy="5257800"/>
          </a:xfrm>
        </p:spPr>
        <p:txBody>
          <a:bodyPr/>
          <a:lstStyle/>
          <a:p>
            <a:pPr marL="0" indent="0">
              <a:buFont typeface="Times New Roman" pitchFamily="18" charset="0"/>
              <a:buNone/>
            </a:pPr>
            <a:r>
              <a:rPr lang="de-CH" altLang="de-DE" sz="1800" b="1" dirty="0"/>
              <a:t>Gehört immer dazu: Broccoli - Karotten - Beeren aller Art</a:t>
            </a:r>
            <a:br>
              <a:rPr lang="de-CH" altLang="de-DE" sz="1800" b="1" dirty="0"/>
            </a:br>
            <a:endParaRPr lang="de-DE" altLang="de-DE" sz="1800" b="1" dirty="0"/>
          </a:p>
        </p:txBody>
      </p:sp>
      <p:sp>
        <p:nvSpPr>
          <p:cNvPr id="244740"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p>
        </p:txBody>
      </p:sp>
      <p:sp>
        <p:nvSpPr>
          <p:cNvPr id="244741" name="Textfeld 8"/>
          <p:cNvSpPr txBox="1">
            <a:spLocks noChangeArrowheads="1"/>
          </p:cNvSpPr>
          <p:nvPr/>
        </p:nvSpPr>
        <p:spPr bwMode="auto">
          <a:xfrm>
            <a:off x="1493838" y="5262563"/>
            <a:ext cx="10102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Broccoli</a:t>
            </a: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Immunsystem</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Krebshemmung</a:t>
            </a:r>
          </a:p>
        </p:txBody>
      </p:sp>
      <p:pic>
        <p:nvPicPr>
          <p:cNvPr id="244742" name="Picture 8" descr="Beschreibung: D:\Daten\JPG Praxis\Ernährung\Nahrungsmittel\Gemüseschnitzereien\Brokkoli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565400"/>
            <a:ext cx="228441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7" descr="Beschreibung: D:\Daten\JPG Praxis\Ernährung\Nahrungsmittel\Gemüseschnitzereien\Fisch auf Frosch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463" y="1824038"/>
            <a:ext cx="229235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4" name="Picture 4" descr="Erdbee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25" y="2565400"/>
            <a:ext cx="3074988"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5" name="Textfeld 11"/>
          <p:cNvSpPr txBox="1">
            <a:spLocks noChangeArrowheads="1"/>
          </p:cNvSpPr>
          <p:nvPr/>
        </p:nvSpPr>
        <p:spPr bwMode="auto">
          <a:xfrm>
            <a:off x="4133850" y="5254625"/>
            <a:ext cx="13404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Karotten</a:t>
            </a:r>
            <a:endPar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Wirken auch</a:t>
            </a:r>
            <a:b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Rheumaerkrankungen</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entgegen</a:t>
            </a:r>
          </a:p>
        </p:txBody>
      </p:sp>
      <p:sp>
        <p:nvSpPr>
          <p:cNvPr id="244746" name="Textfeld 12"/>
          <p:cNvSpPr txBox="1">
            <a:spLocks noChangeArrowheads="1"/>
          </p:cNvSpPr>
          <p:nvPr/>
        </p:nvSpPr>
        <p:spPr bwMode="auto">
          <a:xfrm>
            <a:off x="6719888" y="5254625"/>
            <a:ext cx="18004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Beeren - rot und blau</a:t>
            </a:r>
            <a:endPar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Gegen vieles gut</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Geben einen guten Geschmack</a:t>
            </a:r>
          </a:p>
        </p:txBody>
      </p:sp>
      <p:pic>
        <p:nvPicPr>
          <p:cNvPr id="433154" name="Picture 2" descr="\\Server\Fotos\JPG Praxis\Ernährung\Nahrungsmittel\Früchte\Heidelbee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648" y="4148990"/>
            <a:ext cx="1152128" cy="728081"/>
          </a:xfrm>
          <a:prstGeom prst="rect">
            <a:avLst/>
          </a:prstGeom>
          <a:noFill/>
          <a:effectLst>
            <a:glow>
              <a:schemeClr val="tx1">
                <a:alpha val="51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rm 59393"/>
          <p:cNvSpPr>
            <a:spLocks noGrp="1" noChangeArrowheads="1"/>
          </p:cNvSpPr>
          <p:nvPr>
            <p:ph type="title"/>
          </p:nvPr>
        </p:nvSpPr>
        <p:spPr>
          <a:xfrm>
            <a:off x="865188" y="44450"/>
            <a:ext cx="5867400" cy="457200"/>
          </a:xfrm>
        </p:spPr>
        <p:txBody>
          <a:bodyPr wrap="square"/>
          <a:lstStyle/>
          <a:p>
            <a:r>
              <a:rPr lang="de-CH" altLang="de-DE" dirty="0"/>
              <a:t>TopMix-Lebenselixiere</a:t>
            </a:r>
          </a:p>
        </p:txBody>
      </p:sp>
      <p:sp>
        <p:nvSpPr>
          <p:cNvPr id="21507" name="Form 59394"/>
          <p:cNvSpPr>
            <a:spLocks noGrp="1" noChangeArrowheads="1"/>
          </p:cNvSpPr>
          <p:nvPr>
            <p:ph type="body" idx="1"/>
          </p:nvPr>
        </p:nvSpPr>
        <p:spPr>
          <a:xfrm>
            <a:off x="855663" y="993775"/>
            <a:ext cx="7859712" cy="5578475"/>
          </a:xfrm>
        </p:spPr>
        <p:txBody>
          <a:bodyPr/>
          <a:lstStyle/>
          <a:p>
            <a:pPr marL="0" indent="0">
              <a:buFont typeface="Times New Roman" pitchFamily="18" charset="0"/>
              <a:buNone/>
              <a:defRPr/>
            </a:pPr>
            <a:r>
              <a:rPr lang="de-CH" sz="1800" b="1" dirty="0"/>
              <a:t>Weitere Zutaten: Lassen Sie Ihrer Phantasie freien Lauf</a:t>
            </a:r>
            <a:br>
              <a:rPr lang="de-CH" sz="1800" b="1" dirty="0"/>
            </a:br>
            <a:endParaRPr lang="de-DE" sz="1800" b="1" dirty="0"/>
          </a:p>
          <a:p>
            <a:pPr>
              <a:defRPr/>
            </a:pPr>
            <a:r>
              <a:rPr lang="de-CH" sz="1600" dirty="0"/>
              <a:t>Birnen</a:t>
            </a:r>
          </a:p>
          <a:p>
            <a:pPr>
              <a:defRPr/>
            </a:pPr>
            <a:r>
              <a:rPr lang="de-CH" sz="1600" dirty="0"/>
              <a:t>Melonen</a:t>
            </a:r>
          </a:p>
          <a:p>
            <a:pPr>
              <a:defRPr/>
            </a:pPr>
            <a:r>
              <a:rPr lang="de-CH" sz="1600" dirty="0"/>
              <a:t>Orangen</a:t>
            </a:r>
          </a:p>
          <a:p>
            <a:pPr>
              <a:defRPr/>
            </a:pPr>
            <a:r>
              <a:rPr lang="de-CH" sz="1600" dirty="0"/>
              <a:t>Mandarinen</a:t>
            </a:r>
          </a:p>
          <a:p>
            <a:pPr>
              <a:defRPr/>
            </a:pPr>
            <a:r>
              <a:rPr lang="de-CH" sz="1600" dirty="0"/>
              <a:t>Zitronen</a:t>
            </a:r>
          </a:p>
          <a:p>
            <a:pPr>
              <a:defRPr/>
            </a:pPr>
            <a:r>
              <a:rPr lang="de-CH" sz="1600" dirty="0"/>
              <a:t>Bananen,</a:t>
            </a:r>
          </a:p>
          <a:p>
            <a:pPr>
              <a:defRPr/>
            </a:pPr>
            <a:r>
              <a:rPr lang="de-CH" sz="1600" dirty="0"/>
              <a:t>								Beeren</a:t>
            </a:r>
          </a:p>
          <a:p>
            <a:pPr>
              <a:defRPr/>
            </a:pPr>
            <a:r>
              <a:rPr lang="de-CH" sz="1600" dirty="0"/>
              <a:t>Mango</a:t>
            </a:r>
          </a:p>
          <a:p>
            <a:pPr>
              <a:defRPr/>
            </a:pPr>
            <a:r>
              <a:rPr lang="de-CH" sz="1600" dirty="0"/>
              <a:t>Papaya</a:t>
            </a:r>
          </a:p>
          <a:p>
            <a:pPr>
              <a:defRPr/>
            </a:pPr>
            <a:r>
              <a:rPr lang="de-CH" sz="1600" dirty="0"/>
              <a:t>Nüsse</a:t>
            </a:r>
          </a:p>
          <a:p>
            <a:pPr>
              <a:defRPr/>
            </a:pPr>
            <a:r>
              <a:rPr lang="de-CH" sz="1600" dirty="0"/>
              <a:t>und viele mehr </a:t>
            </a:r>
          </a:p>
        </p:txBody>
      </p:sp>
      <p:pic>
        <p:nvPicPr>
          <p:cNvPr id="245764" name="Picture 2" descr="\\Server\Fotos\JPG Praxis\Ernährung\Nahrungsmittel\Früchte\Apfel auf Flötenspieler1._D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1628775"/>
            <a:ext cx="2303462"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5" name="Textfeld 5"/>
          <p:cNvSpPr txBox="1">
            <a:spLocks noChangeArrowheads="1"/>
          </p:cNvSpPr>
          <p:nvPr/>
        </p:nvSpPr>
        <p:spPr bwMode="auto">
          <a:xfrm>
            <a:off x="3059113" y="5373688"/>
            <a:ext cx="25106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Dem Apfel gehört die Welt:</a:t>
            </a:r>
          </a:p>
          <a:p>
            <a:pP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Von nichts viel und von  allem etwas:</a:t>
            </a:r>
            <a:b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In einem einzigen Apfel: 35`000 Aromastoffe</a:t>
            </a:r>
            <a:b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Zum Vergleich: Erdbeere 35 und Trauben 17</a:t>
            </a:r>
          </a:p>
        </p:txBody>
      </p:sp>
      <p:sp>
        <p:nvSpPr>
          <p:cNvPr id="245766"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pic>
        <p:nvPicPr>
          <p:cNvPr id="245767" name="Picture 5" descr="\\Server\Fotos\JPG Praxis\Ernährung\Nahrungsmittel\Früchte\Mandarinen Hamu\Mandarinen4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425" y="1636713"/>
            <a:ext cx="2422525"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8" name="Textfeld 8"/>
          <p:cNvSpPr txBox="1">
            <a:spLocks noChangeArrowheads="1"/>
          </p:cNvSpPr>
          <p:nvPr/>
        </p:nvSpPr>
        <p:spPr bwMode="auto">
          <a:xfrm>
            <a:off x="6051550" y="5373688"/>
            <a:ext cx="19832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Mandarinen - Top gegen Rheuma </a:t>
            </a:r>
            <a:endPar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Form 59393"/>
          <p:cNvSpPr>
            <a:spLocks noGrp="1" noChangeArrowheads="1"/>
          </p:cNvSpPr>
          <p:nvPr>
            <p:ph type="title"/>
          </p:nvPr>
        </p:nvSpPr>
        <p:spPr>
          <a:xfrm>
            <a:off x="865188" y="44450"/>
            <a:ext cx="5867400" cy="457200"/>
          </a:xfrm>
        </p:spPr>
        <p:txBody>
          <a:bodyPr wrap="square"/>
          <a:lstStyle/>
          <a:p>
            <a:r>
              <a:rPr lang="de-CH" altLang="de-DE" dirty="0">
                <a:latin typeface="Arial" panose="020B0604020202020204" pitchFamily="34" charset="0"/>
                <a:cs typeface="Arial" panose="020B0604020202020204" pitchFamily="34" charset="0"/>
              </a:rPr>
              <a:t>TopMix-Lebenselixiere</a:t>
            </a:r>
          </a:p>
        </p:txBody>
      </p:sp>
      <p:sp>
        <p:nvSpPr>
          <p:cNvPr id="21507" name="Form 59394"/>
          <p:cNvSpPr>
            <a:spLocks noGrp="1" noChangeArrowheads="1"/>
          </p:cNvSpPr>
          <p:nvPr>
            <p:ph type="body" idx="1"/>
          </p:nvPr>
        </p:nvSpPr>
        <p:spPr>
          <a:xfrm>
            <a:off x="855663" y="993775"/>
            <a:ext cx="7859712" cy="5578475"/>
          </a:xfrm>
        </p:spPr>
        <p:txBody>
          <a:bodyPr/>
          <a:lstStyle/>
          <a:p>
            <a:pPr marL="0" indent="0">
              <a:buFont typeface="Times New Roman" pitchFamily="18" charset="0"/>
              <a:buNone/>
              <a:defRPr/>
            </a:pPr>
            <a:r>
              <a:rPr lang="de-CH" sz="1800" b="1" dirty="0">
                <a:latin typeface="Arial" panose="020B0604020202020204" pitchFamily="34" charset="0"/>
                <a:cs typeface="Arial" panose="020B0604020202020204" pitchFamily="34" charset="0"/>
              </a:rPr>
              <a:t>Weitere Zutaten: Exotische Früchte aller Art</a:t>
            </a:r>
            <a:br>
              <a:rPr lang="de-CH" sz="1800" b="1" dirty="0">
                <a:latin typeface="Arial" panose="020B0604020202020204" pitchFamily="34" charset="0"/>
                <a:cs typeface="Arial" panose="020B0604020202020204" pitchFamily="34" charset="0"/>
              </a:rPr>
            </a:br>
            <a:endParaRPr lang="de-DE" sz="1800" b="1" dirty="0">
              <a:latin typeface="Arial" panose="020B0604020202020204" pitchFamily="34" charset="0"/>
              <a:cs typeface="Arial" panose="020B0604020202020204" pitchFamily="34" charset="0"/>
            </a:endParaRPr>
          </a:p>
          <a:p>
            <a:pPr>
              <a:defRPr/>
            </a:pPr>
            <a:r>
              <a:rPr lang="de-CH" sz="1600" dirty="0">
                <a:latin typeface="Arial" panose="020B0604020202020204" pitchFamily="34" charset="0"/>
                <a:cs typeface="Arial" panose="020B0604020202020204" pitchFamily="34" charset="0"/>
              </a:rPr>
              <a:t>Passionsfrucht</a:t>
            </a:r>
          </a:p>
          <a:p>
            <a:pPr>
              <a:defRPr/>
            </a:pPr>
            <a:r>
              <a:rPr lang="de-CH" sz="1600" dirty="0">
                <a:latin typeface="Arial" panose="020B0604020202020204" pitchFamily="34" charset="0"/>
                <a:cs typeface="Arial" panose="020B0604020202020204" pitchFamily="34" charset="0"/>
              </a:rPr>
              <a:t>Mangostene</a:t>
            </a:r>
          </a:p>
          <a:p>
            <a:pPr>
              <a:defRPr/>
            </a:pPr>
            <a:r>
              <a:rPr lang="de-CH" sz="1600" dirty="0">
                <a:latin typeface="Arial" panose="020B0604020202020204" pitchFamily="34" charset="0"/>
                <a:cs typeface="Arial" panose="020B0604020202020204" pitchFamily="34" charset="0"/>
              </a:rPr>
              <a:t>Longane</a:t>
            </a:r>
          </a:p>
          <a:p>
            <a:pPr>
              <a:defRPr/>
            </a:pPr>
            <a:r>
              <a:rPr lang="de-CH" sz="1600" dirty="0">
                <a:latin typeface="Arial" panose="020B0604020202020204" pitchFamily="34" charset="0"/>
                <a:cs typeface="Arial" panose="020B0604020202020204" pitchFamily="34" charset="0"/>
              </a:rPr>
              <a:t>Schlangenfrucht</a:t>
            </a:r>
          </a:p>
          <a:p>
            <a:pPr>
              <a:defRPr/>
            </a:pPr>
            <a:r>
              <a:rPr lang="de-CH" sz="1600" dirty="0">
                <a:latin typeface="Arial" panose="020B0604020202020204" pitchFamily="34" charset="0"/>
                <a:cs typeface="Arial" panose="020B0604020202020204" pitchFamily="34" charset="0"/>
              </a:rPr>
              <a:t>Baumtomate</a:t>
            </a:r>
          </a:p>
          <a:p>
            <a:pPr>
              <a:defRPr/>
            </a:pPr>
            <a:r>
              <a:rPr lang="de-CH" sz="1600" dirty="0">
                <a:latin typeface="Arial" panose="020B0604020202020204" pitchFamily="34" charset="0"/>
                <a:cs typeface="Arial" panose="020B0604020202020204" pitchFamily="34" charset="0"/>
              </a:rPr>
              <a:t>Baby-Bananen</a:t>
            </a:r>
          </a:p>
        </p:txBody>
      </p:sp>
      <p:sp>
        <p:nvSpPr>
          <p:cNvPr id="246788" name="Text Box 4"/>
          <p:cNvSpPr txBox="1">
            <a:spLocks noChangeArrowheads="1"/>
          </p:cNvSpPr>
          <p:nvPr/>
        </p:nvSpPr>
        <p:spPr bwMode="auto">
          <a:xfrm>
            <a:off x="1653381" y="6212237"/>
            <a:ext cx="58372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cs typeface="Arial" panose="020B0604020202020204" pitchFamily="34" charset="0"/>
              </a:rPr>
              <a:t>Aufnahme: Dr. med. et Dr. scient. med. Jürg Eichhorn </a:t>
            </a:r>
            <a:r>
              <a:rPr lang="en-US" altLang="de-DE" sz="1000" dirty="0">
                <a:solidFill>
                  <a:schemeClr val="tx1"/>
                </a:solidFill>
                <a:cs typeface="Arial" panose="020B0604020202020204" pitchFamily="34" charset="0"/>
              </a:rPr>
              <a:t>- Legian Villa, Bali, März 2012</a:t>
            </a:r>
          </a:p>
        </p:txBody>
      </p:sp>
      <p:pic>
        <p:nvPicPr>
          <p:cNvPr id="246789" name="Picture 2" descr="\\Server\Fotos\JPG Praxis\Ernährung\Nahrungsmittel\Früchte\Früchte Bali Bangkok 0312\Tropical fruit1_1_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773238"/>
            <a:ext cx="5837238"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Form 59393"/>
          <p:cNvSpPr>
            <a:spLocks noGrp="1" noChangeArrowheads="1"/>
          </p:cNvSpPr>
          <p:nvPr>
            <p:ph type="title"/>
          </p:nvPr>
        </p:nvSpPr>
        <p:spPr>
          <a:xfrm>
            <a:off x="865188" y="44450"/>
            <a:ext cx="5867400" cy="457200"/>
          </a:xfrm>
        </p:spPr>
        <p:txBody>
          <a:bodyPr wrap="square"/>
          <a:lstStyle/>
          <a:p>
            <a:r>
              <a:rPr lang="de-CH" altLang="de-DE" dirty="0"/>
              <a:t>TopMix-Lebenselixiere</a:t>
            </a:r>
          </a:p>
        </p:txBody>
      </p:sp>
      <p:sp>
        <p:nvSpPr>
          <p:cNvPr id="21507" name="Form 59394"/>
          <p:cNvSpPr>
            <a:spLocks noGrp="1" noChangeArrowheads="1"/>
          </p:cNvSpPr>
          <p:nvPr>
            <p:ph type="body" idx="1"/>
          </p:nvPr>
        </p:nvSpPr>
        <p:spPr>
          <a:xfrm>
            <a:off x="855663" y="993775"/>
            <a:ext cx="7859712" cy="5578475"/>
          </a:xfrm>
        </p:spPr>
        <p:txBody>
          <a:bodyPr/>
          <a:lstStyle/>
          <a:p>
            <a:pPr marL="0" indent="0">
              <a:buFont typeface="Times New Roman" pitchFamily="18" charset="0"/>
              <a:buNone/>
              <a:defRPr/>
            </a:pPr>
            <a:r>
              <a:rPr lang="de-CH" sz="1800" b="1" dirty="0"/>
              <a:t>Eine ganz besondere Zutat: Die Tonkabohne</a:t>
            </a:r>
            <a:br>
              <a:rPr lang="de-CH" sz="1800" b="1" dirty="0"/>
            </a:br>
            <a:endParaRPr lang="de-DE" sz="1800" b="1" dirty="0"/>
          </a:p>
          <a:p>
            <a:pPr>
              <a:defRPr/>
            </a:pPr>
            <a:r>
              <a:rPr lang="de-CH" sz="1600" dirty="0"/>
              <a:t>Die Tonkabohne: Samen des Tonkabaumes</a:t>
            </a:r>
            <a:br>
              <a:rPr lang="de-CH" sz="1600" dirty="0"/>
            </a:br>
            <a:r>
              <a:rPr lang="de-CH" sz="1600" dirty="0"/>
              <a:t>(Südamerika, südliche Karibik)</a:t>
            </a:r>
          </a:p>
          <a:p>
            <a:pPr>
              <a:defRPr/>
            </a:pPr>
            <a:r>
              <a:rPr lang="de-CH" sz="1600" dirty="0"/>
              <a:t>Süsslicher Geschmack, der an Vanille erinnert</a:t>
            </a:r>
            <a:br>
              <a:rPr lang="de-CH" sz="1600" dirty="0"/>
            </a:br>
            <a:r>
              <a:rPr lang="de-CH" sz="1600" dirty="0"/>
              <a:t>Mit Muskatreibe raffeln</a:t>
            </a:r>
          </a:p>
          <a:p>
            <a:pPr>
              <a:defRPr/>
            </a:pPr>
            <a:r>
              <a:rPr lang="de-CH" sz="1600" dirty="0"/>
              <a:t>Verwendung als Gewürz in Desserts, Konfitüren</a:t>
            </a:r>
            <a:br>
              <a:rPr lang="de-CH" sz="1600" dirty="0"/>
            </a:br>
            <a:r>
              <a:rPr lang="de-CH" sz="1600" dirty="0"/>
              <a:t>und Fruchtdrinks (sparsam anwenden!)</a:t>
            </a:r>
          </a:p>
          <a:p>
            <a:pPr>
              <a:defRPr/>
            </a:pPr>
            <a:r>
              <a:rPr lang="de-CH" sz="1600" dirty="0"/>
              <a:t>Enthält zwei bis drei Prozent Cumarin</a:t>
            </a:r>
          </a:p>
          <a:p>
            <a:pPr>
              <a:defRPr/>
            </a:pPr>
            <a:r>
              <a:rPr lang="de-CH" sz="1600" dirty="0"/>
              <a:t>Der Tonkabohne wird eine hypnotische, erotisierende Wirkung nachgesagt. Sie findet gelegentlich bei der Herstellung von Herrenparfums Verwendung (Vétiver Tonka von Hèrmes oder Allure von Chanel). Bei der Aromatisierung von Pfeifentabaken und frisch gerieben als Räuchersubstanz werden ebenfalls Tonkabohnen verwendet (Quelle: Wikipedia)</a:t>
            </a:r>
          </a:p>
          <a:p>
            <a:pPr>
              <a:defRPr/>
            </a:pPr>
            <a:r>
              <a:rPr lang="de-CH" sz="1600" dirty="0"/>
              <a:t>In Südamerika werden ihr magische und heilende Kräfte zugesprochen</a:t>
            </a:r>
            <a:br>
              <a:rPr lang="de-CH" sz="1600" dirty="0"/>
            </a:br>
            <a:r>
              <a:rPr lang="de-CH" sz="1600" dirty="0"/>
              <a:t>Schutzamulett gegen Krankheiten, in der Geldbörse </a:t>
            </a:r>
            <a:br>
              <a:rPr lang="de-CH" sz="1600" dirty="0"/>
            </a:br>
            <a:r>
              <a:rPr lang="de-CH" sz="1600" dirty="0"/>
              <a:t>für Wohlstand und Erfolg sowie zur Erfüllung </a:t>
            </a:r>
            <a:br>
              <a:rPr lang="de-CH" sz="1600" dirty="0"/>
            </a:br>
            <a:r>
              <a:rPr lang="de-CH" sz="1600" dirty="0"/>
              <a:t>von Wünschen (Quelle: Wikipedia)</a:t>
            </a:r>
          </a:p>
        </p:txBody>
      </p:sp>
      <p:sp>
        <p:nvSpPr>
          <p:cNvPr id="247812" name="Text Box 4"/>
          <p:cNvSpPr txBox="1">
            <a:spLocks noChangeArrowheads="1"/>
          </p:cNvSpPr>
          <p:nvPr/>
        </p:nvSpPr>
        <p:spPr bwMode="auto">
          <a:xfrm>
            <a:off x="1907704" y="6274614"/>
            <a:ext cx="34002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p>
        </p:txBody>
      </p:sp>
      <p:pic>
        <p:nvPicPr>
          <p:cNvPr id="247813" name="Picture 2" descr="\\Server\Fotos\EOS 60D\2012_05_19\Tongkabohne1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213" y="1268413"/>
            <a:ext cx="2243137"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4" name="Picture 6" descr="\\Server\Fotos\EOS 60D\2012_05_19\Tongkabohne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50" y="5375275"/>
            <a:ext cx="23955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Form 59393"/>
          <p:cNvSpPr>
            <a:spLocks noGrp="1" noChangeArrowheads="1"/>
          </p:cNvSpPr>
          <p:nvPr>
            <p:ph type="title"/>
          </p:nvPr>
        </p:nvSpPr>
        <p:spPr>
          <a:xfrm>
            <a:off x="865188" y="44450"/>
            <a:ext cx="5867400" cy="457200"/>
          </a:xfrm>
        </p:spPr>
        <p:txBody>
          <a:bodyPr wrap="square"/>
          <a:lstStyle/>
          <a:p>
            <a:r>
              <a:rPr lang="de-CH" altLang="de-DE" dirty="0"/>
              <a:t>TopMix-Lebenselixiere</a:t>
            </a:r>
          </a:p>
        </p:txBody>
      </p:sp>
      <p:sp>
        <p:nvSpPr>
          <p:cNvPr id="248835" name="Form 59394"/>
          <p:cNvSpPr>
            <a:spLocks noGrp="1" noChangeArrowheads="1"/>
          </p:cNvSpPr>
          <p:nvPr>
            <p:ph type="body" idx="1"/>
          </p:nvPr>
        </p:nvSpPr>
        <p:spPr>
          <a:xfrm>
            <a:off x="900113" y="979488"/>
            <a:ext cx="7859712" cy="5578475"/>
          </a:xfrm>
        </p:spPr>
        <p:txBody>
          <a:bodyPr/>
          <a:lstStyle/>
          <a:p>
            <a:pPr marL="0" indent="0">
              <a:buFont typeface="Times New Roman" pitchFamily="18" charset="0"/>
              <a:buNone/>
            </a:pPr>
            <a:r>
              <a:rPr lang="de-CH" altLang="de-DE" sz="1800" b="1" dirty="0"/>
              <a:t>Ein MUSS: St.Galler Rapsöl und Granatapfelelixier</a:t>
            </a:r>
            <a:br>
              <a:rPr lang="de-CH" altLang="de-DE" sz="1800" b="1" dirty="0"/>
            </a:br>
            <a:endParaRPr lang="de-DE" altLang="de-DE" sz="1800" b="1" dirty="0"/>
          </a:p>
        </p:txBody>
      </p:sp>
      <p:sp>
        <p:nvSpPr>
          <p:cNvPr id="248836" name="Textfeld 5"/>
          <p:cNvSpPr txBox="1">
            <a:spLocks noChangeArrowheads="1"/>
          </p:cNvSpPr>
          <p:nvPr/>
        </p:nvSpPr>
        <p:spPr bwMode="auto">
          <a:xfrm>
            <a:off x="3348038" y="5033963"/>
            <a:ext cx="20697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Granatapfel - Vielfältige Wirkungen</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Pflanzliche Östrogene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Cholesterinsenkung</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Blutdrucksenkung</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Entzündungshemmung</a:t>
            </a:r>
          </a:p>
          <a:p>
            <a:pPr eaLnBrk="1" hangingPunct="1">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Krebshemmung</a:t>
            </a:r>
            <a:endPar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8837" name="Textfeld 8"/>
          <p:cNvSpPr txBox="1">
            <a:spLocks noChangeArrowheads="1"/>
          </p:cNvSpPr>
          <p:nvPr/>
        </p:nvSpPr>
        <p:spPr bwMode="auto">
          <a:xfrm>
            <a:off x="6588125" y="5067300"/>
            <a:ext cx="21066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Diese Flasche enthält den Saft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und das Fruchtfleisch von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50 sonnengereiften Granatäpfeln -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frisch gepresst, besonders schonend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konzentriert und angereichert mit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bioaktiven, fermentierten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Granatapfelessenzen</a:t>
            </a:r>
          </a:p>
        </p:txBody>
      </p:sp>
      <p:pic>
        <p:nvPicPr>
          <p:cNvPr id="248838" name="Grafik 1" descr="Beschreibung: \\Server\Fotos\JPG Praxis\St. Galler Rapsöl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363663"/>
            <a:ext cx="10445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9" name="Picture 3" descr="\\Server\Fotos\JPG Praxis\Ernährung\Nahrungsmittel\Früchte\Granatapfel\Granat Napoleon und blühend\Granatapfel Napoleon2_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813" y="2801938"/>
            <a:ext cx="280511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40" name="Picture 4" descr="\\Server\Fotos\JPG Praxis\Ernährung\Nahrungsmittel\Diverse\Granatapfelelixi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484313"/>
            <a:ext cx="7683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41" name="Textfeld 12"/>
          <p:cNvSpPr txBox="1">
            <a:spLocks noChangeArrowheads="1"/>
          </p:cNvSpPr>
          <p:nvPr/>
        </p:nvSpPr>
        <p:spPr bwMode="auto">
          <a:xfrm>
            <a:off x="755650" y="5033963"/>
            <a:ext cx="244009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St.Galler Rapsöl</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Enthält Vitamin-E Gamma:</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entzündungs- und krebshemmend</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Die besten europäischen Rapsöle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werden mit der DGF-Rapsölmedaille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ausgezeichnet. Das St. Galler Rapsöl </a:t>
            </a:r>
          </a:p>
          <a:p>
            <a:pPr eaLnBrk="1" hangingPunct="1">
              <a:spcBef>
                <a:spcPct val="0"/>
              </a:spcBef>
              <a:spcAft>
                <a:spcPct val="0"/>
              </a:spcAft>
              <a:buClrTx/>
              <a:buFontTx/>
              <a:buNone/>
            </a:pPr>
            <a:r>
              <a:rPr lang="de-CH"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durfte diese Ehrung bereits 6-mal erhalten!</a:t>
            </a:r>
          </a:p>
        </p:txBody>
      </p:sp>
      <p:sp>
        <p:nvSpPr>
          <p:cNvPr id="248842" name="Text Box 4"/>
          <p:cNvSpPr txBox="1">
            <a:spLocks noChangeArrowheads="1"/>
          </p:cNvSpPr>
          <p:nvPr/>
        </p:nvSpPr>
        <p:spPr bwMode="auto">
          <a:xfrm>
            <a:off x="2305050" y="6224588"/>
            <a:ext cx="4514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rm 59394"/>
          <p:cNvSpPr>
            <a:spLocks noGrp="1" noChangeArrowheads="1"/>
          </p:cNvSpPr>
          <p:nvPr>
            <p:ph type="body" idx="1"/>
          </p:nvPr>
        </p:nvSpPr>
        <p:spPr>
          <a:xfrm>
            <a:off x="855663" y="984250"/>
            <a:ext cx="7859712" cy="5578475"/>
          </a:xfrm>
        </p:spPr>
        <p:txBody>
          <a:bodyPr/>
          <a:lstStyle/>
          <a:p>
            <a:pPr marL="0" indent="0">
              <a:buFont typeface="Times New Roman" pitchFamily="18" charset="0"/>
              <a:buNone/>
              <a:defRPr/>
            </a:pPr>
            <a:r>
              <a:rPr lang="de-CH" sz="1800" b="1" dirty="0"/>
              <a:t>Enthält: Inhaltsstoffe von 50 Granatäpfeln + 30 Liter Grüntee!</a:t>
            </a:r>
            <a:br>
              <a:rPr lang="de-CH" sz="1800" b="1" dirty="0"/>
            </a:br>
            <a:endParaRPr lang="de-DE" sz="1800" b="1" dirty="0"/>
          </a:p>
          <a:p>
            <a:pPr>
              <a:defRPr/>
            </a:pPr>
            <a:r>
              <a:rPr lang="de-CH" sz="1600" dirty="0"/>
              <a:t>Enthält pflanzliche Östrogene: </a:t>
            </a:r>
            <a:br>
              <a:rPr lang="de-CH" sz="1600" dirty="0"/>
            </a:br>
            <a:r>
              <a:rPr lang="de-CH" sz="1600" dirty="0"/>
              <a:t>Vorbeugend bei Menopause Beschwerden und hormonellen Tumoren</a:t>
            </a:r>
          </a:p>
          <a:p>
            <a:pPr>
              <a:defRPr/>
            </a:pPr>
            <a:r>
              <a:rPr lang="de-CH" sz="1600" b="1" dirty="0"/>
              <a:t>Senkt das schädliche LDL-Cholesterin wirkungsvoll</a:t>
            </a:r>
          </a:p>
          <a:p>
            <a:pPr>
              <a:defRPr/>
            </a:pPr>
            <a:r>
              <a:rPr lang="de-CH" sz="1600" dirty="0"/>
              <a:t>Blutdrucksenkende Wirkung</a:t>
            </a:r>
          </a:p>
          <a:p>
            <a:pPr>
              <a:defRPr/>
            </a:pPr>
            <a:r>
              <a:rPr lang="de-DE" sz="1600" dirty="0"/>
              <a:t>Entzündungshemmung</a:t>
            </a:r>
          </a:p>
          <a:p>
            <a:pPr>
              <a:defRPr/>
            </a:pPr>
            <a:r>
              <a:rPr lang="de-DE" sz="1600" b="1" dirty="0"/>
              <a:t>Krebshemmung:</a:t>
            </a:r>
          </a:p>
          <a:p>
            <a:pPr algn="just">
              <a:defRPr/>
            </a:pPr>
            <a:r>
              <a:rPr lang="de-DE" sz="1600" dirty="0"/>
              <a:t>Mittlerweile kennt man eine Vielzahl von Pflanzenschutzstoffen mit krebshemmender Wirkung. Besonders hervorzuheben sind die Flavonoide. Eine 2004 durchgeführte Studie bestätigte die ausserordentlichen, krebshemmenden Eigenschaften des Granatapfels. </a:t>
            </a:r>
            <a:r>
              <a:rPr lang="de-CH" sz="1600" dirty="0"/>
              <a:t>Granatapfelsaft-Elixier wirkt auch unterstützend bei schwer therapierbarem Prostatakrebs. Prostatakrebszellen werden mit der Zeit gegen klassische Hormonentzugstherapien resistent. Neuste Forschungsergebnisse, die ältere Studien bestätigen und ergänzen, belegen, dass Granatapfel diesen Anpassungsmechanismen der Prostatakrebszelle entgegen wirkt: Die besonderen Pflanzenstoffe des Granatapfels, so genannte Polyphenole, drosseln in der Krebszelle die Bildung der Androgenrezeptoren und der Synthese-Enzyme für die Androgen-Bildung aus Cholesterin. </a:t>
            </a:r>
            <a:endParaRPr lang="de-CH" b="1" dirty="0"/>
          </a:p>
        </p:txBody>
      </p:sp>
      <p:pic>
        <p:nvPicPr>
          <p:cNvPr id="249859" name="Picture 16" descr="elixier_neuer Flaschenh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7988" y="428625"/>
            <a:ext cx="714375"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Form 59393"/>
          <p:cNvSpPr>
            <a:spLocks noGrp="1" noChangeArrowheads="1"/>
          </p:cNvSpPr>
          <p:nvPr>
            <p:ph type="title"/>
          </p:nvPr>
        </p:nvSpPr>
        <p:spPr>
          <a:xfrm>
            <a:off x="865188" y="44450"/>
            <a:ext cx="5867400" cy="457200"/>
          </a:xfrm>
        </p:spPr>
        <p:txBody>
          <a:bodyPr wrap="square"/>
          <a:lstStyle/>
          <a:p>
            <a:r>
              <a:rPr lang="de-CH" altLang="de-DE" dirty="0"/>
              <a:t>Granatapfelsaftelixier Dr. Jacobs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rm 59393"/>
          <p:cNvSpPr>
            <a:spLocks noGrp="1" noChangeArrowheads="1"/>
          </p:cNvSpPr>
          <p:nvPr>
            <p:ph type="title" idx="4294967295"/>
          </p:nvPr>
        </p:nvSpPr>
        <p:spPr>
          <a:xfrm>
            <a:off x="865188" y="44450"/>
            <a:ext cx="5867400" cy="457200"/>
          </a:xfrm>
        </p:spPr>
        <p:txBody>
          <a:bodyPr wrap="square"/>
          <a:lstStyle/>
          <a:p>
            <a:r>
              <a:rPr lang="de-CH" altLang="de-DE" dirty="0"/>
              <a:t>Brustkrebs - Warnsignale</a:t>
            </a:r>
          </a:p>
        </p:txBody>
      </p:sp>
      <p:sp>
        <p:nvSpPr>
          <p:cNvPr id="27651"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Warnsignale</a:t>
            </a:r>
            <a:br>
              <a:rPr lang="de-CH" altLang="de-DE" sz="1800" b="1" dirty="0"/>
            </a:br>
            <a:endParaRPr lang="de-DE" altLang="de-DE" sz="1800" b="1" dirty="0"/>
          </a:p>
          <a:p>
            <a:pPr marL="0" indent="0"/>
            <a:r>
              <a:rPr lang="de-DE" altLang="de-DE" sz="1600" dirty="0"/>
              <a:t>  </a:t>
            </a:r>
            <a:r>
              <a:rPr lang="en-US" altLang="de-DE" sz="1600" dirty="0"/>
              <a:t>Knoten oder Verdickungen im Brustgewebe</a:t>
            </a:r>
          </a:p>
          <a:p>
            <a:pPr marL="0" indent="0">
              <a:lnSpc>
                <a:spcPct val="110000"/>
              </a:lnSpc>
              <a:buClr>
                <a:schemeClr val="tx1"/>
              </a:buClr>
            </a:pPr>
            <a:r>
              <a:rPr lang="en-US" altLang="de-DE" sz="1600" dirty="0"/>
              <a:t>  eine Veränderung der Brustform oder anhaltende Schmerzen </a:t>
            </a:r>
          </a:p>
          <a:p>
            <a:pPr marL="0" indent="0">
              <a:lnSpc>
                <a:spcPct val="110000"/>
              </a:lnSpc>
              <a:buClr>
                <a:schemeClr val="tx1"/>
              </a:buClr>
            </a:pPr>
            <a:r>
              <a:rPr lang="en-US" altLang="de-DE" sz="1600" dirty="0"/>
              <a:t>  eine nicht schwangerschafts-bedingte Absonderung aus der Brustwarze</a:t>
            </a:r>
            <a:endParaRPr lang="de-DE" altLang="de-DE" sz="1600" dirty="0"/>
          </a:p>
        </p:txBody>
      </p:sp>
      <p:sp>
        <p:nvSpPr>
          <p:cNvPr id="27652"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rm 59394"/>
          <p:cNvSpPr>
            <a:spLocks noGrp="1" noChangeArrowheads="1"/>
          </p:cNvSpPr>
          <p:nvPr>
            <p:ph type="body" idx="1"/>
          </p:nvPr>
        </p:nvSpPr>
        <p:spPr>
          <a:xfrm>
            <a:off x="827088" y="998538"/>
            <a:ext cx="7859712" cy="4802187"/>
          </a:xfrm>
        </p:spPr>
        <p:txBody>
          <a:bodyPr/>
          <a:lstStyle/>
          <a:p>
            <a:pPr marL="0" indent="0">
              <a:buFont typeface="Times New Roman" pitchFamily="18" charset="0"/>
              <a:buNone/>
              <a:defRPr/>
            </a:pPr>
            <a:r>
              <a:rPr lang="de-CH" sz="1800" b="1" dirty="0"/>
              <a:t>Granatapfelsaft stärkt das Immunsystem</a:t>
            </a:r>
            <a:br>
              <a:rPr lang="de-CH" sz="1800" b="1" dirty="0"/>
            </a:br>
            <a:endParaRPr lang="de-DE" sz="1800" b="1" dirty="0"/>
          </a:p>
          <a:p>
            <a:pPr>
              <a:defRPr/>
            </a:pPr>
            <a:r>
              <a:rPr lang="de-CH" sz="1600" dirty="0"/>
              <a:t>Man darf sagen: Granatapfelelixier = lebende Chemotherapie</a:t>
            </a:r>
          </a:p>
          <a:p>
            <a:pPr>
              <a:defRPr/>
            </a:pPr>
            <a:endParaRPr lang="de-CH" sz="1600" dirty="0"/>
          </a:p>
          <a:p>
            <a:pPr>
              <a:defRPr/>
            </a:pPr>
            <a:endParaRPr lang="de-CH" b="1" dirty="0"/>
          </a:p>
        </p:txBody>
      </p:sp>
      <p:sp>
        <p:nvSpPr>
          <p:cNvPr id="250883" name="Form 59393"/>
          <p:cNvSpPr>
            <a:spLocks noGrp="1" noChangeArrowheads="1"/>
          </p:cNvSpPr>
          <p:nvPr>
            <p:ph type="title"/>
          </p:nvPr>
        </p:nvSpPr>
        <p:spPr>
          <a:xfrm>
            <a:off x="865188" y="44450"/>
            <a:ext cx="5867400" cy="457200"/>
          </a:xfrm>
        </p:spPr>
        <p:txBody>
          <a:bodyPr wrap="square"/>
          <a:lstStyle/>
          <a:p>
            <a:r>
              <a:rPr lang="de-CH" altLang="de-DE" dirty="0"/>
              <a:t>Granatapfelsaftelixier Dr. Jacobs</a:t>
            </a:r>
          </a:p>
        </p:txBody>
      </p:sp>
      <p:sp>
        <p:nvSpPr>
          <p:cNvPr id="250884"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85" name="AutoShape 11"/>
          <p:cNvSpPr>
            <a:spLocks noChangeAspect="1" noChangeArrowheads="1"/>
          </p:cNvSpPr>
          <p:nvPr/>
        </p:nvSpPr>
        <p:spPr bwMode="auto">
          <a:xfrm>
            <a:off x="1571625" y="2205038"/>
            <a:ext cx="57594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86" name="Text Box 4"/>
          <p:cNvSpPr txBox="1">
            <a:spLocks noChangeArrowheads="1"/>
          </p:cNvSpPr>
          <p:nvPr/>
        </p:nvSpPr>
        <p:spPr bwMode="auto">
          <a:xfrm>
            <a:off x="971550" y="6224588"/>
            <a:ext cx="7224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p>
        </p:txBody>
      </p:sp>
      <p:pic>
        <p:nvPicPr>
          <p:cNvPr id="250887" name="Picture 17" descr="\\Server\Fotos\JPG Praxis\Ernährung\Nahrungsmittel\Früchte\Granatapfel\Granat Napoleon und blühend\Granatapfel Napoleon2_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1950" y="3087688"/>
            <a:ext cx="33686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0888" name="Group 1"/>
          <p:cNvGrpSpPr>
            <a:grpSpLocks noChangeAspect="1"/>
          </p:cNvGrpSpPr>
          <p:nvPr/>
        </p:nvGrpSpPr>
        <p:grpSpPr bwMode="auto">
          <a:xfrm>
            <a:off x="971550" y="2205038"/>
            <a:ext cx="7224713" cy="3398837"/>
            <a:chOff x="484" y="3352"/>
            <a:chExt cx="11378" cy="5351"/>
          </a:xfrm>
        </p:grpSpPr>
        <p:sp>
          <p:nvSpPr>
            <p:cNvPr id="250889" name="AutoShape 11"/>
            <p:cNvSpPr>
              <a:spLocks noChangeAspect="1" noChangeArrowheads="1"/>
            </p:cNvSpPr>
            <p:nvPr/>
          </p:nvSpPr>
          <p:spPr bwMode="auto">
            <a:xfrm>
              <a:off x="1429" y="3352"/>
              <a:ext cx="9070" cy="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90" name="Text Box 10"/>
            <p:cNvSpPr txBox="1">
              <a:spLocks noChangeArrowheads="1"/>
            </p:cNvSpPr>
            <p:nvPr/>
          </p:nvSpPr>
          <p:spPr bwMode="auto">
            <a:xfrm>
              <a:off x="9216" y="8088"/>
              <a:ext cx="2646" cy="615"/>
            </a:xfrm>
            <a:prstGeom prst="rect">
              <a:avLst/>
            </a:prstGeom>
            <a:solidFill>
              <a:srgbClr val="FFF7FF"/>
            </a:solidFill>
            <a:ln w="9525">
              <a:solidFill>
                <a:srgbClr val="FF3300"/>
              </a:solidFill>
              <a:miter lim="800000"/>
              <a:headEnd/>
              <a:tailEnd/>
            </a:ln>
          </p:spPr>
          <p:txBody>
            <a:bodyPr lIns="75895" tIns="37948" rIns="75895" bIns="37948">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Hemmt Krebswachstum und Krebsinvasion</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91" name="Text Box 9"/>
            <p:cNvSpPr txBox="1">
              <a:spLocks noChangeArrowheads="1"/>
            </p:cNvSpPr>
            <p:nvPr/>
          </p:nvSpPr>
          <p:spPr bwMode="auto">
            <a:xfrm>
              <a:off x="3532" y="3744"/>
              <a:ext cx="2644" cy="615"/>
            </a:xfrm>
            <a:prstGeom prst="rect">
              <a:avLst/>
            </a:prstGeom>
            <a:solidFill>
              <a:srgbClr val="DDF2FF"/>
            </a:solidFill>
            <a:ln w="9525">
              <a:solidFill>
                <a:srgbClr val="6699CC"/>
              </a:solidFill>
              <a:miter lim="800000"/>
              <a:headEnd/>
              <a:tailEnd/>
            </a:ln>
          </p:spPr>
          <p:txBody>
            <a:bodyPr lIns="75895" tIns="37948" rIns="75895" bIns="37948">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Antioxidativer Zellschutz</a:t>
              </a:r>
              <a:endParaRPr lang="de-DE" altLang="de-DE" sz="9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(NO, GSH)</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92" name="Text Box 8"/>
            <p:cNvSpPr txBox="1">
              <a:spLocks noChangeArrowheads="1"/>
            </p:cNvSpPr>
            <p:nvPr/>
          </p:nvSpPr>
          <p:spPr bwMode="auto">
            <a:xfrm>
              <a:off x="484" y="6286"/>
              <a:ext cx="2646" cy="855"/>
            </a:xfrm>
            <a:prstGeom prst="rect">
              <a:avLst/>
            </a:prstGeom>
            <a:solidFill>
              <a:srgbClr val="FFF7FF"/>
            </a:solidFill>
            <a:ln w="9525">
              <a:solidFill>
                <a:srgbClr val="FF3300"/>
              </a:solidFill>
              <a:miter lim="800000"/>
              <a:headEnd/>
              <a:tailEnd/>
            </a:ln>
          </p:spPr>
          <p:txBody>
            <a:bodyPr lIns="75895" tIns="37948" rIns="75895" bIns="37948">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Fördert die Redifferenzierung </a:t>
              </a:r>
              <a:b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der Zelle</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93" name="Text Box 7"/>
            <p:cNvSpPr txBox="1">
              <a:spLocks noChangeArrowheads="1"/>
            </p:cNvSpPr>
            <p:nvPr/>
          </p:nvSpPr>
          <p:spPr bwMode="auto">
            <a:xfrm>
              <a:off x="484" y="8088"/>
              <a:ext cx="2646" cy="615"/>
            </a:xfrm>
            <a:prstGeom prst="rect">
              <a:avLst/>
            </a:prstGeom>
            <a:solidFill>
              <a:srgbClr val="FFF7FF"/>
            </a:solidFill>
            <a:ln w="9525">
              <a:solidFill>
                <a:srgbClr val="FF3300"/>
              </a:solidFill>
              <a:miter lim="800000"/>
              <a:headEnd/>
              <a:tailEnd/>
            </a:ln>
          </p:spPr>
          <p:txBody>
            <a:bodyPr lIns="75895" tIns="37948" rIns="75895" bIns="37948">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Blockiert krebsfördernde Enzyme</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94" name="Text Box 6"/>
            <p:cNvSpPr txBox="1">
              <a:spLocks noChangeArrowheads="1"/>
            </p:cNvSpPr>
            <p:nvPr/>
          </p:nvSpPr>
          <p:spPr bwMode="auto">
            <a:xfrm>
              <a:off x="9216" y="6286"/>
              <a:ext cx="2646" cy="855"/>
            </a:xfrm>
            <a:prstGeom prst="rect">
              <a:avLst/>
            </a:prstGeom>
            <a:solidFill>
              <a:srgbClr val="FFF7FF"/>
            </a:solidFill>
            <a:ln w="9525">
              <a:solidFill>
                <a:srgbClr val="FF3300"/>
              </a:solidFill>
              <a:miter lim="800000"/>
              <a:headEnd/>
              <a:tailEnd/>
            </a:ln>
          </p:spPr>
          <p:txBody>
            <a:bodyPr lIns="75895" tIns="37948" rIns="75895" bIns="37948">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Hemmt </a:t>
              </a:r>
              <a:b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die Gefässneubildung</a:t>
              </a:r>
              <a:endParaRPr lang="de-DE" altLang="de-DE" sz="9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in der Krebsgeschwulst</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95" name="Text Box 5"/>
            <p:cNvSpPr txBox="1">
              <a:spLocks noChangeArrowheads="1"/>
            </p:cNvSpPr>
            <p:nvPr/>
          </p:nvSpPr>
          <p:spPr bwMode="auto">
            <a:xfrm>
              <a:off x="9216" y="4752"/>
              <a:ext cx="2646" cy="615"/>
            </a:xfrm>
            <a:prstGeom prst="rect">
              <a:avLst/>
            </a:prstGeom>
            <a:solidFill>
              <a:srgbClr val="FFF7FF"/>
            </a:solidFill>
            <a:ln w="9525">
              <a:solidFill>
                <a:srgbClr val="FF3300"/>
              </a:solidFill>
              <a:miter lim="800000"/>
              <a:headEnd/>
              <a:tailEnd/>
            </a:ln>
          </p:spPr>
          <p:txBody>
            <a:bodyPr lIns="75895" tIns="37948" rIns="75895" bIns="37948">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Bindet krebsfördernde Metalle</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96" name="Text Box 4"/>
            <p:cNvSpPr txBox="1">
              <a:spLocks noChangeArrowheads="1"/>
            </p:cNvSpPr>
            <p:nvPr/>
          </p:nvSpPr>
          <p:spPr bwMode="auto">
            <a:xfrm>
              <a:off x="484" y="4755"/>
              <a:ext cx="2646" cy="363"/>
            </a:xfrm>
            <a:prstGeom prst="rect">
              <a:avLst/>
            </a:prstGeom>
            <a:solidFill>
              <a:srgbClr val="FFF7FF"/>
            </a:solidFill>
            <a:ln w="9525">
              <a:solidFill>
                <a:srgbClr val="FF3300"/>
              </a:solidFill>
              <a:miter lim="800000"/>
              <a:headEnd/>
              <a:tailEnd/>
            </a:ln>
          </p:spPr>
          <p:txBody>
            <a:bodyPr lIns="75895" tIns="37948" rIns="75895" bIns="37948">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Fördert den Zelluntergang</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0897" name="Text Box 3"/>
            <p:cNvSpPr txBox="1">
              <a:spLocks noChangeArrowheads="1"/>
            </p:cNvSpPr>
            <p:nvPr/>
          </p:nvSpPr>
          <p:spPr bwMode="auto">
            <a:xfrm>
              <a:off x="6154" y="3743"/>
              <a:ext cx="2644" cy="615"/>
            </a:xfrm>
            <a:prstGeom prst="rect">
              <a:avLst/>
            </a:prstGeom>
            <a:solidFill>
              <a:srgbClr val="DDF2FF"/>
            </a:solidFill>
            <a:ln w="9525">
              <a:solidFill>
                <a:srgbClr val="6699CC"/>
              </a:solidFill>
              <a:miter lim="800000"/>
              <a:headEnd/>
              <a:tailEnd/>
            </a:ln>
          </p:spPr>
          <p:txBody>
            <a:bodyPr lIns="75895" tIns="37948" rIns="75895" bIns="37948">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Hemmt die Entzündung</a:t>
              </a:r>
              <a:endParaRPr lang="de-DE" altLang="de-DE" sz="9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Bef>
                  <a:spcPct val="0"/>
                </a:spcBef>
                <a:spcAft>
                  <a:spcPct val="0"/>
                </a:spcAft>
                <a:buClrTx/>
                <a:buFontTx/>
                <a:buNone/>
              </a:pPr>
              <a:r>
                <a:rPr lang="de-DE" altLang="de-DE" sz="1000" b="1" dirty="0">
                  <a:solidFill>
                    <a:schemeClr val="tx1"/>
                  </a:solidFill>
                  <a:latin typeface="Calibri" panose="020F0502020204030204" pitchFamily="34" charset="0"/>
                  <a:ea typeface="Calibri" panose="020F0502020204030204" pitchFamily="34" charset="0"/>
                  <a:cs typeface="Calibri" panose="020F0502020204030204" pitchFamily="34" charset="0"/>
                </a:rPr>
                <a:t>(NF-Kappa)</a:t>
              </a:r>
              <a:endParaRPr lang="de-DE"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rm 59394"/>
          <p:cNvSpPr>
            <a:spLocks noGrp="1" noChangeArrowheads="1"/>
          </p:cNvSpPr>
          <p:nvPr>
            <p:ph type="body" idx="1"/>
          </p:nvPr>
        </p:nvSpPr>
        <p:spPr>
          <a:xfrm>
            <a:off x="855663" y="984250"/>
            <a:ext cx="7859712" cy="5159375"/>
          </a:xfrm>
        </p:spPr>
        <p:txBody>
          <a:bodyPr/>
          <a:lstStyle/>
          <a:p>
            <a:pPr marL="0" indent="0">
              <a:buFont typeface="Times New Roman" pitchFamily="18" charset="0"/>
              <a:buNone/>
              <a:defRPr/>
            </a:pPr>
            <a:r>
              <a:rPr lang="de-DE" sz="1800" b="1" dirty="0"/>
              <a:t>Rapsöl für eine gesunde Ernährung</a:t>
            </a:r>
            <a:br>
              <a:rPr lang="de-CH" sz="1800" b="1" dirty="0"/>
            </a:br>
            <a:endParaRPr lang="de-DE" sz="1800" b="1" dirty="0"/>
          </a:p>
          <a:p>
            <a:pPr>
              <a:defRPr/>
            </a:pPr>
            <a:r>
              <a:rPr lang="de-DE" sz="1600" dirty="0"/>
              <a:t>Rapsöl ist ein Öl, das nahezu alle Bedingungen, die man an ein Speiseöl stellt, erfüllt. Rapsöl genügt heute auch hohen geschmacklichen Ansprüchen</a:t>
            </a:r>
          </a:p>
          <a:p>
            <a:pPr>
              <a:defRPr/>
            </a:pPr>
            <a:r>
              <a:rPr lang="de-CH" sz="1600" dirty="0"/>
              <a:t>Enthält gamma-Vitamin-E, welches stark entzündungshemmend wirkt</a:t>
            </a:r>
          </a:p>
          <a:p>
            <a:pPr>
              <a:defRPr/>
            </a:pPr>
            <a:r>
              <a:rPr lang="de-CH" sz="1600" dirty="0"/>
              <a:t>Frühere Studien zeigten, dass hohe Mengen an gamma-Vitamin-E </a:t>
            </a:r>
            <a:br>
              <a:rPr lang="de-CH" sz="1600" dirty="0"/>
            </a:br>
            <a:r>
              <a:rPr lang="de-CH" sz="1600" dirty="0"/>
              <a:t>das Risiko für Prostatakrebs verringern konnten. In einer </a:t>
            </a:r>
            <a:br>
              <a:rPr lang="de-CH" sz="1600" dirty="0"/>
            </a:br>
            <a:r>
              <a:rPr lang="de-CH" sz="1600" dirty="0"/>
              <a:t>experimentellen Studie konnte gamma-Vitamin E menschliche </a:t>
            </a:r>
            <a:br>
              <a:rPr lang="de-CH" sz="1600" dirty="0"/>
            </a:br>
            <a:r>
              <a:rPr lang="de-CH" sz="1600" dirty="0"/>
              <a:t>Prostata-Krebszellen verringern und liess dabei die gesunden Zellen völlig intakt</a:t>
            </a:r>
            <a:endParaRPr lang="de-CH" sz="1600" b="1" dirty="0"/>
          </a:p>
          <a:p>
            <a:pPr>
              <a:defRPr/>
            </a:pPr>
            <a:r>
              <a:rPr lang="de-DE" sz="1600" dirty="0"/>
              <a:t>1 bis 2 Esslöffel Rapsöl täglich decken bereits den </a:t>
            </a:r>
            <a:br>
              <a:rPr lang="de-DE" sz="1600" dirty="0"/>
            </a:br>
            <a:r>
              <a:rPr lang="de-DE" sz="1600" dirty="0"/>
              <a:t>grössten Teil des täglichen Bedarfs an Vitamin E und </a:t>
            </a:r>
            <a:br>
              <a:rPr lang="de-DE" sz="1600" dirty="0"/>
            </a:br>
            <a:r>
              <a:rPr lang="de-DE" sz="1600" dirty="0"/>
              <a:t>essenziellen Fettsäuren eines erwachsenen Menschen ab</a:t>
            </a:r>
            <a:endParaRPr lang="de-CH" sz="1600" dirty="0"/>
          </a:p>
          <a:p>
            <a:pPr>
              <a:defRPr/>
            </a:pPr>
            <a:r>
              <a:rPr lang="de-DE" sz="1600" dirty="0"/>
              <a:t>Rapsöl weist unter allen Ölen das günstigste Verhältnis von </a:t>
            </a:r>
            <a:br>
              <a:rPr lang="de-DE" sz="1600" dirty="0"/>
            </a:br>
            <a:r>
              <a:rPr lang="de-DE" sz="1600" dirty="0"/>
              <a:t>Omega-6 zu den Omega-3 Fettsäuren auf und trägt so u.a. </a:t>
            </a:r>
            <a:br>
              <a:rPr lang="de-DE" sz="1600" dirty="0"/>
            </a:br>
            <a:r>
              <a:rPr lang="de-DE" sz="1600" dirty="0"/>
              <a:t>zu einem geringeren Erkrankungsrisiko für Herz-Kreislauf-Erkrankungen bei</a:t>
            </a:r>
          </a:p>
          <a:p>
            <a:pPr>
              <a:defRPr/>
            </a:pPr>
            <a:r>
              <a:rPr lang="de-CH" sz="1600" b="1" dirty="0"/>
              <a:t>Die besten europäischen Rapsöle werden mit der DGF-Rapsölmedaille ausgezeichnet. Das St.Galler Rapsöl durfte diese Ehrung bereits 6-mal erhalten!</a:t>
            </a:r>
          </a:p>
        </p:txBody>
      </p:sp>
      <p:sp>
        <p:nvSpPr>
          <p:cNvPr id="251907" name="Form 59393"/>
          <p:cNvSpPr>
            <a:spLocks noGrp="1" noChangeArrowheads="1"/>
          </p:cNvSpPr>
          <p:nvPr>
            <p:ph type="title"/>
          </p:nvPr>
        </p:nvSpPr>
        <p:spPr>
          <a:xfrm>
            <a:off x="865188" y="44450"/>
            <a:ext cx="5867400" cy="457200"/>
          </a:xfrm>
        </p:spPr>
        <p:txBody>
          <a:bodyPr wrap="square"/>
          <a:lstStyle/>
          <a:p>
            <a:r>
              <a:rPr lang="de-CH" altLang="de-DE" dirty="0"/>
              <a:t>St.Galler Rapsöl</a:t>
            </a:r>
          </a:p>
        </p:txBody>
      </p:sp>
      <p:sp>
        <p:nvSpPr>
          <p:cNvPr id="251908"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1909"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da-DK"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Aufnahme: Dr. med. et Dr. scient. med. Jürg Eichhorn</a:t>
            </a:r>
          </a:p>
        </p:txBody>
      </p:sp>
      <p:pic>
        <p:nvPicPr>
          <p:cNvPr id="251910" name="Grafik 1" descr="Beschreibung: \\Server\Fotos\JPG Praxis\St. Galler Rapsöl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063" y="2133600"/>
            <a:ext cx="792162"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rm 59394"/>
          <p:cNvSpPr>
            <a:spLocks noGrp="1" noChangeArrowheads="1"/>
          </p:cNvSpPr>
          <p:nvPr>
            <p:ph type="body" idx="1"/>
          </p:nvPr>
        </p:nvSpPr>
        <p:spPr>
          <a:xfrm>
            <a:off x="855663" y="984250"/>
            <a:ext cx="7859712" cy="5159375"/>
          </a:xfrm>
        </p:spPr>
        <p:txBody>
          <a:bodyPr/>
          <a:lstStyle/>
          <a:p>
            <a:pPr marL="0" indent="0">
              <a:buFont typeface="Times New Roman" pitchFamily="18" charset="0"/>
              <a:buNone/>
              <a:defRPr/>
            </a:pPr>
            <a:r>
              <a:rPr lang="de-DE" sz="1800" b="1" dirty="0"/>
              <a:t>Spezielle Empfehlungen</a:t>
            </a:r>
            <a:br>
              <a:rPr lang="de-CH" sz="1800" b="1" dirty="0"/>
            </a:br>
            <a:endParaRPr lang="de-DE" sz="1800" b="1" dirty="0"/>
          </a:p>
          <a:p>
            <a:pPr>
              <a:defRPr/>
            </a:pPr>
            <a:r>
              <a:rPr lang="de-CH" sz="1600" b="1" dirty="0"/>
              <a:t>Einnahmeempfehlung: </a:t>
            </a:r>
            <a:br>
              <a:rPr lang="de-CH" sz="1600" dirty="0"/>
            </a:br>
            <a:r>
              <a:rPr lang="de-CH" sz="1600" dirty="0"/>
              <a:t>3-	4-mal 1 dl über den Tag verteilt</a:t>
            </a:r>
          </a:p>
          <a:p>
            <a:pPr>
              <a:defRPr/>
            </a:pPr>
            <a:r>
              <a:rPr lang="de-CH" sz="1600" dirty="0"/>
              <a:t>	</a:t>
            </a:r>
            <a:r>
              <a:rPr lang="de-CH" sz="1600" b="1" dirty="0"/>
              <a:t>Wenn eine Gewichtsreduktion angestrebt wird: </a:t>
            </a:r>
            <a:br>
              <a:rPr lang="de-CH" sz="1600" dirty="0"/>
            </a:br>
            <a:r>
              <a:rPr lang="de-CH" sz="1600" dirty="0"/>
              <a:t>Einnahme vor dem Essen (Sättigungsgefühl!)</a:t>
            </a:r>
          </a:p>
          <a:p>
            <a:pPr>
              <a:defRPr/>
            </a:pPr>
            <a:r>
              <a:rPr lang="de-CH" sz="1600" dirty="0"/>
              <a:t>	</a:t>
            </a:r>
            <a:r>
              <a:rPr lang="de-CH" sz="1600" b="1" dirty="0"/>
              <a:t>Bei Süssgelüsten oder Hungeranfällen: </a:t>
            </a:r>
            <a:br>
              <a:rPr lang="de-CH" sz="1600" dirty="0"/>
            </a:br>
            <a:r>
              <a:rPr lang="de-CH" sz="1600" dirty="0"/>
              <a:t>Jederzeit</a:t>
            </a:r>
          </a:p>
          <a:p>
            <a:pPr>
              <a:defRPr/>
            </a:pPr>
            <a:r>
              <a:rPr lang="de-CH" sz="1600" b="1" dirty="0"/>
              <a:t>Weizenkeime (Hirnnahrung und schöneres Haar):</a:t>
            </a:r>
            <a:br>
              <a:rPr lang="de-CH" sz="1600" dirty="0"/>
            </a:br>
            <a:r>
              <a:rPr lang="de-CH" sz="1600" dirty="0"/>
              <a:t>	Erst vor dem Verzehr dazu geben (Quellwirkung), zum Beispiel je 1 Esslöffel pro Glas/Portion</a:t>
            </a:r>
          </a:p>
          <a:p>
            <a:pPr>
              <a:defRPr/>
            </a:pPr>
            <a:r>
              <a:rPr lang="de-CH" sz="1600" b="1" dirty="0"/>
              <a:t>Bierhefe-Flocken (Hirnnahrung und schöneres Haar):</a:t>
            </a:r>
            <a:br>
              <a:rPr lang="de-CH" sz="1600" dirty="0"/>
            </a:br>
            <a:r>
              <a:rPr lang="de-CH" sz="1600" dirty="0"/>
              <a:t>	Erst vor dem Verzehr dazu geben (Quellwirkung), zum Beispiel je 1 Esslöffel pro Glas/Portion</a:t>
            </a:r>
          </a:p>
          <a:p>
            <a:pPr>
              <a:defRPr/>
            </a:pPr>
            <a:r>
              <a:rPr lang="de-CH" sz="1600" b="1" dirty="0"/>
              <a:t>Reine Flohsamenschalen:</a:t>
            </a:r>
            <a:br>
              <a:rPr lang="de-CH" sz="1600" dirty="0"/>
            </a:br>
            <a:r>
              <a:rPr lang="de-CH" sz="1600" dirty="0"/>
              <a:t>Erst vor dem Verzehr dazu geben (Quellwirkung), zum Beispiel je 1 Esslöffel pro Glas/Portion: Aufbau der Darmflora. Reguliert den Stuhlgang.</a:t>
            </a:r>
            <a:br>
              <a:rPr lang="de-CH" sz="1600" dirty="0"/>
            </a:br>
            <a:r>
              <a:rPr lang="de-CH" sz="1600" dirty="0"/>
              <a:t>Wirkt der Divertikulose entgegen</a:t>
            </a:r>
          </a:p>
          <a:p>
            <a:pPr>
              <a:defRPr/>
            </a:pPr>
            <a:endParaRPr lang="de-CH" sz="1600" dirty="0"/>
          </a:p>
        </p:txBody>
      </p:sp>
      <p:sp>
        <p:nvSpPr>
          <p:cNvPr id="252931" name="Form 59393"/>
          <p:cNvSpPr>
            <a:spLocks noGrp="1" noChangeArrowheads="1"/>
          </p:cNvSpPr>
          <p:nvPr>
            <p:ph type="title"/>
          </p:nvPr>
        </p:nvSpPr>
        <p:spPr>
          <a:xfrm>
            <a:off x="865188" y="44450"/>
            <a:ext cx="5867400" cy="457200"/>
          </a:xfrm>
        </p:spPr>
        <p:txBody>
          <a:bodyPr wrap="square"/>
          <a:lstStyle/>
          <a:p>
            <a:r>
              <a:rPr lang="de-CH" altLang="de-DE" dirty="0"/>
              <a:t>TopMix-Lebenselixiere</a:t>
            </a:r>
          </a:p>
        </p:txBody>
      </p:sp>
      <p:sp>
        <p:nvSpPr>
          <p:cNvPr id="252932"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Form 59393"/>
          <p:cNvSpPr>
            <a:spLocks noGrp="1" noChangeArrowheads="1"/>
          </p:cNvSpPr>
          <p:nvPr>
            <p:ph type="title"/>
          </p:nvPr>
        </p:nvSpPr>
        <p:spPr>
          <a:xfrm>
            <a:off x="865188" y="44450"/>
            <a:ext cx="5954712" cy="457200"/>
          </a:xfrm>
        </p:spPr>
        <p:txBody>
          <a:bodyPr wrap="square"/>
          <a:lstStyle/>
          <a:p>
            <a:r>
              <a:rPr lang="de-CH" altLang="de-DE" dirty="0"/>
              <a:t>TopMix-Lebenselixiere-Basistherapie bei Krebs</a:t>
            </a:r>
          </a:p>
        </p:txBody>
      </p:sp>
      <p:sp>
        <p:nvSpPr>
          <p:cNvPr id="21507" name="Form 59394"/>
          <p:cNvSpPr>
            <a:spLocks noGrp="1" noChangeArrowheads="1"/>
          </p:cNvSpPr>
          <p:nvPr>
            <p:ph type="body" idx="1"/>
          </p:nvPr>
        </p:nvSpPr>
        <p:spPr>
          <a:xfrm>
            <a:off x="855663" y="993775"/>
            <a:ext cx="7859712" cy="5578475"/>
          </a:xfrm>
        </p:spPr>
        <p:txBody>
          <a:bodyPr/>
          <a:lstStyle/>
          <a:p>
            <a:pPr marL="0" indent="0">
              <a:buFont typeface="Times New Roman" pitchFamily="18" charset="0"/>
              <a:buNone/>
              <a:defRPr/>
            </a:pPr>
            <a:r>
              <a:rPr lang="de-CH" sz="1800" b="1" dirty="0"/>
              <a:t>Dosierung bei Brustkrebs oder anderen Krebsarten (½ Liter/Tag)</a:t>
            </a:r>
            <a:br>
              <a:rPr lang="de-CH" sz="1800" b="1" dirty="0"/>
            </a:br>
            <a:r>
              <a:rPr lang="de-CH" sz="1800" b="1" dirty="0"/>
              <a:t>Basiszutaten bei Krebs:</a:t>
            </a:r>
            <a:endParaRPr lang="de-DE" sz="1800" b="1" dirty="0"/>
          </a:p>
          <a:p>
            <a:pPr>
              <a:defRPr/>
            </a:pPr>
            <a:r>
              <a:rPr lang="de-CH" sz="1600" b="1" dirty="0"/>
              <a:t>Broccoli</a:t>
            </a:r>
            <a:br>
              <a:rPr lang="de-CH" sz="1600" b="1" dirty="0"/>
            </a:br>
            <a:r>
              <a:rPr lang="de-CH" sz="1600" dirty="0"/>
              <a:t>1 kg pro Woche, aufgeteilt auf die Tage, möglichst ungekocht (Hitzebehandlung zerstört 20% der Antioxidanzien)</a:t>
            </a:r>
          </a:p>
          <a:p>
            <a:pPr>
              <a:defRPr/>
            </a:pPr>
            <a:endParaRPr lang="de-CH" sz="1600" dirty="0"/>
          </a:p>
          <a:p>
            <a:pPr>
              <a:defRPr/>
            </a:pPr>
            <a:r>
              <a:rPr lang="de-CH" sz="1600" b="1" dirty="0"/>
              <a:t>Granatapfelelixier Dr. Jacobs</a:t>
            </a:r>
            <a:br>
              <a:rPr lang="de-CH" sz="1600" b="1" dirty="0"/>
            </a:br>
            <a:r>
              <a:rPr lang="de-CH" sz="1600" dirty="0"/>
              <a:t>40 ml (2 Messbecher) pro Tag, im Mixer eingerührt in die TopMix-Lebenselixiere,</a:t>
            </a:r>
            <a:br>
              <a:rPr lang="de-CH" sz="1600" dirty="0"/>
            </a:br>
            <a:r>
              <a:rPr lang="de-CH" sz="1600" dirty="0"/>
              <a:t>teils auch als Variante in Joghurt. Prophylaxe: 10 ml (1/2 Messbecher)</a:t>
            </a:r>
            <a:br>
              <a:rPr lang="de-CH" sz="1600" dirty="0"/>
            </a:br>
            <a:endParaRPr lang="de-CH" sz="1600" dirty="0"/>
          </a:p>
          <a:p>
            <a:pPr>
              <a:defRPr/>
            </a:pPr>
            <a:r>
              <a:rPr lang="de-CH" sz="1600" b="1" dirty="0"/>
              <a:t>St.Galler Rapsöl</a:t>
            </a:r>
            <a:br>
              <a:rPr lang="de-CH" sz="1600" dirty="0"/>
            </a:br>
            <a:r>
              <a:rPr lang="de-CH" sz="1600" dirty="0"/>
              <a:t>	½ Liter pro Woche, im Mixer eingerührt in die TopMix-Lebenselixiere.</a:t>
            </a:r>
            <a:br>
              <a:rPr lang="de-CH" sz="1600" dirty="0"/>
            </a:br>
            <a:r>
              <a:rPr lang="de-CH" sz="1600" dirty="0"/>
              <a:t>In Salatsaucen anstelle von Olivenöl</a:t>
            </a:r>
            <a:br>
              <a:rPr lang="de-CH" sz="1600" dirty="0"/>
            </a:br>
            <a:endParaRPr lang="de-CH" sz="1600" dirty="0"/>
          </a:p>
          <a:p>
            <a:pPr>
              <a:defRPr/>
            </a:pPr>
            <a:r>
              <a:rPr lang="de-CH" sz="1600" b="1" dirty="0"/>
              <a:t>Aprikosenkernmehl</a:t>
            </a:r>
            <a:br>
              <a:rPr lang="de-CH" sz="1600" b="1" dirty="0"/>
            </a:br>
            <a:r>
              <a:rPr lang="de-CH" sz="1600" dirty="0"/>
              <a:t>8 Gramm täglich, im Mixer eingerührt in die TopMix-Lebenselixiere</a:t>
            </a:r>
            <a:br>
              <a:rPr lang="de-CH" sz="1600" dirty="0"/>
            </a:br>
            <a:endParaRPr lang="de-CH" sz="1600" dirty="0"/>
          </a:p>
          <a:p>
            <a:pPr>
              <a:defRPr/>
            </a:pPr>
            <a:r>
              <a:rPr lang="de-CH" sz="1600" b="1" dirty="0"/>
              <a:t>Aloe Vera Gel</a:t>
            </a:r>
            <a:br>
              <a:rPr lang="de-CH" sz="1600" b="1" dirty="0"/>
            </a:br>
            <a:r>
              <a:rPr lang="de-CH" sz="1600" dirty="0"/>
              <a:t>1 Deziliter täglich, eingerührt in die TopMix-Lebenselixiere</a:t>
            </a:r>
            <a:br>
              <a:rPr lang="de-CH" sz="1600" b="1" dirty="0"/>
            </a:br>
            <a:endParaRPr lang="de-CH" sz="1600" dirty="0"/>
          </a:p>
          <a:p>
            <a:pPr>
              <a:defRPr/>
            </a:pPr>
            <a:endParaRPr lang="de-CH" sz="1600"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rm 59394"/>
          <p:cNvSpPr>
            <a:spLocks noGrp="1" noChangeArrowheads="1"/>
          </p:cNvSpPr>
          <p:nvPr>
            <p:ph type="body" idx="1"/>
          </p:nvPr>
        </p:nvSpPr>
        <p:spPr>
          <a:xfrm>
            <a:off x="855663" y="984250"/>
            <a:ext cx="7859712" cy="5159375"/>
          </a:xfrm>
        </p:spPr>
        <p:txBody>
          <a:bodyPr/>
          <a:lstStyle/>
          <a:p>
            <a:pPr marL="0" indent="0">
              <a:buFont typeface="Times New Roman" pitchFamily="18" charset="0"/>
              <a:buNone/>
              <a:defRPr/>
            </a:pPr>
            <a:r>
              <a:rPr lang="de-CH" sz="1800" b="1" dirty="0"/>
              <a:t>Beruhigung und Schlaf  -  Power Booster für das Hirn</a:t>
            </a:r>
            <a:br>
              <a:rPr lang="de-CH" sz="1800" b="1" dirty="0"/>
            </a:br>
            <a:endParaRPr lang="de-DE" sz="1800" b="1" dirty="0"/>
          </a:p>
          <a:p>
            <a:pPr>
              <a:defRPr/>
            </a:pPr>
            <a:r>
              <a:rPr lang="de-CH" sz="1600" dirty="0"/>
              <a:t>Müdigkeit, Erschöpfung, Schwächezustände, Rekonvaleszenz</a:t>
            </a:r>
          </a:p>
          <a:p>
            <a:pPr>
              <a:defRPr/>
            </a:pPr>
            <a:r>
              <a:rPr lang="de-CH" sz="1600" dirty="0"/>
              <a:t>Nervosität, Unruhe, Schlaflosigkeit, Rastlosigkeit	</a:t>
            </a:r>
            <a:br>
              <a:rPr lang="de-CH" sz="1600" dirty="0"/>
            </a:br>
            <a:br>
              <a:rPr lang="de-CH" sz="1600" dirty="0"/>
            </a:br>
            <a:r>
              <a:rPr lang="de-CH" sz="1600" b="1" dirty="0"/>
              <a:t>Rezept 1</a:t>
            </a:r>
            <a:br>
              <a:rPr lang="de-CH" sz="1600" dirty="0"/>
            </a:br>
            <a:endParaRPr lang="de-CH" sz="1600" dirty="0"/>
          </a:p>
          <a:p>
            <a:pPr>
              <a:defRPr/>
            </a:pPr>
            <a:r>
              <a:rPr lang="de-CH" sz="1600" dirty="0"/>
              <a:t>Enthält neben den Hirnbotenstoffen Asparaginsäure, Glutaminsäure und Arginin auch reichlich Glycine, Cystin, Phospholipide, Kalium und Magnesium</a:t>
            </a:r>
            <a:br>
              <a:rPr lang="de-CH" sz="1600" dirty="0"/>
            </a:br>
            <a:br>
              <a:rPr lang="de-CH" sz="1600" dirty="0"/>
            </a:br>
            <a:br>
              <a:rPr lang="de-CH" sz="1600" dirty="0"/>
            </a:br>
            <a:r>
              <a:rPr lang="de-CH" sz="1600" b="1" dirty="0"/>
              <a:t>Rezept 2</a:t>
            </a:r>
          </a:p>
          <a:p>
            <a:pPr>
              <a:defRPr/>
            </a:pPr>
            <a:r>
              <a:rPr lang="de-CH" sz="1600" dirty="0"/>
              <a:t>Enthält reichlich die anregenden Hirnbotenstoffe Asparaginsäure, Glutaminsäure und Arginin</a:t>
            </a:r>
          </a:p>
        </p:txBody>
      </p:sp>
      <p:sp>
        <p:nvSpPr>
          <p:cNvPr id="254979" name="Form 59393"/>
          <p:cNvSpPr>
            <a:spLocks noGrp="1" noChangeArrowheads="1"/>
          </p:cNvSpPr>
          <p:nvPr>
            <p:ph type="title"/>
          </p:nvPr>
        </p:nvSpPr>
        <p:spPr>
          <a:xfrm>
            <a:off x="865188" y="44450"/>
            <a:ext cx="5867400" cy="457200"/>
          </a:xfrm>
        </p:spPr>
        <p:txBody>
          <a:bodyPr wrap="square"/>
          <a:lstStyle/>
          <a:p>
            <a:r>
              <a:rPr lang="de-CH" altLang="de-DE" dirty="0" err="1"/>
              <a:t>TopMix</a:t>
            </a:r>
            <a:r>
              <a:rPr lang="de-CH" altLang="de-DE" dirty="0"/>
              <a:t>-Lebenselixiere - 2 spezielle Rezepte</a:t>
            </a:r>
          </a:p>
        </p:txBody>
      </p:sp>
      <p:sp>
        <p:nvSpPr>
          <p:cNvPr id="254980"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Form 59394"/>
          <p:cNvSpPr>
            <a:spLocks noGrp="1" noChangeArrowheads="1"/>
          </p:cNvSpPr>
          <p:nvPr>
            <p:ph type="body" idx="1"/>
          </p:nvPr>
        </p:nvSpPr>
        <p:spPr>
          <a:xfrm>
            <a:off x="900113" y="981075"/>
            <a:ext cx="7859712" cy="5159375"/>
          </a:xfrm>
        </p:spPr>
        <p:txBody>
          <a:bodyPr/>
          <a:lstStyle/>
          <a:p>
            <a:pPr marL="0" indent="0">
              <a:buFont typeface="Times New Roman" pitchFamily="18" charset="0"/>
              <a:buNone/>
            </a:pPr>
            <a:r>
              <a:rPr lang="de-CH" altLang="de-DE" sz="1800" b="1" dirty="0"/>
              <a:t>Reich an hirnaktiven Aminosäuren und Phospholipiden</a:t>
            </a:r>
            <a:br>
              <a:rPr lang="de-CH" altLang="de-DE" sz="1800" b="1" dirty="0"/>
            </a:br>
            <a:endParaRPr lang="de-DE" altLang="de-DE" sz="1800" b="1" dirty="0"/>
          </a:p>
        </p:txBody>
      </p:sp>
      <p:sp>
        <p:nvSpPr>
          <p:cNvPr id="256003" name="Form 59393"/>
          <p:cNvSpPr>
            <a:spLocks noGrp="1" noChangeArrowheads="1"/>
          </p:cNvSpPr>
          <p:nvPr>
            <p:ph type="title"/>
          </p:nvPr>
        </p:nvSpPr>
        <p:spPr>
          <a:xfrm>
            <a:off x="865188" y="44450"/>
            <a:ext cx="5867400" cy="457200"/>
          </a:xfrm>
        </p:spPr>
        <p:txBody>
          <a:bodyPr wrap="square"/>
          <a:lstStyle/>
          <a:p>
            <a:r>
              <a:rPr lang="de-CH" altLang="de-DE" dirty="0" err="1"/>
              <a:t>TopMix</a:t>
            </a:r>
            <a:r>
              <a:rPr lang="de-CH" altLang="de-DE" dirty="0"/>
              <a:t>-Lebenselixiere - Rezept 1</a:t>
            </a:r>
          </a:p>
        </p:txBody>
      </p:sp>
      <p:sp>
        <p:nvSpPr>
          <p:cNvPr id="256004"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598615025"/>
              </p:ext>
            </p:extLst>
          </p:nvPr>
        </p:nvGraphicFramePr>
        <p:xfrm>
          <a:off x="971550" y="1989138"/>
          <a:ext cx="2474913" cy="3111502"/>
        </p:xfrm>
        <a:graphic>
          <a:graphicData uri="http://schemas.openxmlformats.org/drawingml/2006/table">
            <a:tbl>
              <a:tblPr firstRow="1" firstCol="1" bandRow="1"/>
              <a:tblGrid>
                <a:gridCol w="1499584">
                  <a:extLst>
                    <a:ext uri="{9D8B030D-6E8A-4147-A177-3AD203B41FA5}">
                      <a16:colId xmlns:a16="http://schemas.microsoft.com/office/drawing/2014/main" val="20000"/>
                    </a:ext>
                  </a:extLst>
                </a:gridCol>
                <a:gridCol w="380294">
                  <a:extLst>
                    <a:ext uri="{9D8B030D-6E8A-4147-A177-3AD203B41FA5}">
                      <a16:colId xmlns:a16="http://schemas.microsoft.com/office/drawing/2014/main" val="20001"/>
                    </a:ext>
                  </a:extLst>
                </a:gridCol>
                <a:gridCol w="595035">
                  <a:extLst>
                    <a:ext uri="{9D8B030D-6E8A-4147-A177-3AD203B41FA5}">
                      <a16:colId xmlns:a16="http://schemas.microsoft.com/office/drawing/2014/main" val="20002"/>
                    </a:ext>
                  </a:extLst>
                </a:gridCol>
              </a:tblGrid>
              <a:tr h="236548">
                <a:tc>
                  <a:txBody>
                    <a:bodyPr/>
                    <a:lstStyle/>
                    <a:p>
                      <a:pPr>
                        <a:spcAft>
                          <a:spcPts val="0"/>
                        </a:spcAft>
                      </a:pPr>
                      <a:r>
                        <a:rPr lang="de-DE" sz="800" b="1" dirty="0">
                          <a:effectLst/>
                          <a:latin typeface="Arial"/>
                          <a:ea typeface="Times New Roman"/>
                          <a:cs typeface="Arial"/>
                        </a:rPr>
                        <a:t>Nahrungsmittel</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dirty="0">
                          <a:effectLst/>
                          <a:latin typeface="Arial"/>
                          <a:ea typeface="Times New Roman"/>
                          <a:cs typeface="Arial"/>
                        </a:rPr>
                        <a:t> </a:t>
                      </a:r>
                      <a:endParaRPr lang="de-CH" sz="1000" dirty="0">
                        <a:effectLst/>
                        <a:latin typeface="Arial"/>
                        <a:ea typeface="Times New Roman"/>
                        <a:cs typeface="Times New Roman"/>
                      </a:endParaRPr>
                    </a:p>
                  </a:txBody>
                  <a:tcPr marL="44442" marR="44442"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Gramm</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236548">
                <a:tc gridSpan="2">
                  <a:txBody>
                    <a:bodyPr/>
                    <a:lstStyle/>
                    <a:p>
                      <a:pPr>
                        <a:spcAft>
                          <a:spcPts val="0"/>
                        </a:spcAft>
                      </a:pPr>
                      <a:r>
                        <a:rPr lang="de-DE" sz="800" dirty="0">
                          <a:effectLst/>
                          <a:latin typeface="Arial"/>
                          <a:ea typeface="Times New Roman"/>
                          <a:cs typeface="Arial"/>
                        </a:rPr>
                        <a:t>Mandarine</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120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236548">
                <a:tc gridSpan="2">
                  <a:txBody>
                    <a:bodyPr/>
                    <a:lstStyle/>
                    <a:p>
                      <a:pPr>
                        <a:spcAft>
                          <a:spcPts val="0"/>
                        </a:spcAft>
                      </a:pPr>
                      <a:r>
                        <a:rPr lang="de-DE" sz="800" dirty="0">
                          <a:effectLst/>
                          <a:latin typeface="Arial"/>
                          <a:ea typeface="Times New Roman"/>
                          <a:cs typeface="Arial"/>
                        </a:rPr>
                        <a:t>Karottensaft</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100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236548">
                <a:tc gridSpan="2">
                  <a:txBody>
                    <a:bodyPr/>
                    <a:lstStyle/>
                    <a:p>
                      <a:pPr>
                        <a:spcAft>
                          <a:spcPts val="0"/>
                        </a:spcAft>
                      </a:pPr>
                      <a:r>
                        <a:rPr lang="de-DE" sz="800" dirty="0">
                          <a:effectLst/>
                          <a:latin typeface="Arial"/>
                          <a:ea typeface="Times New Roman"/>
                          <a:cs typeface="Arial"/>
                        </a:rPr>
                        <a:t>Apfel</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80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236548">
                <a:tc gridSpan="2">
                  <a:txBody>
                    <a:bodyPr/>
                    <a:lstStyle/>
                    <a:p>
                      <a:pPr>
                        <a:spcAft>
                          <a:spcPts val="0"/>
                        </a:spcAft>
                      </a:pPr>
                      <a:r>
                        <a:rPr lang="de-DE" sz="800" dirty="0">
                          <a:effectLst/>
                          <a:latin typeface="Arial"/>
                          <a:ea typeface="Times New Roman"/>
                          <a:cs typeface="Arial"/>
                        </a:rPr>
                        <a:t>Banane</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50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r h="236548">
                <a:tc gridSpan="2">
                  <a:txBody>
                    <a:bodyPr/>
                    <a:lstStyle/>
                    <a:p>
                      <a:pPr>
                        <a:spcAft>
                          <a:spcPts val="0"/>
                        </a:spcAft>
                      </a:pPr>
                      <a:r>
                        <a:rPr lang="de-DE" sz="800" dirty="0">
                          <a:effectLst/>
                          <a:latin typeface="Arial"/>
                          <a:ea typeface="Times New Roman"/>
                          <a:cs typeface="Arial"/>
                        </a:rPr>
                        <a:t>Rapsöl (100 ml=88 g)</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30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236548">
                <a:tc gridSpan="2">
                  <a:txBody>
                    <a:bodyPr/>
                    <a:lstStyle/>
                    <a:p>
                      <a:pPr>
                        <a:spcAft>
                          <a:spcPts val="0"/>
                        </a:spcAft>
                      </a:pPr>
                      <a:r>
                        <a:rPr lang="de-DE" sz="800" dirty="0">
                          <a:effectLst/>
                          <a:latin typeface="Arial"/>
                          <a:ea typeface="Times New Roman"/>
                          <a:cs typeface="Arial"/>
                        </a:rPr>
                        <a:t>Sanddornbeerensaft</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30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6"/>
                  </a:ext>
                </a:extLst>
              </a:tr>
              <a:tr h="373011">
                <a:tc gridSpan="2">
                  <a:txBody>
                    <a:bodyPr/>
                    <a:lstStyle/>
                    <a:p>
                      <a:pPr>
                        <a:spcAft>
                          <a:spcPts val="0"/>
                        </a:spcAft>
                      </a:pPr>
                      <a:r>
                        <a:rPr lang="de-DE" sz="800" dirty="0">
                          <a:effectLst/>
                          <a:latin typeface="Arial"/>
                          <a:ea typeface="Times New Roman"/>
                          <a:cs typeface="Arial"/>
                        </a:rPr>
                        <a:t>Sojabohne, trocken</a:t>
                      </a:r>
                      <a:br>
                        <a:rPr lang="de-DE" sz="800" dirty="0">
                          <a:effectLst/>
                          <a:latin typeface="Arial"/>
                          <a:ea typeface="Times New Roman"/>
                          <a:cs typeface="Arial"/>
                        </a:rPr>
                      </a:br>
                      <a:r>
                        <a:rPr lang="de-DE" sz="800" dirty="0">
                          <a:effectLst/>
                          <a:latin typeface="Arial"/>
                          <a:ea typeface="Times New Roman"/>
                          <a:cs typeface="Arial"/>
                        </a:rPr>
                        <a:t>(100 g trocken=384 gekocht)</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25</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236548">
                <a:tc gridSpan="2">
                  <a:txBody>
                    <a:bodyPr/>
                    <a:lstStyle/>
                    <a:p>
                      <a:pPr>
                        <a:spcAft>
                          <a:spcPts val="0"/>
                        </a:spcAft>
                      </a:pPr>
                      <a:r>
                        <a:rPr lang="de-DE" sz="800" dirty="0">
                          <a:effectLst/>
                          <a:latin typeface="Arial"/>
                          <a:ea typeface="Times New Roman"/>
                          <a:cs typeface="Arial"/>
                        </a:rPr>
                        <a:t>Erdnuss, geröstet, ungesalzen</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20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8"/>
                  </a:ext>
                </a:extLst>
              </a:tr>
              <a:tr h="236548">
                <a:tc gridSpan="2">
                  <a:txBody>
                    <a:bodyPr/>
                    <a:lstStyle/>
                    <a:p>
                      <a:pPr>
                        <a:spcAft>
                          <a:spcPts val="0"/>
                        </a:spcAft>
                      </a:pPr>
                      <a:r>
                        <a:rPr lang="de-DE" sz="800" dirty="0">
                          <a:effectLst/>
                          <a:latin typeface="Arial"/>
                          <a:ea typeface="Times New Roman"/>
                          <a:cs typeface="Arial"/>
                        </a:rPr>
                        <a:t>Sonnenblumenkerne, trocken</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20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236548">
                <a:tc gridSpan="2">
                  <a:txBody>
                    <a:bodyPr/>
                    <a:lstStyle/>
                    <a:p>
                      <a:pPr>
                        <a:spcAft>
                          <a:spcPts val="0"/>
                        </a:spcAft>
                      </a:pPr>
                      <a:r>
                        <a:rPr lang="de-DE" sz="800" dirty="0">
                          <a:effectLst/>
                          <a:latin typeface="Arial"/>
                          <a:ea typeface="Times New Roman"/>
                          <a:cs typeface="Arial"/>
                        </a:rPr>
                        <a:t>Weizenkeime, trocken, 20 g=4 Essl.</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20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0"/>
                  </a:ext>
                </a:extLst>
              </a:tr>
              <a:tr h="373011">
                <a:tc gridSpan="2">
                  <a:txBody>
                    <a:bodyPr/>
                    <a:lstStyle/>
                    <a:p>
                      <a:pPr>
                        <a:spcAft>
                          <a:spcPts val="0"/>
                        </a:spcAft>
                      </a:pPr>
                      <a:r>
                        <a:rPr lang="de-DE" sz="800" dirty="0">
                          <a:effectLst/>
                          <a:latin typeface="Arial"/>
                          <a:ea typeface="Times New Roman"/>
                          <a:cs typeface="Arial"/>
                        </a:rPr>
                        <a:t>Steinpilz, getrocknet </a:t>
                      </a:r>
                      <a:br>
                        <a:rPr lang="de-DE" sz="800" dirty="0">
                          <a:effectLst/>
                          <a:latin typeface="Arial"/>
                          <a:ea typeface="Times New Roman"/>
                          <a:cs typeface="Arial"/>
                        </a:rPr>
                      </a:br>
                      <a:r>
                        <a:rPr lang="de-DE" sz="800" dirty="0">
                          <a:effectLst/>
                          <a:latin typeface="Arial"/>
                          <a:ea typeface="Times New Roman"/>
                          <a:cs typeface="Arial"/>
                        </a:rPr>
                        <a:t>(100 g trocken=22 g gekocht)</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3E3"/>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20</a:t>
                      </a:r>
                      <a:endParaRPr lang="de-CH" sz="1000" dirty="0">
                        <a:effectLst/>
                        <a:latin typeface="Arial"/>
                        <a:ea typeface="Times New Roman"/>
                        <a:cs typeface="Times New Roman"/>
                      </a:endParaRPr>
                    </a:p>
                  </a:txBody>
                  <a:tcPr marL="44442" marR="444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1"/>
                  </a:ext>
                </a:extLst>
              </a:tr>
            </a:tbl>
          </a:graphicData>
        </a:graphic>
      </p:graphicFrame>
      <p:graphicFrame>
        <p:nvGraphicFramePr>
          <p:cNvPr id="4" name="Tabelle 3"/>
          <p:cNvGraphicFramePr>
            <a:graphicFrameLocks noGrp="1"/>
          </p:cNvGraphicFramePr>
          <p:nvPr>
            <p:extLst>
              <p:ext uri="{D42A27DB-BD31-4B8C-83A1-F6EECF244321}">
                <p14:modId xmlns:p14="http://schemas.microsoft.com/office/powerpoint/2010/main" val="1194067063"/>
              </p:ext>
            </p:extLst>
          </p:nvPr>
        </p:nvGraphicFramePr>
        <p:xfrm>
          <a:off x="6300788" y="3759200"/>
          <a:ext cx="2484437" cy="463551"/>
        </p:xfrm>
        <a:graphic>
          <a:graphicData uri="http://schemas.openxmlformats.org/drawingml/2006/table">
            <a:tbl>
              <a:tblPr firstRow="1" firstCol="1" bandRow="1"/>
              <a:tblGrid>
                <a:gridCol w="1500264">
                  <a:extLst>
                    <a:ext uri="{9D8B030D-6E8A-4147-A177-3AD203B41FA5}">
                      <a16:colId xmlns:a16="http://schemas.microsoft.com/office/drawing/2014/main" val="20000"/>
                    </a:ext>
                  </a:extLst>
                </a:gridCol>
                <a:gridCol w="348061">
                  <a:extLst>
                    <a:ext uri="{9D8B030D-6E8A-4147-A177-3AD203B41FA5}">
                      <a16:colId xmlns:a16="http://schemas.microsoft.com/office/drawing/2014/main" val="20001"/>
                    </a:ext>
                  </a:extLst>
                </a:gridCol>
                <a:gridCol w="636112">
                  <a:extLst>
                    <a:ext uri="{9D8B030D-6E8A-4147-A177-3AD203B41FA5}">
                      <a16:colId xmlns:a16="http://schemas.microsoft.com/office/drawing/2014/main" val="20002"/>
                    </a:ext>
                  </a:extLst>
                </a:gridCol>
              </a:tblGrid>
              <a:tr h="154517">
                <a:tc>
                  <a:txBody>
                    <a:bodyPr/>
                    <a:lstStyle/>
                    <a:p>
                      <a:pPr>
                        <a:spcAft>
                          <a:spcPts val="0"/>
                        </a:spcAft>
                      </a:pPr>
                      <a:r>
                        <a:rPr lang="de-DE" sz="800" b="1" dirty="0">
                          <a:effectLst/>
                          <a:latin typeface="Arial"/>
                          <a:ea typeface="Times New Roman"/>
                          <a:cs typeface="Arial"/>
                        </a:rPr>
                        <a:t>Energie</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dirty="0">
                          <a:effectLst/>
                          <a:latin typeface="Arial"/>
                          <a:ea typeface="Times New Roman"/>
                          <a:cs typeface="Arial"/>
                        </a:rPr>
                        <a:t> </a:t>
                      </a:r>
                      <a:endParaRPr lang="de-CH" sz="1000" dirty="0">
                        <a:effectLst/>
                        <a:latin typeface="Arial"/>
                        <a:ea typeface="Times New Roman"/>
                        <a:cs typeface="Times New Roman"/>
                      </a:endParaRPr>
                    </a:p>
                  </a:txBody>
                  <a:tcPr marL="44451" marR="44451"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Tagestotal</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154517">
                <a:tc>
                  <a:txBody>
                    <a:bodyPr/>
                    <a:lstStyle/>
                    <a:p>
                      <a:pPr algn="l" rtl="1">
                        <a:spcAft>
                          <a:spcPts val="0"/>
                        </a:spcAft>
                      </a:pPr>
                      <a:r>
                        <a:rPr lang="de-DE" sz="800" dirty="0">
                          <a:effectLst/>
                          <a:latin typeface="Arial"/>
                          <a:ea typeface="Times New Roman"/>
                          <a:cs typeface="Arial"/>
                        </a:rPr>
                        <a:t>Energie kcal</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kcal</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832</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54517">
                <a:tc>
                  <a:txBody>
                    <a:bodyPr/>
                    <a:lstStyle/>
                    <a:p>
                      <a:pPr algn="l" rtl="1">
                        <a:spcAft>
                          <a:spcPts val="0"/>
                        </a:spcAft>
                      </a:pPr>
                      <a:r>
                        <a:rPr lang="de-DE" sz="800" dirty="0">
                          <a:effectLst/>
                          <a:latin typeface="Arial"/>
                          <a:ea typeface="Times New Roman"/>
                          <a:cs typeface="Arial"/>
                        </a:rPr>
                        <a:t>Energie kj</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kJ</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3'463</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2017964807"/>
              </p:ext>
            </p:extLst>
          </p:nvPr>
        </p:nvGraphicFramePr>
        <p:xfrm>
          <a:off x="6300788" y="1989138"/>
          <a:ext cx="2484437" cy="1668465"/>
        </p:xfrm>
        <a:graphic>
          <a:graphicData uri="http://schemas.openxmlformats.org/drawingml/2006/table">
            <a:tbl>
              <a:tblPr firstRow="1" firstCol="1" bandRow="1"/>
              <a:tblGrid>
                <a:gridCol w="1500264">
                  <a:extLst>
                    <a:ext uri="{9D8B030D-6E8A-4147-A177-3AD203B41FA5}">
                      <a16:colId xmlns:a16="http://schemas.microsoft.com/office/drawing/2014/main" val="20000"/>
                    </a:ext>
                  </a:extLst>
                </a:gridCol>
                <a:gridCol w="348061">
                  <a:extLst>
                    <a:ext uri="{9D8B030D-6E8A-4147-A177-3AD203B41FA5}">
                      <a16:colId xmlns:a16="http://schemas.microsoft.com/office/drawing/2014/main" val="20001"/>
                    </a:ext>
                  </a:extLst>
                </a:gridCol>
                <a:gridCol w="636112">
                  <a:extLst>
                    <a:ext uri="{9D8B030D-6E8A-4147-A177-3AD203B41FA5}">
                      <a16:colId xmlns:a16="http://schemas.microsoft.com/office/drawing/2014/main" val="20002"/>
                    </a:ext>
                  </a:extLst>
                </a:gridCol>
              </a:tblGrid>
              <a:tr h="121935">
                <a:tc>
                  <a:txBody>
                    <a:bodyPr/>
                    <a:lstStyle/>
                    <a:p>
                      <a:pPr>
                        <a:spcAft>
                          <a:spcPts val="0"/>
                        </a:spcAft>
                      </a:pPr>
                      <a:r>
                        <a:rPr lang="de-DE" sz="800" b="1" dirty="0">
                          <a:effectLst/>
                          <a:latin typeface="Arial"/>
                          <a:ea typeface="Times New Roman"/>
                          <a:cs typeface="Arial"/>
                        </a:rPr>
                        <a:t>Hauptbestandteile</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 </a:t>
                      </a:r>
                      <a:endParaRPr lang="de-CH" sz="1000" dirty="0">
                        <a:effectLst/>
                        <a:latin typeface="Arial"/>
                        <a:ea typeface="Times New Roman"/>
                        <a:cs typeface="Times New Roman"/>
                      </a:endParaRPr>
                    </a:p>
                  </a:txBody>
                  <a:tcPr marL="44451" marR="44451"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Tagestotal</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154653">
                <a:tc>
                  <a:txBody>
                    <a:bodyPr/>
                    <a:lstStyle/>
                    <a:p>
                      <a:pPr>
                        <a:spcAft>
                          <a:spcPts val="0"/>
                        </a:spcAft>
                      </a:pPr>
                      <a:r>
                        <a:rPr lang="de-DE" sz="800" dirty="0">
                          <a:effectLst/>
                          <a:latin typeface="Arial"/>
                          <a:ea typeface="Times New Roman"/>
                          <a:cs typeface="Arial"/>
                        </a:rPr>
                        <a:t>Wasser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337</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54653">
                <a:tc>
                  <a:txBody>
                    <a:bodyPr/>
                    <a:lstStyle/>
                    <a:p>
                      <a:pPr>
                        <a:spcAft>
                          <a:spcPts val="0"/>
                        </a:spcAft>
                      </a:pPr>
                      <a:r>
                        <a:rPr lang="de-DE" sz="800" dirty="0">
                          <a:effectLst/>
                          <a:latin typeface="Arial"/>
                          <a:ea typeface="Times New Roman"/>
                          <a:cs typeface="Arial"/>
                        </a:rPr>
                        <a:t>Fett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58</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154653">
                <a:tc>
                  <a:txBody>
                    <a:bodyPr/>
                    <a:lstStyle/>
                    <a:p>
                      <a:pPr>
                        <a:spcAft>
                          <a:spcPts val="0"/>
                        </a:spcAft>
                      </a:pPr>
                      <a:r>
                        <a:rPr lang="de-DE" sz="800" dirty="0">
                          <a:effectLst/>
                          <a:latin typeface="Arial"/>
                          <a:ea typeface="Times New Roman"/>
                          <a:cs typeface="Arial"/>
                        </a:rPr>
                        <a:t>Kohlenhydrate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48</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54653">
                <a:tc>
                  <a:txBody>
                    <a:bodyPr/>
                    <a:lstStyle/>
                    <a:p>
                      <a:pPr>
                        <a:spcAft>
                          <a:spcPts val="0"/>
                        </a:spcAft>
                      </a:pPr>
                      <a:r>
                        <a:rPr lang="de-DE" sz="800" dirty="0">
                          <a:effectLst/>
                          <a:latin typeface="Arial"/>
                          <a:ea typeface="Times New Roman"/>
                          <a:cs typeface="Arial"/>
                        </a:rPr>
                        <a:t>Eiweiss</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28</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r h="154653">
                <a:tc>
                  <a:txBody>
                    <a:bodyPr/>
                    <a:lstStyle/>
                    <a:p>
                      <a:pPr>
                        <a:spcAft>
                          <a:spcPts val="0"/>
                        </a:spcAft>
                      </a:pPr>
                      <a:r>
                        <a:rPr lang="de-DE" sz="800" dirty="0">
                          <a:effectLst/>
                          <a:latin typeface="Arial"/>
                          <a:ea typeface="Times New Roman"/>
                          <a:cs typeface="Arial"/>
                        </a:rPr>
                        <a:t>Fasern gesamt</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23</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154653">
                <a:tc>
                  <a:txBody>
                    <a:bodyPr/>
                    <a:lstStyle/>
                    <a:p>
                      <a:pPr>
                        <a:spcAft>
                          <a:spcPts val="0"/>
                        </a:spcAft>
                      </a:pPr>
                      <a:r>
                        <a:rPr lang="de-DE" sz="800" dirty="0">
                          <a:effectLst/>
                          <a:latin typeface="Arial"/>
                          <a:ea typeface="Times New Roman"/>
                          <a:cs typeface="Arial"/>
                        </a:rPr>
                        <a:t>Fasern unlöslich</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11</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6"/>
                  </a:ext>
                </a:extLst>
              </a:tr>
              <a:tr h="154653">
                <a:tc>
                  <a:txBody>
                    <a:bodyPr/>
                    <a:lstStyle/>
                    <a:p>
                      <a:pPr>
                        <a:spcAft>
                          <a:spcPts val="0"/>
                        </a:spcAft>
                      </a:pPr>
                      <a:r>
                        <a:rPr lang="de-DE" sz="800" dirty="0">
                          <a:effectLst/>
                          <a:latin typeface="Arial"/>
                          <a:ea typeface="Times New Roman"/>
                          <a:cs typeface="Arial"/>
                        </a:rPr>
                        <a:t>Fasern löslich</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6</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154653">
                <a:tc>
                  <a:txBody>
                    <a:bodyPr/>
                    <a:lstStyle/>
                    <a:p>
                      <a:pPr>
                        <a:spcAft>
                          <a:spcPts val="0"/>
                        </a:spcAft>
                      </a:pPr>
                      <a:r>
                        <a:rPr lang="de-DE" sz="800" dirty="0">
                          <a:effectLst/>
                          <a:latin typeface="Arial"/>
                          <a:ea typeface="Times New Roman"/>
                          <a:cs typeface="Arial"/>
                        </a:rPr>
                        <a:t>Mineralstoffe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6</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8"/>
                  </a:ext>
                </a:extLst>
              </a:tr>
              <a:tr h="154653">
                <a:tc>
                  <a:txBody>
                    <a:bodyPr/>
                    <a:lstStyle/>
                    <a:p>
                      <a:pPr>
                        <a:spcAft>
                          <a:spcPts val="0"/>
                        </a:spcAft>
                      </a:pPr>
                      <a:r>
                        <a:rPr lang="de-DE" sz="800" dirty="0">
                          <a:effectLst/>
                          <a:latin typeface="Arial"/>
                          <a:ea typeface="Times New Roman"/>
                          <a:cs typeface="Arial"/>
                        </a:rPr>
                        <a:t>Stickstoff</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5</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154653">
                <a:tc>
                  <a:txBody>
                    <a:bodyPr/>
                    <a:lstStyle/>
                    <a:p>
                      <a:pPr>
                        <a:spcAft>
                          <a:spcPts val="0"/>
                        </a:spcAft>
                      </a:pPr>
                      <a:r>
                        <a:rPr lang="de-DE" sz="800" dirty="0">
                          <a:effectLst/>
                          <a:latin typeface="Arial"/>
                          <a:ea typeface="Times New Roman"/>
                          <a:cs typeface="Arial"/>
                        </a:rPr>
                        <a:t>Organische Säuren</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0"/>
                  </a:ext>
                </a:extLst>
              </a:tr>
            </a:tbl>
          </a:graphicData>
        </a:graphic>
      </p:graphicFrame>
      <p:graphicFrame>
        <p:nvGraphicFramePr>
          <p:cNvPr id="6" name="Tabelle 5"/>
          <p:cNvGraphicFramePr>
            <a:graphicFrameLocks noGrp="1"/>
          </p:cNvGraphicFramePr>
          <p:nvPr>
            <p:extLst>
              <p:ext uri="{D42A27DB-BD31-4B8C-83A1-F6EECF244321}">
                <p14:modId xmlns:p14="http://schemas.microsoft.com/office/powerpoint/2010/main" val="2584885882"/>
              </p:ext>
            </p:extLst>
          </p:nvPr>
        </p:nvGraphicFramePr>
        <p:xfrm>
          <a:off x="3635375" y="1989138"/>
          <a:ext cx="2484438" cy="3095632"/>
        </p:xfrm>
        <a:graphic>
          <a:graphicData uri="http://schemas.openxmlformats.org/drawingml/2006/table">
            <a:tbl>
              <a:tblPr firstRow="1" firstCol="1" bandRow="1"/>
              <a:tblGrid>
                <a:gridCol w="1500265">
                  <a:extLst>
                    <a:ext uri="{9D8B030D-6E8A-4147-A177-3AD203B41FA5}">
                      <a16:colId xmlns:a16="http://schemas.microsoft.com/office/drawing/2014/main" val="20000"/>
                    </a:ext>
                  </a:extLst>
                </a:gridCol>
                <a:gridCol w="348061">
                  <a:extLst>
                    <a:ext uri="{9D8B030D-6E8A-4147-A177-3AD203B41FA5}">
                      <a16:colId xmlns:a16="http://schemas.microsoft.com/office/drawing/2014/main" val="20001"/>
                    </a:ext>
                  </a:extLst>
                </a:gridCol>
                <a:gridCol w="636112">
                  <a:extLst>
                    <a:ext uri="{9D8B030D-6E8A-4147-A177-3AD203B41FA5}">
                      <a16:colId xmlns:a16="http://schemas.microsoft.com/office/drawing/2014/main" val="20002"/>
                    </a:ext>
                  </a:extLst>
                </a:gridCol>
              </a:tblGrid>
              <a:tr h="162928">
                <a:tc>
                  <a:txBody>
                    <a:bodyPr/>
                    <a:lstStyle/>
                    <a:p>
                      <a:pPr>
                        <a:spcAft>
                          <a:spcPts val="0"/>
                        </a:spcAft>
                      </a:pPr>
                      <a:r>
                        <a:rPr lang="de-DE" sz="800" b="1" dirty="0">
                          <a:effectLst/>
                          <a:latin typeface="Arial"/>
                          <a:ea typeface="Times New Roman"/>
                          <a:cs typeface="Arial"/>
                        </a:rPr>
                        <a:t>Aminosäuren</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 </a:t>
                      </a:r>
                      <a:endParaRPr lang="de-CH" sz="1000" dirty="0">
                        <a:effectLst/>
                        <a:latin typeface="Arial"/>
                        <a:ea typeface="Times New Roman"/>
                        <a:cs typeface="Times New Roman"/>
                      </a:endParaRPr>
                    </a:p>
                  </a:txBody>
                  <a:tcPr marL="44451" marR="44451"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Tagestotal</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162928">
                <a:tc>
                  <a:txBody>
                    <a:bodyPr/>
                    <a:lstStyle/>
                    <a:p>
                      <a:pPr>
                        <a:spcAft>
                          <a:spcPts val="0"/>
                        </a:spcAft>
                      </a:pPr>
                      <a:r>
                        <a:rPr lang="de-DE" sz="800" dirty="0">
                          <a:effectLst/>
                          <a:latin typeface="Arial"/>
                          <a:ea typeface="Times New Roman"/>
                          <a:cs typeface="Arial"/>
                        </a:rPr>
                        <a:t>Glutaminsäure</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4'300.20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62928">
                <a:tc>
                  <a:txBody>
                    <a:bodyPr/>
                    <a:lstStyle/>
                    <a:p>
                      <a:pPr>
                        <a:spcAft>
                          <a:spcPts val="0"/>
                        </a:spcAft>
                      </a:pPr>
                      <a:r>
                        <a:rPr lang="de-DE" sz="800" dirty="0">
                          <a:effectLst/>
                          <a:latin typeface="Arial"/>
                          <a:ea typeface="Times New Roman"/>
                          <a:cs typeface="Arial"/>
                        </a:rPr>
                        <a:t>Asparaginsäure</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3'675.80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162928">
                <a:tc>
                  <a:txBody>
                    <a:bodyPr/>
                    <a:lstStyle/>
                    <a:p>
                      <a:pPr>
                        <a:spcAft>
                          <a:spcPts val="0"/>
                        </a:spcAft>
                      </a:pPr>
                      <a:r>
                        <a:rPr lang="de-DE" sz="800" dirty="0">
                          <a:effectLst/>
                          <a:latin typeface="Arial"/>
                          <a:ea typeface="Times New Roman"/>
                          <a:cs typeface="Arial"/>
                        </a:rPr>
                        <a:t>Arginin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2'271.90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62928">
                <a:tc>
                  <a:txBody>
                    <a:bodyPr/>
                    <a:lstStyle/>
                    <a:p>
                      <a:pPr>
                        <a:spcAft>
                          <a:spcPts val="0"/>
                        </a:spcAft>
                      </a:pPr>
                      <a:r>
                        <a:rPr lang="de-DE" sz="800" dirty="0">
                          <a:effectLst/>
                          <a:latin typeface="Arial"/>
                          <a:ea typeface="Times New Roman"/>
                          <a:cs typeface="Arial"/>
                        </a:rPr>
                        <a:t>Leucin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2'052.90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r h="162928">
                <a:tc>
                  <a:txBody>
                    <a:bodyPr/>
                    <a:lstStyle/>
                    <a:p>
                      <a:pPr>
                        <a:spcAft>
                          <a:spcPts val="0"/>
                        </a:spcAft>
                      </a:pPr>
                      <a:r>
                        <a:rPr lang="de-DE" sz="800" dirty="0">
                          <a:effectLst/>
                          <a:latin typeface="Arial"/>
                          <a:ea typeface="Times New Roman"/>
                          <a:cs typeface="Arial"/>
                        </a:rPr>
                        <a:t>Glycine</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1'553.20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162928">
                <a:tc>
                  <a:txBody>
                    <a:bodyPr/>
                    <a:lstStyle/>
                    <a:p>
                      <a:pPr>
                        <a:spcAft>
                          <a:spcPts val="0"/>
                        </a:spcAft>
                      </a:pPr>
                      <a:r>
                        <a:rPr lang="de-DE" sz="800" dirty="0">
                          <a:effectLst/>
                          <a:latin typeface="Arial"/>
                          <a:ea typeface="Times New Roman"/>
                          <a:cs typeface="Arial"/>
                        </a:rPr>
                        <a:t>Lysin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1'461.50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6"/>
                  </a:ext>
                </a:extLst>
              </a:tr>
              <a:tr h="162928">
                <a:tc>
                  <a:txBody>
                    <a:bodyPr/>
                    <a:lstStyle/>
                    <a:p>
                      <a:pPr>
                        <a:spcAft>
                          <a:spcPts val="0"/>
                        </a:spcAft>
                      </a:pPr>
                      <a:r>
                        <a:rPr lang="de-DE" sz="800" dirty="0">
                          <a:effectLst/>
                          <a:latin typeface="Arial"/>
                          <a:ea typeface="Times New Roman"/>
                          <a:cs typeface="Arial"/>
                        </a:rPr>
                        <a:t>Valin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1'441.10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162928">
                <a:tc>
                  <a:txBody>
                    <a:bodyPr/>
                    <a:lstStyle/>
                    <a:p>
                      <a:pPr>
                        <a:spcAft>
                          <a:spcPts val="0"/>
                        </a:spcAft>
                      </a:pPr>
                      <a:r>
                        <a:rPr lang="de-DE" sz="800" dirty="0">
                          <a:effectLst/>
                          <a:latin typeface="Arial"/>
                          <a:ea typeface="Times New Roman"/>
                          <a:cs typeface="Arial"/>
                        </a:rPr>
                        <a:t>Phenylalanin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1'416.20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8"/>
                  </a:ext>
                </a:extLst>
              </a:tr>
              <a:tr h="162928">
                <a:tc>
                  <a:txBody>
                    <a:bodyPr/>
                    <a:lstStyle/>
                    <a:p>
                      <a:pPr>
                        <a:spcAft>
                          <a:spcPts val="0"/>
                        </a:spcAft>
                      </a:pPr>
                      <a:r>
                        <a:rPr lang="de-DE" sz="800" dirty="0">
                          <a:effectLst/>
                          <a:latin typeface="Arial"/>
                          <a:ea typeface="Times New Roman"/>
                          <a:cs typeface="Arial"/>
                        </a:rPr>
                        <a:t>Serin</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1'383.40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162928">
                <a:tc>
                  <a:txBody>
                    <a:bodyPr/>
                    <a:lstStyle/>
                    <a:p>
                      <a:pPr>
                        <a:spcAft>
                          <a:spcPts val="0"/>
                        </a:spcAft>
                      </a:pPr>
                      <a:r>
                        <a:rPr lang="de-DE" sz="800" dirty="0">
                          <a:effectLst/>
                          <a:latin typeface="Arial"/>
                          <a:ea typeface="Times New Roman"/>
                          <a:cs typeface="Arial"/>
                        </a:rPr>
                        <a:t>Prolin</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1'371.80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0"/>
                  </a:ext>
                </a:extLst>
              </a:tr>
              <a:tr h="162928">
                <a:tc>
                  <a:txBody>
                    <a:bodyPr/>
                    <a:lstStyle/>
                    <a:p>
                      <a:pPr>
                        <a:spcAft>
                          <a:spcPts val="0"/>
                        </a:spcAft>
                      </a:pPr>
                      <a:r>
                        <a:rPr lang="de-DE" sz="800" dirty="0">
                          <a:effectLst/>
                          <a:latin typeface="Arial"/>
                          <a:ea typeface="Times New Roman"/>
                          <a:cs typeface="Arial"/>
                        </a:rPr>
                        <a:t>Alanine</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1'317.10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1"/>
                  </a:ext>
                </a:extLst>
              </a:tr>
              <a:tr h="162928">
                <a:tc>
                  <a:txBody>
                    <a:bodyPr/>
                    <a:lstStyle/>
                    <a:p>
                      <a:pPr>
                        <a:spcAft>
                          <a:spcPts val="0"/>
                        </a:spcAft>
                      </a:pPr>
                      <a:r>
                        <a:rPr lang="de-DE" sz="800" dirty="0">
                          <a:effectLst/>
                          <a:latin typeface="Arial"/>
                          <a:ea typeface="Times New Roman"/>
                          <a:cs typeface="Arial"/>
                        </a:rPr>
                        <a:t>Isoleucin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1'300.80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2"/>
                  </a:ext>
                </a:extLst>
              </a:tr>
              <a:tr h="162928">
                <a:tc>
                  <a:txBody>
                    <a:bodyPr/>
                    <a:lstStyle/>
                    <a:p>
                      <a:pPr>
                        <a:spcAft>
                          <a:spcPts val="0"/>
                        </a:spcAft>
                      </a:pPr>
                      <a:r>
                        <a:rPr lang="de-DE" sz="800" dirty="0">
                          <a:effectLst/>
                          <a:latin typeface="Arial"/>
                          <a:ea typeface="Times New Roman"/>
                          <a:cs typeface="Arial"/>
                        </a:rPr>
                        <a:t>Threonin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1'149.10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3"/>
                  </a:ext>
                </a:extLst>
              </a:tr>
              <a:tr h="162928">
                <a:tc>
                  <a:txBody>
                    <a:bodyPr/>
                    <a:lstStyle/>
                    <a:p>
                      <a:pPr>
                        <a:spcAft>
                          <a:spcPts val="0"/>
                        </a:spcAft>
                      </a:pPr>
                      <a:r>
                        <a:rPr lang="de-DE" sz="800" dirty="0">
                          <a:effectLst/>
                          <a:latin typeface="Arial"/>
                          <a:ea typeface="Times New Roman"/>
                          <a:cs typeface="Arial"/>
                        </a:rPr>
                        <a:t>Tyrosin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999.30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4"/>
                  </a:ext>
                </a:extLst>
              </a:tr>
              <a:tr h="162928">
                <a:tc>
                  <a:txBody>
                    <a:bodyPr/>
                    <a:lstStyle/>
                    <a:p>
                      <a:pPr>
                        <a:spcAft>
                          <a:spcPts val="0"/>
                        </a:spcAft>
                      </a:pPr>
                      <a:r>
                        <a:rPr lang="de-DE" sz="800" dirty="0">
                          <a:effectLst/>
                          <a:latin typeface="Arial"/>
                          <a:ea typeface="Times New Roman"/>
                          <a:cs typeface="Arial"/>
                        </a:rPr>
                        <a:t>Histidin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858.00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5"/>
                  </a:ext>
                </a:extLst>
              </a:tr>
              <a:tr h="162928">
                <a:tc>
                  <a:txBody>
                    <a:bodyPr/>
                    <a:lstStyle/>
                    <a:p>
                      <a:pPr>
                        <a:spcAft>
                          <a:spcPts val="0"/>
                        </a:spcAft>
                      </a:pPr>
                      <a:r>
                        <a:rPr lang="de-DE" sz="800" dirty="0">
                          <a:effectLst/>
                          <a:latin typeface="Arial"/>
                          <a:ea typeface="Times New Roman"/>
                          <a:cs typeface="Arial"/>
                        </a:rPr>
                        <a:t>Cystin</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624.10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6"/>
                  </a:ext>
                </a:extLst>
              </a:tr>
              <a:tr h="162928">
                <a:tc>
                  <a:txBody>
                    <a:bodyPr/>
                    <a:lstStyle/>
                    <a:p>
                      <a:pPr>
                        <a:spcAft>
                          <a:spcPts val="0"/>
                        </a:spcAft>
                      </a:pPr>
                      <a:r>
                        <a:rPr lang="de-DE" sz="800" dirty="0">
                          <a:effectLst/>
                          <a:latin typeface="Arial"/>
                          <a:ea typeface="Times New Roman"/>
                          <a:cs typeface="Arial"/>
                        </a:rPr>
                        <a:t>Methionin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479.10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7"/>
                  </a:ext>
                </a:extLst>
              </a:tr>
              <a:tr h="162928">
                <a:tc>
                  <a:txBody>
                    <a:bodyPr/>
                    <a:lstStyle/>
                    <a:p>
                      <a:pPr>
                        <a:spcAft>
                          <a:spcPts val="0"/>
                        </a:spcAft>
                      </a:pPr>
                      <a:r>
                        <a:rPr lang="de-DE" sz="800" dirty="0">
                          <a:effectLst/>
                          <a:latin typeface="Arial"/>
                          <a:ea typeface="Times New Roman"/>
                          <a:cs typeface="Arial"/>
                        </a:rPr>
                        <a:t>Tryptophan </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465.90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8"/>
                  </a:ext>
                </a:extLst>
              </a:tr>
            </a:tbl>
          </a:graphicData>
        </a:graphic>
      </p:graphicFrame>
      <p:graphicFrame>
        <p:nvGraphicFramePr>
          <p:cNvPr id="7" name="Tabelle 6"/>
          <p:cNvGraphicFramePr>
            <a:graphicFrameLocks noGrp="1"/>
          </p:cNvGraphicFramePr>
          <p:nvPr>
            <p:extLst>
              <p:ext uri="{D42A27DB-BD31-4B8C-83A1-F6EECF244321}">
                <p14:modId xmlns:p14="http://schemas.microsoft.com/office/powerpoint/2010/main" val="933089482"/>
              </p:ext>
            </p:extLst>
          </p:nvPr>
        </p:nvGraphicFramePr>
        <p:xfrm>
          <a:off x="6300788" y="4311650"/>
          <a:ext cx="2484437" cy="773115"/>
        </p:xfrm>
        <a:graphic>
          <a:graphicData uri="http://schemas.openxmlformats.org/drawingml/2006/table">
            <a:tbl>
              <a:tblPr firstRow="1" firstCol="1" bandRow="1"/>
              <a:tblGrid>
                <a:gridCol w="1500264">
                  <a:extLst>
                    <a:ext uri="{9D8B030D-6E8A-4147-A177-3AD203B41FA5}">
                      <a16:colId xmlns:a16="http://schemas.microsoft.com/office/drawing/2014/main" val="20000"/>
                    </a:ext>
                  </a:extLst>
                </a:gridCol>
                <a:gridCol w="348061">
                  <a:extLst>
                    <a:ext uri="{9D8B030D-6E8A-4147-A177-3AD203B41FA5}">
                      <a16:colId xmlns:a16="http://schemas.microsoft.com/office/drawing/2014/main" val="20001"/>
                    </a:ext>
                  </a:extLst>
                </a:gridCol>
                <a:gridCol w="636112">
                  <a:extLst>
                    <a:ext uri="{9D8B030D-6E8A-4147-A177-3AD203B41FA5}">
                      <a16:colId xmlns:a16="http://schemas.microsoft.com/office/drawing/2014/main" val="20002"/>
                    </a:ext>
                  </a:extLst>
                </a:gridCol>
              </a:tblGrid>
              <a:tr h="154623">
                <a:tc>
                  <a:txBody>
                    <a:bodyPr/>
                    <a:lstStyle/>
                    <a:p>
                      <a:pPr>
                        <a:spcAft>
                          <a:spcPts val="0"/>
                        </a:spcAft>
                      </a:pPr>
                      <a:r>
                        <a:rPr lang="de-DE" sz="800" b="1" dirty="0">
                          <a:effectLst/>
                          <a:latin typeface="Arial"/>
                          <a:ea typeface="Times New Roman"/>
                          <a:cs typeface="Arial"/>
                        </a:rPr>
                        <a:t>Phospholipide</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 </a:t>
                      </a:r>
                      <a:endParaRPr lang="de-CH" sz="1000" dirty="0">
                        <a:effectLst/>
                        <a:latin typeface="Arial"/>
                        <a:ea typeface="Times New Roman"/>
                        <a:cs typeface="Times New Roman"/>
                      </a:endParaRPr>
                    </a:p>
                  </a:txBody>
                  <a:tcPr marL="44451" marR="44451"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Tagestotal</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154623">
                <a:tc>
                  <a:txBody>
                    <a:bodyPr/>
                    <a:lstStyle/>
                    <a:p>
                      <a:pPr algn="l" rtl="1">
                        <a:spcAft>
                          <a:spcPts val="0"/>
                        </a:spcAft>
                      </a:pPr>
                      <a:r>
                        <a:rPr lang="de-DE" sz="800" dirty="0">
                          <a:effectLst/>
                          <a:latin typeface="Arial"/>
                          <a:ea typeface="Times New Roman"/>
                          <a:cs typeface="Arial"/>
                        </a:rPr>
                        <a:t>Phosphatidylcholin</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318.90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54623">
                <a:tc>
                  <a:txBody>
                    <a:bodyPr/>
                    <a:lstStyle/>
                    <a:p>
                      <a:pPr algn="l" rtl="1">
                        <a:spcAft>
                          <a:spcPts val="0"/>
                        </a:spcAft>
                      </a:pPr>
                      <a:r>
                        <a:rPr lang="de-DE" sz="800" dirty="0">
                          <a:effectLst/>
                          <a:latin typeface="Arial"/>
                          <a:ea typeface="Times New Roman"/>
                          <a:cs typeface="Arial"/>
                        </a:rPr>
                        <a:t>Phosphatidylethonolamin</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150.70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154623">
                <a:tc>
                  <a:txBody>
                    <a:bodyPr/>
                    <a:lstStyle/>
                    <a:p>
                      <a:pPr algn="l" rtl="1">
                        <a:spcAft>
                          <a:spcPts val="0"/>
                        </a:spcAft>
                      </a:pPr>
                      <a:r>
                        <a:rPr lang="de-DE" sz="800" dirty="0">
                          <a:effectLst/>
                          <a:latin typeface="Arial"/>
                          <a:ea typeface="Times New Roman"/>
                          <a:cs typeface="Arial"/>
                        </a:rPr>
                        <a:t>Phosphatidylinositol</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107.70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54623">
                <a:tc>
                  <a:txBody>
                    <a:bodyPr/>
                    <a:lstStyle/>
                    <a:p>
                      <a:pPr algn="l" rtl="1">
                        <a:spcAft>
                          <a:spcPts val="0"/>
                        </a:spcAft>
                      </a:pPr>
                      <a:r>
                        <a:rPr lang="de-DE" sz="800" dirty="0">
                          <a:effectLst/>
                          <a:latin typeface="Arial"/>
                          <a:ea typeface="Times New Roman"/>
                          <a:cs typeface="Arial"/>
                        </a:rPr>
                        <a:t>Phosphatidylserin</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1" marR="444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29.80</a:t>
                      </a:r>
                      <a:endParaRPr lang="de-CH" sz="1000" dirty="0">
                        <a:effectLst/>
                        <a:latin typeface="Arial"/>
                        <a:ea typeface="Times New Roman"/>
                        <a:cs typeface="Times New Roman"/>
                      </a:endParaRPr>
                    </a:p>
                  </a:txBody>
                  <a:tcPr marL="44451" marR="4445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bl>
          </a:graphicData>
        </a:graphic>
      </p:graphicFrame>
      <p:sp>
        <p:nvSpPr>
          <p:cNvPr id="256223" name="Textfeld 7"/>
          <p:cNvSpPr txBox="1">
            <a:spLocks noChangeArrowheads="1"/>
          </p:cNvSpPr>
          <p:nvPr/>
        </p:nvSpPr>
        <p:spPr bwMode="auto">
          <a:xfrm>
            <a:off x="2372733" y="5373688"/>
            <a:ext cx="52018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400" b="1" dirty="0">
                <a:solidFill>
                  <a:schemeClr val="tx1"/>
                </a:solidFill>
                <a:latin typeface="Calibri" panose="020F0502020204030204" pitchFamily="34" charset="0"/>
                <a:ea typeface="Calibri" panose="020F0502020204030204" pitchFamily="34" charset="0"/>
                <a:cs typeface="Calibri" panose="020F0502020204030204" pitchFamily="34" charset="0"/>
              </a:rPr>
              <a:t>Erst kurz vor dem Verzehr dazu geben, im Wechsel oder gemischt: </a:t>
            </a:r>
            <a:br>
              <a:rPr lang="de-CH" altLang="de-DE" sz="1400" b="1"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de-CH" altLang="de-DE" sz="1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eaLnBrk="1" hangingPunct="1">
              <a:spcBef>
                <a:spcPct val="0"/>
              </a:spcBef>
              <a:spcAft>
                <a:spcPct val="0"/>
              </a:spcAft>
              <a:buClrTx/>
              <a:buFontTx/>
              <a:buNone/>
            </a:pPr>
            <a:r>
              <a:rPr lang="de-CH"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Weizenkeime, Bierhefe (Hirnnahrung)</a:t>
            </a:r>
          </a:p>
          <a:p>
            <a:pPr algn="ctr" eaLnBrk="1" hangingPunct="1">
              <a:spcBef>
                <a:spcPct val="0"/>
              </a:spcBef>
              <a:spcAft>
                <a:spcPct val="0"/>
              </a:spcAft>
              <a:buClrTx/>
              <a:buFontTx/>
              <a:buNone/>
            </a:pPr>
            <a:r>
              <a:rPr lang="de-CH"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Flohsamenschalen (Stuhlregulans, Vermehrung der guten Darmflora)</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Form 59394"/>
          <p:cNvSpPr>
            <a:spLocks noGrp="1" noChangeArrowheads="1"/>
          </p:cNvSpPr>
          <p:nvPr>
            <p:ph type="body" idx="1"/>
          </p:nvPr>
        </p:nvSpPr>
        <p:spPr>
          <a:xfrm>
            <a:off x="827088" y="981075"/>
            <a:ext cx="7859712" cy="5159375"/>
          </a:xfrm>
        </p:spPr>
        <p:txBody>
          <a:bodyPr/>
          <a:lstStyle/>
          <a:p>
            <a:pPr marL="0" indent="0">
              <a:buFont typeface="Times New Roman" pitchFamily="18" charset="0"/>
              <a:buNone/>
            </a:pPr>
            <a:r>
              <a:rPr lang="de-CH" altLang="de-DE" sz="1800" b="1" dirty="0"/>
              <a:t>Reich an hirnaktiven Aminosäuren und Phospholipiden</a:t>
            </a:r>
            <a:br>
              <a:rPr lang="de-CH" altLang="de-DE" sz="1800" b="1" dirty="0"/>
            </a:br>
            <a:endParaRPr lang="de-DE" altLang="de-DE" sz="1800" b="1" dirty="0"/>
          </a:p>
        </p:txBody>
      </p:sp>
      <p:sp>
        <p:nvSpPr>
          <p:cNvPr id="257027" name="Form 59393"/>
          <p:cNvSpPr>
            <a:spLocks noGrp="1" noChangeArrowheads="1"/>
          </p:cNvSpPr>
          <p:nvPr>
            <p:ph type="title"/>
          </p:nvPr>
        </p:nvSpPr>
        <p:spPr>
          <a:xfrm>
            <a:off x="865188" y="44450"/>
            <a:ext cx="5867400" cy="457200"/>
          </a:xfrm>
        </p:spPr>
        <p:txBody>
          <a:bodyPr wrap="square"/>
          <a:lstStyle/>
          <a:p>
            <a:r>
              <a:rPr lang="de-CH" altLang="de-DE" dirty="0" err="1"/>
              <a:t>TopMix</a:t>
            </a:r>
            <a:r>
              <a:rPr lang="de-CH" altLang="de-DE" dirty="0"/>
              <a:t>-Lebenselixiere - Rezept 2</a:t>
            </a:r>
          </a:p>
        </p:txBody>
      </p:sp>
      <p:sp>
        <p:nvSpPr>
          <p:cNvPr id="257028"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1214132602"/>
              </p:ext>
            </p:extLst>
          </p:nvPr>
        </p:nvGraphicFramePr>
        <p:xfrm>
          <a:off x="971550" y="1989138"/>
          <a:ext cx="2447925" cy="2947989"/>
        </p:xfrm>
        <a:graphic>
          <a:graphicData uri="http://schemas.openxmlformats.org/drawingml/2006/table">
            <a:tbl>
              <a:tblPr firstRow="1" firstCol="1" bandRow="1"/>
              <a:tblGrid>
                <a:gridCol w="1478216">
                  <a:extLst>
                    <a:ext uri="{9D8B030D-6E8A-4147-A177-3AD203B41FA5}">
                      <a16:colId xmlns:a16="http://schemas.microsoft.com/office/drawing/2014/main" val="20000"/>
                    </a:ext>
                  </a:extLst>
                </a:gridCol>
                <a:gridCol w="342946">
                  <a:extLst>
                    <a:ext uri="{9D8B030D-6E8A-4147-A177-3AD203B41FA5}">
                      <a16:colId xmlns:a16="http://schemas.microsoft.com/office/drawing/2014/main" val="20001"/>
                    </a:ext>
                  </a:extLst>
                </a:gridCol>
                <a:gridCol w="626763">
                  <a:extLst>
                    <a:ext uri="{9D8B030D-6E8A-4147-A177-3AD203B41FA5}">
                      <a16:colId xmlns:a16="http://schemas.microsoft.com/office/drawing/2014/main" val="20002"/>
                    </a:ext>
                  </a:extLst>
                </a:gridCol>
              </a:tblGrid>
              <a:tr h="267999">
                <a:tc>
                  <a:txBody>
                    <a:bodyPr/>
                    <a:lstStyle/>
                    <a:p>
                      <a:pPr>
                        <a:spcAft>
                          <a:spcPts val="0"/>
                        </a:spcAft>
                      </a:pPr>
                      <a:r>
                        <a:rPr lang="de-DE" sz="800" b="1" dirty="0">
                          <a:effectLst/>
                          <a:latin typeface="Arial"/>
                          <a:ea typeface="Times New Roman"/>
                          <a:cs typeface="Arial"/>
                        </a:rPr>
                        <a:t>Nahrungsmittel</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 </a:t>
                      </a:r>
                      <a:endParaRPr lang="de-CH" sz="1000" dirty="0">
                        <a:effectLst/>
                        <a:latin typeface="Arial"/>
                        <a:ea typeface="Times New Roman"/>
                        <a:cs typeface="Times New Roman"/>
                      </a:endParaRPr>
                    </a:p>
                  </a:txBody>
                  <a:tcPr marL="44444" marR="4444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Gramm</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267999">
                <a:tc gridSpan="2">
                  <a:txBody>
                    <a:bodyPr/>
                    <a:lstStyle/>
                    <a:p>
                      <a:pPr>
                        <a:spcAft>
                          <a:spcPts val="0"/>
                        </a:spcAft>
                      </a:pPr>
                      <a:r>
                        <a:rPr lang="de-DE" sz="800" dirty="0">
                          <a:effectLst/>
                          <a:latin typeface="Arial"/>
                          <a:ea typeface="Times New Roman"/>
                          <a:cs typeface="Arial"/>
                        </a:rPr>
                        <a:t>Apfel</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110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267999">
                <a:tc gridSpan="2">
                  <a:txBody>
                    <a:bodyPr/>
                    <a:lstStyle/>
                    <a:p>
                      <a:pPr>
                        <a:spcAft>
                          <a:spcPts val="0"/>
                        </a:spcAft>
                      </a:pPr>
                      <a:r>
                        <a:rPr lang="de-DE" sz="800" dirty="0">
                          <a:effectLst/>
                          <a:latin typeface="Arial"/>
                          <a:ea typeface="Times New Roman"/>
                          <a:cs typeface="Arial"/>
                        </a:rPr>
                        <a:t>Karottensaft</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100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267999">
                <a:tc gridSpan="2">
                  <a:txBody>
                    <a:bodyPr/>
                    <a:lstStyle/>
                    <a:p>
                      <a:pPr>
                        <a:spcAft>
                          <a:spcPts val="0"/>
                        </a:spcAft>
                      </a:pPr>
                      <a:r>
                        <a:rPr lang="de-DE" sz="800" dirty="0">
                          <a:effectLst/>
                          <a:latin typeface="Arial"/>
                          <a:ea typeface="Times New Roman"/>
                          <a:cs typeface="Arial"/>
                        </a:rPr>
                        <a:t>Orangensaft, Apfelsinensaft, ungesüsst</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100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267999">
                <a:tc gridSpan="2">
                  <a:txBody>
                    <a:bodyPr/>
                    <a:lstStyle/>
                    <a:p>
                      <a:pPr>
                        <a:spcAft>
                          <a:spcPts val="0"/>
                        </a:spcAft>
                      </a:pPr>
                      <a:r>
                        <a:rPr lang="de-DE" sz="800" dirty="0">
                          <a:effectLst/>
                          <a:latin typeface="Arial"/>
                          <a:ea typeface="Times New Roman"/>
                          <a:cs typeface="Arial"/>
                        </a:rPr>
                        <a:t>Rapsöl (100 ml=88 g)</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60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r h="267999">
                <a:tc gridSpan="2">
                  <a:txBody>
                    <a:bodyPr/>
                    <a:lstStyle/>
                    <a:p>
                      <a:pPr>
                        <a:spcAft>
                          <a:spcPts val="0"/>
                        </a:spcAft>
                      </a:pPr>
                      <a:r>
                        <a:rPr lang="de-DE" sz="800" dirty="0">
                          <a:effectLst/>
                          <a:latin typeface="Arial"/>
                          <a:ea typeface="Times New Roman"/>
                          <a:cs typeface="Arial"/>
                        </a:rPr>
                        <a:t>Möhre, Karotte</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40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267999">
                <a:tc gridSpan="2">
                  <a:txBody>
                    <a:bodyPr/>
                    <a:lstStyle/>
                    <a:p>
                      <a:pPr>
                        <a:spcAft>
                          <a:spcPts val="0"/>
                        </a:spcAft>
                      </a:pPr>
                      <a:r>
                        <a:rPr lang="de-DE" sz="800" dirty="0">
                          <a:effectLst/>
                          <a:latin typeface="Arial"/>
                          <a:ea typeface="Times New Roman"/>
                          <a:cs typeface="Arial"/>
                        </a:rPr>
                        <a:t>Himbeere</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40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6"/>
                  </a:ext>
                </a:extLst>
              </a:tr>
              <a:tr h="267999">
                <a:tc gridSpan="2">
                  <a:txBody>
                    <a:bodyPr/>
                    <a:lstStyle/>
                    <a:p>
                      <a:pPr>
                        <a:spcAft>
                          <a:spcPts val="0"/>
                        </a:spcAft>
                      </a:pPr>
                      <a:r>
                        <a:rPr lang="de-DE" sz="800" dirty="0">
                          <a:effectLst/>
                          <a:latin typeface="Arial"/>
                          <a:ea typeface="Times New Roman"/>
                          <a:cs typeface="Arial"/>
                        </a:rPr>
                        <a:t>Weinbeere, Weintraube</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30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267999">
                <a:tc gridSpan="2">
                  <a:txBody>
                    <a:bodyPr/>
                    <a:lstStyle/>
                    <a:p>
                      <a:pPr>
                        <a:spcAft>
                          <a:spcPts val="0"/>
                        </a:spcAft>
                      </a:pPr>
                      <a:r>
                        <a:rPr lang="de-DE" sz="800" dirty="0">
                          <a:effectLst/>
                          <a:latin typeface="Arial"/>
                          <a:ea typeface="Times New Roman"/>
                          <a:cs typeface="Arial"/>
                        </a:rPr>
                        <a:t>Weizenkeime 20 g=4 EL</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20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8"/>
                  </a:ext>
                </a:extLst>
              </a:tr>
              <a:tr h="267999">
                <a:tc gridSpan="2">
                  <a:txBody>
                    <a:bodyPr/>
                    <a:lstStyle/>
                    <a:p>
                      <a:pPr>
                        <a:spcAft>
                          <a:spcPts val="0"/>
                        </a:spcAft>
                      </a:pPr>
                      <a:r>
                        <a:rPr lang="de-DE" sz="800" dirty="0">
                          <a:effectLst/>
                          <a:latin typeface="Arial"/>
                          <a:ea typeface="Times New Roman"/>
                          <a:cs typeface="Arial"/>
                        </a:rPr>
                        <a:t>Sojabohne, Samen, trocken</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30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267999">
                <a:tc gridSpan="2">
                  <a:txBody>
                    <a:bodyPr/>
                    <a:lstStyle/>
                    <a:p>
                      <a:pPr>
                        <a:spcAft>
                          <a:spcPts val="0"/>
                        </a:spcAft>
                      </a:pPr>
                      <a:r>
                        <a:rPr lang="de-DE" sz="800" dirty="0">
                          <a:effectLst/>
                          <a:latin typeface="Arial"/>
                          <a:ea typeface="Times New Roman"/>
                          <a:cs typeface="Arial"/>
                        </a:rPr>
                        <a:t>Baumnuss, Walnuss</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hMerge="1">
                  <a:txBody>
                    <a:bodyPr/>
                    <a:lstStyle/>
                    <a:p>
                      <a:endParaRPr lang="de-CH"/>
                    </a:p>
                  </a:txBody>
                  <a:tcPr/>
                </a:tc>
                <a:tc>
                  <a:txBody>
                    <a:bodyPr/>
                    <a:lstStyle/>
                    <a:p>
                      <a:pPr algn="r">
                        <a:spcAft>
                          <a:spcPts val="0"/>
                        </a:spcAft>
                      </a:pPr>
                      <a:r>
                        <a:rPr lang="de-DE" sz="800" dirty="0">
                          <a:effectLst/>
                          <a:latin typeface="Arial"/>
                          <a:ea typeface="Times New Roman"/>
                          <a:cs typeface="Arial"/>
                        </a:rPr>
                        <a:t>20</a:t>
                      </a:r>
                      <a:endParaRPr lang="de-CH" sz="1000" dirty="0">
                        <a:effectLst/>
                        <a:latin typeface="Arial"/>
                        <a:ea typeface="Times New Roman"/>
                        <a:cs typeface="Times New Roman"/>
                      </a:endParaRPr>
                    </a:p>
                  </a:txBody>
                  <a:tcPr marL="44444" marR="44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0"/>
                  </a:ext>
                </a:extLst>
              </a:tr>
            </a:tbl>
          </a:graphicData>
        </a:graphic>
      </p:graphicFrame>
      <p:graphicFrame>
        <p:nvGraphicFramePr>
          <p:cNvPr id="9" name="Tabelle 8"/>
          <p:cNvGraphicFramePr>
            <a:graphicFrameLocks noGrp="1"/>
          </p:cNvGraphicFramePr>
          <p:nvPr>
            <p:extLst>
              <p:ext uri="{D42A27DB-BD31-4B8C-83A1-F6EECF244321}">
                <p14:modId xmlns:p14="http://schemas.microsoft.com/office/powerpoint/2010/main" val="1311380579"/>
              </p:ext>
            </p:extLst>
          </p:nvPr>
        </p:nvGraphicFramePr>
        <p:xfrm>
          <a:off x="6192838" y="3716338"/>
          <a:ext cx="2519362" cy="366711"/>
        </p:xfrm>
        <a:graphic>
          <a:graphicData uri="http://schemas.openxmlformats.org/drawingml/2006/table">
            <a:tbl>
              <a:tblPr firstRow="1" firstCol="1" bandRow="1"/>
              <a:tblGrid>
                <a:gridCol w="1521354">
                  <a:extLst>
                    <a:ext uri="{9D8B030D-6E8A-4147-A177-3AD203B41FA5}">
                      <a16:colId xmlns:a16="http://schemas.microsoft.com/office/drawing/2014/main" val="20000"/>
                    </a:ext>
                  </a:extLst>
                </a:gridCol>
                <a:gridCol w="352954">
                  <a:extLst>
                    <a:ext uri="{9D8B030D-6E8A-4147-A177-3AD203B41FA5}">
                      <a16:colId xmlns:a16="http://schemas.microsoft.com/office/drawing/2014/main" val="20001"/>
                    </a:ext>
                  </a:extLst>
                </a:gridCol>
                <a:gridCol w="645054">
                  <a:extLst>
                    <a:ext uri="{9D8B030D-6E8A-4147-A177-3AD203B41FA5}">
                      <a16:colId xmlns:a16="http://schemas.microsoft.com/office/drawing/2014/main" val="20002"/>
                    </a:ext>
                  </a:extLst>
                </a:gridCol>
              </a:tblGrid>
              <a:tr h="122237">
                <a:tc>
                  <a:txBody>
                    <a:bodyPr/>
                    <a:lstStyle/>
                    <a:p>
                      <a:pPr>
                        <a:spcAft>
                          <a:spcPts val="0"/>
                        </a:spcAft>
                      </a:pPr>
                      <a:r>
                        <a:rPr lang="de-DE" sz="800" b="1" dirty="0">
                          <a:effectLst/>
                          <a:latin typeface="Arial"/>
                          <a:ea typeface="Times New Roman"/>
                          <a:cs typeface="Arial"/>
                        </a:rPr>
                        <a:t>Energie</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dirty="0">
                          <a:effectLst/>
                          <a:latin typeface="Arial"/>
                          <a:ea typeface="Times New Roman"/>
                          <a:cs typeface="Arial"/>
                        </a:rPr>
                        <a:t> </a:t>
                      </a:r>
                      <a:endParaRPr lang="de-CH" sz="1000" dirty="0">
                        <a:effectLst/>
                        <a:latin typeface="Arial"/>
                        <a:ea typeface="Times New Roman"/>
                        <a:cs typeface="Times New Roman"/>
                      </a:endParaRPr>
                    </a:p>
                  </a:txBody>
                  <a:tcPr marL="44434" marR="4443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Tagestotal</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122237">
                <a:tc>
                  <a:txBody>
                    <a:bodyPr/>
                    <a:lstStyle/>
                    <a:p>
                      <a:pPr algn="l" rtl="1">
                        <a:spcAft>
                          <a:spcPts val="0"/>
                        </a:spcAft>
                      </a:pPr>
                      <a:r>
                        <a:rPr lang="de-DE" sz="800" dirty="0">
                          <a:effectLst/>
                          <a:latin typeface="Arial"/>
                          <a:ea typeface="Times New Roman"/>
                          <a:cs typeface="Arial"/>
                        </a:rPr>
                        <a:t>Energie kcal</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kcal</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1'001</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22237">
                <a:tc>
                  <a:txBody>
                    <a:bodyPr/>
                    <a:lstStyle/>
                    <a:p>
                      <a:pPr algn="l" rtl="1">
                        <a:spcAft>
                          <a:spcPts val="0"/>
                        </a:spcAft>
                      </a:pPr>
                      <a:r>
                        <a:rPr lang="de-DE" sz="800" dirty="0">
                          <a:effectLst/>
                          <a:latin typeface="Arial"/>
                          <a:ea typeface="Times New Roman"/>
                          <a:cs typeface="Arial"/>
                        </a:rPr>
                        <a:t>Energie kj</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kJ</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4'151</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2855277790"/>
              </p:ext>
            </p:extLst>
          </p:nvPr>
        </p:nvGraphicFramePr>
        <p:xfrm>
          <a:off x="3563938" y="1989138"/>
          <a:ext cx="2484437" cy="2952752"/>
        </p:xfrm>
        <a:graphic>
          <a:graphicData uri="http://schemas.openxmlformats.org/drawingml/2006/table">
            <a:tbl>
              <a:tblPr firstRow="1" firstCol="1" bandRow="1"/>
              <a:tblGrid>
                <a:gridCol w="1500264">
                  <a:extLst>
                    <a:ext uri="{9D8B030D-6E8A-4147-A177-3AD203B41FA5}">
                      <a16:colId xmlns:a16="http://schemas.microsoft.com/office/drawing/2014/main" val="20000"/>
                    </a:ext>
                  </a:extLst>
                </a:gridCol>
                <a:gridCol w="348061">
                  <a:extLst>
                    <a:ext uri="{9D8B030D-6E8A-4147-A177-3AD203B41FA5}">
                      <a16:colId xmlns:a16="http://schemas.microsoft.com/office/drawing/2014/main" val="20001"/>
                    </a:ext>
                  </a:extLst>
                </a:gridCol>
                <a:gridCol w="636112">
                  <a:extLst>
                    <a:ext uri="{9D8B030D-6E8A-4147-A177-3AD203B41FA5}">
                      <a16:colId xmlns:a16="http://schemas.microsoft.com/office/drawing/2014/main" val="20002"/>
                    </a:ext>
                  </a:extLst>
                </a:gridCol>
              </a:tblGrid>
              <a:tr h="155408">
                <a:tc>
                  <a:txBody>
                    <a:bodyPr/>
                    <a:lstStyle/>
                    <a:p>
                      <a:pPr>
                        <a:spcAft>
                          <a:spcPts val="0"/>
                        </a:spcAft>
                      </a:pPr>
                      <a:r>
                        <a:rPr lang="de-DE" sz="800" b="1" dirty="0">
                          <a:effectLst/>
                          <a:latin typeface="Arial"/>
                          <a:ea typeface="Times New Roman"/>
                          <a:cs typeface="Arial"/>
                        </a:rPr>
                        <a:t>Aminosäuren</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 </a:t>
                      </a:r>
                      <a:endParaRPr lang="de-CH" sz="1000" dirty="0">
                        <a:effectLst/>
                        <a:latin typeface="Arial"/>
                        <a:ea typeface="Times New Roman"/>
                        <a:cs typeface="Times New Roman"/>
                      </a:endParaRPr>
                    </a:p>
                  </a:txBody>
                  <a:tcPr marL="44453" marR="44453"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Tagestotal</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155408">
                <a:tc>
                  <a:txBody>
                    <a:bodyPr/>
                    <a:lstStyle/>
                    <a:p>
                      <a:pPr>
                        <a:spcAft>
                          <a:spcPts val="0"/>
                        </a:spcAft>
                      </a:pPr>
                      <a:r>
                        <a:rPr lang="de-DE" sz="800" dirty="0">
                          <a:effectLst/>
                          <a:latin typeface="Arial"/>
                          <a:ea typeface="Times New Roman"/>
                          <a:cs typeface="Arial"/>
                        </a:rPr>
                        <a:t>Glutaminsäure</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4'300.20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55408">
                <a:tc>
                  <a:txBody>
                    <a:bodyPr/>
                    <a:lstStyle/>
                    <a:p>
                      <a:pPr>
                        <a:spcAft>
                          <a:spcPts val="0"/>
                        </a:spcAft>
                      </a:pPr>
                      <a:r>
                        <a:rPr lang="de-DE" sz="800" dirty="0">
                          <a:effectLst/>
                          <a:latin typeface="Arial"/>
                          <a:ea typeface="Times New Roman"/>
                          <a:cs typeface="Arial"/>
                        </a:rPr>
                        <a:t>Asparaginsäure</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3'675.80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155408">
                <a:tc>
                  <a:txBody>
                    <a:bodyPr/>
                    <a:lstStyle/>
                    <a:p>
                      <a:pPr>
                        <a:spcAft>
                          <a:spcPts val="0"/>
                        </a:spcAft>
                      </a:pPr>
                      <a:r>
                        <a:rPr lang="de-DE" sz="800" dirty="0">
                          <a:effectLst/>
                          <a:latin typeface="Arial"/>
                          <a:ea typeface="Times New Roman"/>
                          <a:cs typeface="Arial"/>
                        </a:rPr>
                        <a:t>Arginin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2'271.90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55408">
                <a:tc>
                  <a:txBody>
                    <a:bodyPr/>
                    <a:lstStyle/>
                    <a:p>
                      <a:pPr>
                        <a:spcAft>
                          <a:spcPts val="0"/>
                        </a:spcAft>
                      </a:pPr>
                      <a:r>
                        <a:rPr lang="de-DE" sz="800" dirty="0">
                          <a:effectLst/>
                          <a:latin typeface="Arial"/>
                          <a:ea typeface="Times New Roman"/>
                          <a:cs typeface="Arial"/>
                        </a:rPr>
                        <a:t>Leucin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2'052.90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r h="155408">
                <a:tc>
                  <a:txBody>
                    <a:bodyPr/>
                    <a:lstStyle/>
                    <a:p>
                      <a:pPr>
                        <a:spcAft>
                          <a:spcPts val="0"/>
                        </a:spcAft>
                      </a:pPr>
                      <a:r>
                        <a:rPr lang="de-DE" sz="800" dirty="0">
                          <a:effectLst/>
                          <a:latin typeface="Arial"/>
                          <a:ea typeface="Times New Roman"/>
                          <a:cs typeface="Arial"/>
                        </a:rPr>
                        <a:t>Glycine</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1'553.20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155408">
                <a:tc>
                  <a:txBody>
                    <a:bodyPr/>
                    <a:lstStyle/>
                    <a:p>
                      <a:pPr>
                        <a:spcAft>
                          <a:spcPts val="0"/>
                        </a:spcAft>
                      </a:pPr>
                      <a:r>
                        <a:rPr lang="de-DE" sz="800" dirty="0">
                          <a:effectLst/>
                          <a:latin typeface="Arial"/>
                          <a:ea typeface="Times New Roman"/>
                          <a:cs typeface="Arial"/>
                        </a:rPr>
                        <a:t>Lysin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1'461.50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6"/>
                  </a:ext>
                </a:extLst>
              </a:tr>
              <a:tr h="155408">
                <a:tc>
                  <a:txBody>
                    <a:bodyPr/>
                    <a:lstStyle/>
                    <a:p>
                      <a:pPr>
                        <a:spcAft>
                          <a:spcPts val="0"/>
                        </a:spcAft>
                      </a:pPr>
                      <a:r>
                        <a:rPr lang="de-DE" sz="800" dirty="0">
                          <a:effectLst/>
                          <a:latin typeface="Arial"/>
                          <a:ea typeface="Times New Roman"/>
                          <a:cs typeface="Arial"/>
                        </a:rPr>
                        <a:t>Valin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1'441.10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155408">
                <a:tc>
                  <a:txBody>
                    <a:bodyPr/>
                    <a:lstStyle/>
                    <a:p>
                      <a:pPr>
                        <a:spcAft>
                          <a:spcPts val="0"/>
                        </a:spcAft>
                      </a:pPr>
                      <a:r>
                        <a:rPr lang="de-DE" sz="800" dirty="0">
                          <a:effectLst/>
                          <a:latin typeface="Arial"/>
                          <a:ea typeface="Times New Roman"/>
                          <a:cs typeface="Arial"/>
                        </a:rPr>
                        <a:t>Phenylalanin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1'416.20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8"/>
                  </a:ext>
                </a:extLst>
              </a:tr>
              <a:tr h="155408">
                <a:tc>
                  <a:txBody>
                    <a:bodyPr/>
                    <a:lstStyle/>
                    <a:p>
                      <a:pPr>
                        <a:spcAft>
                          <a:spcPts val="0"/>
                        </a:spcAft>
                      </a:pPr>
                      <a:r>
                        <a:rPr lang="de-DE" sz="800" dirty="0">
                          <a:effectLst/>
                          <a:latin typeface="Arial"/>
                          <a:ea typeface="Times New Roman"/>
                          <a:cs typeface="Arial"/>
                        </a:rPr>
                        <a:t>Serin</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1'383.40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155408">
                <a:tc>
                  <a:txBody>
                    <a:bodyPr/>
                    <a:lstStyle/>
                    <a:p>
                      <a:pPr>
                        <a:spcAft>
                          <a:spcPts val="0"/>
                        </a:spcAft>
                      </a:pPr>
                      <a:r>
                        <a:rPr lang="de-DE" sz="800" dirty="0">
                          <a:effectLst/>
                          <a:latin typeface="Arial"/>
                          <a:ea typeface="Times New Roman"/>
                          <a:cs typeface="Arial"/>
                        </a:rPr>
                        <a:t>Prolin</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1'371.80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0"/>
                  </a:ext>
                </a:extLst>
              </a:tr>
              <a:tr h="155408">
                <a:tc>
                  <a:txBody>
                    <a:bodyPr/>
                    <a:lstStyle/>
                    <a:p>
                      <a:pPr>
                        <a:spcAft>
                          <a:spcPts val="0"/>
                        </a:spcAft>
                      </a:pPr>
                      <a:r>
                        <a:rPr lang="de-DE" sz="800" dirty="0">
                          <a:effectLst/>
                          <a:latin typeface="Arial"/>
                          <a:ea typeface="Times New Roman"/>
                          <a:cs typeface="Arial"/>
                        </a:rPr>
                        <a:t>Alanine</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1'317.10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1"/>
                  </a:ext>
                </a:extLst>
              </a:tr>
              <a:tr h="155408">
                <a:tc>
                  <a:txBody>
                    <a:bodyPr/>
                    <a:lstStyle/>
                    <a:p>
                      <a:pPr>
                        <a:spcAft>
                          <a:spcPts val="0"/>
                        </a:spcAft>
                      </a:pPr>
                      <a:r>
                        <a:rPr lang="de-DE" sz="800" dirty="0">
                          <a:effectLst/>
                          <a:latin typeface="Arial"/>
                          <a:ea typeface="Times New Roman"/>
                          <a:cs typeface="Arial"/>
                        </a:rPr>
                        <a:t>Isoleucin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1'300.80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2"/>
                  </a:ext>
                </a:extLst>
              </a:tr>
              <a:tr h="155408">
                <a:tc>
                  <a:txBody>
                    <a:bodyPr/>
                    <a:lstStyle/>
                    <a:p>
                      <a:pPr>
                        <a:spcAft>
                          <a:spcPts val="0"/>
                        </a:spcAft>
                      </a:pPr>
                      <a:r>
                        <a:rPr lang="de-DE" sz="800" dirty="0">
                          <a:effectLst/>
                          <a:latin typeface="Arial"/>
                          <a:ea typeface="Times New Roman"/>
                          <a:cs typeface="Arial"/>
                        </a:rPr>
                        <a:t>Threonin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1'149.10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3"/>
                  </a:ext>
                </a:extLst>
              </a:tr>
              <a:tr h="155408">
                <a:tc>
                  <a:txBody>
                    <a:bodyPr/>
                    <a:lstStyle/>
                    <a:p>
                      <a:pPr>
                        <a:spcAft>
                          <a:spcPts val="0"/>
                        </a:spcAft>
                      </a:pPr>
                      <a:r>
                        <a:rPr lang="de-DE" sz="800" dirty="0">
                          <a:effectLst/>
                          <a:latin typeface="Arial"/>
                          <a:ea typeface="Times New Roman"/>
                          <a:cs typeface="Arial"/>
                        </a:rPr>
                        <a:t>Tyrosin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999.30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4"/>
                  </a:ext>
                </a:extLst>
              </a:tr>
              <a:tr h="155408">
                <a:tc>
                  <a:txBody>
                    <a:bodyPr/>
                    <a:lstStyle/>
                    <a:p>
                      <a:pPr>
                        <a:spcAft>
                          <a:spcPts val="0"/>
                        </a:spcAft>
                      </a:pPr>
                      <a:r>
                        <a:rPr lang="de-DE" sz="800" dirty="0">
                          <a:effectLst/>
                          <a:latin typeface="Arial"/>
                          <a:ea typeface="Times New Roman"/>
                          <a:cs typeface="Arial"/>
                        </a:rPr>
                        <a:t>Histidin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858.00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5"/>
                  </a:ext>
                </a:extLst>
              </a:tr>
              <a:tr h="155408">
                <a:tc>
                  <a:txBody>
                    <a:bodyPr/>
                    <a:lstStyle/>
                    <a:p>
                      <a:pPr>
                        <a:spcAft>
                          <a:spcPts val="0"/>
                        </a:spcAft>
                      </a:pPr>
                      <a:r>
                        <a:rPr lang="de-DE" sz="800" dirty="0">
                          <a:effectLst/>
                          <a:latin typeface="Arial"/>
                          <a:ea typeface="Times New Roman"/>
                          <a:cs typeface="Arial"/>
                        </a:rPr>
                        <a:t>Cystin</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624.10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6"/>
                  </a:ext>
                </a:extLst>
              </a:tr>
              <a:tr h="155408">
                <a:tc>
                  <a:txBody>
                    <a:bodyPr/>
                    <a:lstStyle/>
                    <a:p>
                      <a:pPr>
                        <a:spcAft>
                          <a:spcPts val="0"/>
                        </a:spcAft>
                      </a:pPr>
                      <a:r>
                        <a:rPr lang="de-DE" sz="800" dirty="0">
                          <a:effectLst/>
                          <a:latin typeface="Arial"/>
                          <a:ea typeface="Times New Roman"/>
                          <a:cs typeface="Arial"/>
                        </a:rPr>
                        <a:t>Methionin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479.10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7"/>
                  </a:ext>
                </a:extLst>
              </a:tr>
              <a:tr h="155408">
                <a:tc>
                  <a:txBody>
                    <a:bodyPr/>
                    <a:lstStyle/>
                    <a:p>
                      <a:pPr>
                        <a:spcAft>
                          <a:spcPts val="0"/>
                        </a:spcAft>
                      </a:pPr>
                      <a:r>
                        <a:rPr lang="de-DE" sz="800" dirty="0">
                          <a:effectLst/>
                          <a:latin typeface="Arial"/>
                          <a:ea typeface="Times New Roman"/>
                          <a:cs typeface="Arial"/>
                        </a:rPr>
                        <a:t>Tryptophan </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53" marR="4445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465.90</a:t>
                      </a:r>
                      <a:endParaRPr lang="de-CH" sz="1000" dirty="0">
                        <a:effectLst/>
                        <a:latin typeface="Arial"/>
                        <a:ea typeface="Times New Roman"/>
                        <a:cs typeface="Times New Roman"/>
                      </a:endParaRPr>
                    </a:p>
                  </a:txBody>
                  <a:tcPr marL="44453" marR="4445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8"/>
                  </a:ext>
                </a:extLst>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321529692"/>
              </p:ext>
            </p:extLst>
          </p:nvPr>
        </p:nvGraphicFramePr>
        <p:xfrm>
          <a:off x="6192838" y="4149725"/>
          <a:ext cx="2519362" cy="792165"/>
        </p:xfrm>
        <a:graphic>
          <a:graphicData uri="http://schemas.openxmlformats.org/drawingml/2006/table">
            <a:tbl>
              <a:tblPr firstRow="1" firstCol="1" bandRow="1"/>
              <a:tblGrid>
                <a:gridCol w="1521354">
                  <a:extLst>
                    <a:ext uri="{9D8B030D-6E8A-4147-A177-3AD203B41FA5}">
                      <a16:colId xmlns:a16="http://schemas.microsoft.com/office/drawing/2014/main" val="20000"/>
                    </a:ext>
                  </a:extLst>
                </a:gridCol>
                <a:gridCol w="352954">
                  <a:extLst>
                    <a:ext uri="{9D8B030D-6E8A-4147-A177-3AD203B41FA5}">
                      <a16:colId xmlns:a16="http://schemas.microsoft.com/office/drawing/2014/main" val="20001"/>
                    </a:ext>
                  </a:extLst>
                </a:gridCol>
                <a:gridCol w="645054">
                  <a:extLst>
                    <a:ext uri="{9D8B030D-6E8A-4147-A177-3AD203B41FA5}">
                      <a16:colId xmlns:a16="http://schemas.microsoft.com/office/drawing/2014/main" val="20002"/>
                    </a:ext>
                  </a:extLst>
                </a:gridCol>
              </a:tblGrid>
              <a:tr h="158433">
                <a:tc>
                  <a:txBody>
                    <a:bodyPr/>
                    <a:lstStyle/>
                    <a:p>
                      <a:pPr>
                        <a:spcAft>
                          <a:spcPts val="0"/>
                        </a:spcAft>
                      </a:pPr>
                      <a:r>
                        <a:rPr lang="de-DE" sz="800" b="1" dirty="0">
                          <a:effectLst/>
                          <a:latin typeface="Arial"/>
                          <a:ea typeface="Times New Roman"/>
                          <a:cs typeface="Arial"/>
                        </a:rPr>
                        <a:t>Phospholipide</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 </a:t>
                      </a:r>
                      <a:endParaRPr lang="de-CH" sz="1000" dirty="0">
                        <a:effectLst/>
                        <a:latin typeface="Arial"/>
                        <a:ea typeface="Times New Roman"/>
                        <a:cs typeface="Times New Roman"/>
                      </a:endParaRPr>
                    </a:p>
                  </a:txBody>
                  <a:tcPr marL="44434" marR="44434"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Tagestotal</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158433">
                <a:tc>
                  <a:txBody>
                    <a:bodyPr/>
                    <a:lstStyle/>
                    <a:p>
                      <a:pPr algn="l" rtl="1">
                        <a:spcAft>
                          <a:spcPts val="0"/>
                        </a:spcAft>
                      </a:pPr>
                      <a:r>
                        <a:rPr lang="de-DE" sz="800" dirty="0">
                          <a:effectLst/>
                          <a:latin typeface="Arial"/>
                          <a:ea typeface="Times New Roman"/>
                          <a:cs typeface="Arial"/>
                        </a:rPr>
                        <a:t>Phosphatidylcholin</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318.90</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58433">
                <a:tc>
                  <a:txBody>
                    <a:bodyPr/>
                    <a:lstStyle/>
                    <a:p>
                      <a:pPr algn="l" rtl="1">
                        <a:spcAft>
                          <a:spcPts val="0"/>
                        </a:spcAft>
                      </a:pPr>
                      <a:r>
                        <a:rPr lang="de-DE" sz="800" dirty="0">
                          <a:effectLst/>
                          <a:latin typeface="Arial"/>
                          <a:ea typeface="Times New Roman"/>
                          <a:cs typeface="Arial"/>
                        </a:rPr>
                        <a:t>Phosphatidylethonolamin</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150.70</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158433">
                <a:tc>
                  <a:txBody>
                    <a:bodyPr/>
                    <a:lstStyle/>
                    <a:p>
                      <a:pPr algn="l" rtl="1">
                        <a:spcAft>
                          <a:spcPts val="0"/>
                        </a:spcAft>
                      </a:pPr>
                      <a:r>
                        <a:rPr lang="de-DE" sz="800" dirty="0">
                          <a:effectLst/>
                          <a:latin typeface="Arial"/>
                          <a:ea typeface="Times New Roman"/>
                          <a:cs typeface="Arial"/>
                        </a:rPr>
                        <a:t>Phosphatidylinositol</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107.70</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58433">
                <a:tc>
                  <a:txBody>
                    <a:bodyPr/>
                    <a:lstStyle/>
                    <a:p>
                      <a:pPr algn="l" rtl="1">
                        <a:spcAft>
                          <a:spcPts val="0"/>
                        </a:spcAft>
                      </a:pPr>
                      <a:r>
                        <a:rPr lang="de-DE" sz="800" dirty="0">
                          <a:effectLst/>
                          <a:latin typeface="Arial"/>
                          <a:ea typeface="Times New Roman"/>
                          <a:cs typeface="Arial"/>
                        </a:rPr>
                        <a:t>Phosphatidylserin</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mg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29.80</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bl>
          </a:graphicData>
        </a:graphic>
      </p:graphicFrame>
      <p:graphicFrame>
        <p:nvGraphicFramePr>
          <p:cNvPr id="12" name="Tabelle 11"/>
          <p:cNvGraphicFramePr>
            <a:graphicFrameLocks noGrp="1"/>
          </p:cNvGraphicFramePr>
          <p:nvPr>
            <p:extLst>
              <p:ext uri="{D42A27DB-BD31-4B8C-83A1-F6EECF244321}">
                <p14:modId xmlns:p14="http://schemas.microsoft.com/office/powerpoint/2010/main" val="1044266740"/>
              </p:ext>
            </p:extLst>
          </p:nvPr>
        </p:nvGraphicFramePr>
        <p:xfrm>
          <a:off x="6192838" y="1989138"/>
          <a:ext cx="2519362" cy="1655764"/>
        </p:xfrm>
        <a:graphic>
          <a:graphicData uri="http://schemas.openxmlformats.org/drawingml/2006/table">
            <a:tbl>
              <a:tblPr firstRow="1" firstCol="1" bandRow="1"/>
              <a:tblGrid>
                <a:gridCol w="1521354">
                  <a:extLst>
                    <a:ext uri="{9D8B030D-6E8A-4147-A177-3AD203B41FA5}">
                      <a16:colId xmlns:a16="http://schemas.microsoft.com/office/drawing/2014/main" val="20000"/>
                    </a:ext>
                  </a:extLst>
                </a:gridCol>
                <a:gridCol w="352954">
                  <a:extLst>
                    <a:ext uri="{9D8B030D-6E8A-4147-A177-3AD203B41FA5}">
                      <a16:colId xmlns:a16="http://schemas.microsoft.com/office/drawing/2014/main" val="20001"/>
                    </a:ext>
                  </a:extLst>
                </a:gridCol>
                <a:gridCol w="645054">
                  <a:extLst>
                    <a:ext uri="{9D8B030D-6E8A-4147-A177-3AD203B41FA5}">
                      <a16:colId xmlns:a16="http://schemas.microsoft.com/office/drawing/2014/main" val="20002"/>
                    </a:ext>
                  </a:extLst>
                </a:gridCol>
              </a:tblGrid>
              <a:tr h="150524">
                <a:tc>
                  <a:txBody>
                    <a:bodyPr/>
                    <a:lstStyle/>
                    <a:p>
                      <a:pPr>
                        <a:spcAft>
                          <a:spcPts val="0"/>
                        </a:spcAft>
                      </a:pPr>
                      <a:r>
                        <a:rPr lang="de-DE" sz="800" b="1" dirty="0">
                          <a:effectLst/>
                          <a:latin typeface="Arial"/>
                          <a:ea typeface="Times New Roman"/>
                          <a:cs typeface="Arial"/>
                        </a:rPr>
                        <a:t>Hauptbestandteile</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 </a:t>
                      </a:r>
                      <a:endParaRPr lang="de-CH" sz="1000" dirty="0">
                        <a:effectLst/>
                        <a:latin typeface="Arial"/>
                        <a:ea typeface="Times New Roman"/>
                        <a:cs typeface="Times New Roman"/>
                      </a:endParaRPr>
                    </a:p>
                  </a:txBody>
                  <a:tcPr marL="44434" marR="44434"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tc>
                  <a:txBody>
                    <a:bodyPr/>
                    <a:lstStyle/>
                    <a:p>
                      <a:pPr>
                        <a:spcAft>
                          <a:spcPts val="0"/>
                        </a:spcAft>
                      </a:pPr>
                      <a:r>
                        <a:rPr lang="de-DE" sz="800" b="1" dirty="0">
                          <a:effectLst/>
                          <a:latin typeface="Arial"/>
                          <a:ea typeface="Times New Roman"/>
                          <a:cs typeface="Arial"/>
                        </a:rPr>
                        <a:t>Tagestotal</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FF"/>
                    </a:solidFill>
                  </a:tcPr>
                </a:tc>
                <a:extLst>
                  <a:ext uri="{0D108BD9-81ED-4DB2-BD59-A6C34878D82A}">
                    <a16:rowId xmlns:a16="http://schemas.microsoft.com/office/drawing/2014/main" val="10000"/>
                  </a:ext>
                </a:extLst>
              </a:tr>
              <a:tr h="150524">
                <a:tc>
                  <a:txBody>
                    <a:bodyPr/>
                    <a:lstStyle/>
                    <a:p>
                      <a:pPr>
                        <a:spcAft>
                          <a:spcPts val="0"/>
                        </a:spcAft>
                      </a:pPr>
                      <a:r>
                        <a:rPr lang="de-DE" sz="800" dirty="0">
                          <a:effectLst/>
                          <a:latin typeface="Arial"/>
                          <a:ea typeface="Times New Roman"/>
                          <a:cs typeface="Arial"/>
                        </a:rPr>
                        <a:t>Wasser </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375</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1"/>
                  </a:ext>
                </a:extLst>
              </a:tr>
              <a:tr h="150524">
                <a:tc>
                  <a:txBody>
                    <a:bodyPr/>
                    <a:lstStyle/>
                    <a:p>
                      <a:pPr>
                        <a:spcAft>
                          <a:spcPts val="0"/>
                        </a:spcAft>
                      </a:pPr>
                      <a:r>
                        <a:rPr lang="de-DE" sz="800" dirty="0">
                          <a:effectLst/>
                          <a:latin typeface="Arial"/>
                          <a:ea typeface="Times New Roman"/>
                          <a:cs typeface="Arial"/>
                        </a:rPr>
                        <a:t>Fett </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81</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2"/>
                  </a:ext>
                </a:extLst>
              </a:tr>
              <a:tr h="150524">
                <a:tc>
                  <a:txBody>
                    <a:bodyPr/>
                    <a:lstStyle/>
                    <a:p>
                      <a:pPr>
                        <a:spcAft>
                          <a:spcPts val="0"/>
                        </a:spcAft>
                      </a:pPr>
                      <a:r>
                        <a:rPr lang="de-DE" sz="800" dirty="0">
                          <a:effectLst/>
                          <a:latin typeface="Arial"/>
                          <a:ea typeface="Times New Roman"/>
                          <a:cs typeface="Arial"/>
                        </a:rPr>
                        <a:t>Kohlenhydrate </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45</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3"/>
                  </a:ext>
                </a:extLst>
              </a:tr>
              <a:tr h="150524">
                <a:tc>
                  <a:txBody>
                    <a:bodyPr/>
                    <a:lstStyle/>
                    <a:p>
                      <a:pPr>
                        <a:spcAft>
                          <a:spcPts val="0"/>
                        </a:spcAft>
                      </a:pPr>
                      <a:r>
                        <a:rPr lang="de-DE" sz="800" dirty="0">
                          <a:effectLst/>
                          <a:latin typeface="Arial"/>
                          <a:ea typeface="Times New Roman"/>
                          <a:cs typeface="Arial"/>
                        </a:rPr>
                        <a:t>Eiweiss</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21</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4"/>
                  </a:ext>
                </a:extLst>
              </a:tr>
              <a:tr h="150524">
                <a:tc>
                  <a:txBody>
                    <a:bodyPr/>
                    <a:lstStyle/>
                    <a:p>
                      <a:pPr>
                        <a:spcAft>
                          <a:spcPts val="0"/>
                        </a:spcAft>
                      </a:pPr>
                      <a:r>
                        <a:rPr lang="de-DE" sz="800" dirty="0">
                          <a:effectLst/>
                          <a:latin typeface="Arial"/>
                          <a:ea typeface="Times New Roman"/>
                          <a:cs typeface="Arial"/>
                        </a:rPr>
                        <a:t>Fasern gesamt</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18</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5"/>
                  </a:ext>
                </a:extLst>
              </a:tr>
              <a:tr h="150524">
                <a:tc>
                  <a:txBody>
                    <a:bodyPr/>
                    <a:lstStyle/>
                    <a:p>
                      <a:pPr>
                        <a:spcAft>
                          <a:spcPts val="0"/>
                        </a:spcAft>
                      </a:pPr>
                      <a:r>
                        <a:rPr lang="de-DE" sz="800" dirty="0">
                          <a:effectLst/>
                          <a:latin typeface="Arial"/>
                          <a:ea typeface="Times New Roman"/>
                          <a:cs typeface="Arial"/>
                        </a:rPr>
                        <a:t>Fasern unlöslich</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11</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6"/>
                  </a:ext>
                </a:extLst>
              </a:tr>
              <a:tr h="150524">
                <a:tc>
                  <a:txBody>
                    <a:bodyPr/>
                    <a:lstStyle/>
                    <a:p>
                      <a:pPr>
                        <a:spcAft>
                          <a:spcPts val="0"/>
                        </a:spcAft>
                      </a:pPr>
                      <a:r>
                        <a:rPr lang="de-DE" sz="800" dirty="0">
                          <a:effectLst/>
                          <a:latin typeface="Arial"/>
                          <a:ea typeface="Times New Roman"/>
                          <a:cs typeface="Arial"/>
                        </a:rPr>
                        <a:t>Fasern löslich</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6</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7"/>
                  </a:ext>
                </a:extLst>
              </a:tr>
              <a:tr h="150524">
                <a:tc>
                  <a:txBody>
                    <a:bodyPr/>
                    <a:lstStyle/>
                    <a:p>
                      <a:pPr>
                        <a:spcAft>
                          <a:spcPts val="0"/>
                        </a:spcAft>
                      </a:pPr>
                      <a:r>
                        <a:rPr lang="de-DE" sz="800" dirty="0">
                          <a:effectLst/>
                          <a:latin typeface="Arial"/>
                          <a:ea typeface="Times New Roman"/>
                          <a:cs typeface="Arial"/>
                        </a:rPr>
                        <a:t>Mineralstoffe </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5</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8"/>
                  </a:ext>
                </a:extLst>
              </a:tr>
              <a:tr h="150524">
                <a:tc>
                  <a:txBody>
                    <a:bodyPr/>
                    <a:lstStyle/>
                    <a:p>
                      <a:pPr>
                        <a:spcAft>
                          <a:spcPts val="0"/>
                        </a:spcAft>
                      </a:pPr>
                      <a:r>
                        <a:rPr lang="de-DE" sz="800" dirty="0">
                          <a:effectLst/>
                          <a:latin typeface="Arial"/>
                          <a:ea typeface="Times New Roman"/>
                          <a:cs typeface="Arial"/>
                        </a:rPr>
                        <a:t>Stickstoff</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4</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09"/>
                  </a:ext>
                </a:extLst>
              </a:tr>
              <a:tr h="150524">
                <a:tc>
                  <a:txBody>
                    <a:bodyPr/>
                    <a:lstStyle/>
                    <a:p>
                      <a:pPr>
                        <a:spcAft>
                          <a:spcPts val="0"/>
                        </a:spcAft>
                      </a:pPr>
                      <a:r>
                        <a:rPr lang="de-DE" sz="800" dirty="0">
                          <a:effectLst/>
                          <a:latin typeface="Arial"/>
                          <a:ea typeface="Times New Roman"/>
                          <a:cs typeface="Arial"/>
                        </a:rPr>
                        <a:t>Organische Säuren</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g</a:t>
                      </a:r>
                      <a:endParaRPr lang="de-CH" sz="1000" dirty="0">
                        <a:effectLst/>
                        <a:latin typeface="Arial"/>
                        <a:ea typeface="Times New Roman"/>
                        <a:cs typeface="Times New Roman"/>
                      </a:endParaRPr>
                    </a:p>
                  </a:txBody>
                  <a:tcPr marL="44434" marR="444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0"/>
                    </a:solidFill>
                  </a:tcPr>
                </a:tc>
                <a:tc>
                  <a:txBody>
                    <a:bodyPr/>
                    <a:lstStyle/>
                    <a:p>
                      <a:pPr algn="r">
                        <a:spcAft>
                          <a:spcPts val="0"/>
                        </a:spcAft>
                      </a:pPr>
                      <a:r>
                        <a:rPr lang="de-DE" sz="800" dirty="0">
                          <a:effectLst/>
                          <a:latin typeface="Arial"/>
                          <a:ea typeface="Times New Roman"/>
                          <a:cs typeface="Arial"/>
                        </a:rPr>
                        <a:t>3</a:t>
                      </a:r>
                      <a:endParaRPr lang="de-CH" sz="1000" dirty="0">
                        <a:effectLst/>
                        <a:latin typeface="Arial"/>
                        <a:ea typeface="Times New Roman"/>
                        <a:cs typeface="Times New Roman"/>
                      </a:endParaRPr>
                    </a:p>
                  </a:txBody>
                  <a:tcPr marL="44434" marR="4443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0010"/>
                  </a:ext>
                </a:extLst>
              </a:tr>
            </a:tbl>
          </a:graphicData>
        </a:graphic>
      </p:graphicFrame>
      <p:sp>
        <p:nvSpPr>
          <p:cNvPr id="257244" name="Textfeld 15"/>
          <p:cNvSpPr txBox="1">
            <a:spLocks noChangeArrowheads="1"/>
          </p:cNvSpPr>
          <p:nvPr/>
        </p:nvSpPr>
        <p:spPr bwMode="auto">
          <a:xfrm>
            <a:off x="2372733" y="5373688"/>
            <a:ext cx="52018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r>
              <a:rPr lang="de-CH" altLang="de-DE" sz="1400" b="1" dirty="0">
                <a:solidFill>
                  <a:schemeClr val="tx1"/>
                </a:solidFill>
                <a:latin typeface="Calibri" panose="020F0502020204030204" pitchFamily="34" charset="0"/>
                <a:ea typeface="Calibri" panose="020F0502020204030204" pitchFamily="34" charset="0"/>
                <a:cs typeface="Calibri" panose="020F0502020204030204" pitchFamily="34" charset="0"/>
              </a:rPr>
              <a:t>Erst kurz vor dem Verzehr dazu geben, im Wechsel oder gemischt: </a:t>
            </a:r>
            <a:br>
              <a:rPr lang="de-CH" altLang="de-DE" sz="1400" b="1"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de-CH" altLang="de-DE" sz="1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eaLnBrk="1" hangingPunct="1">
              <a:spcBef>
                <a:spcPct val="0"/>
              </a:spcBef>
              <a:spcAft>
                <a:spcPct val="0"/>
              </a:spcAft>
              <a:buClrTx/>
              <a:buFontTx/>
              <a:buNone/>
            </a:pPr>
            <a:r>
              <a:rPr lang="de-CH"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Weizenkeime, Bierhefe (Hirnnahrung)</a:t>
            </a:r>
          </a:p>
          <a:p>
            <a:pPr algn="ctr" eaLnBrk="1" hangingPunct="1">
              <a:spcBef>
                <a:spcPct val="0"/>
              </a:spcBef>
              <a:spcAft>
                <a:spcPct val="0"/>
              </a:spcAft>
              <a:buClrTx/>
              <a:buFontTx/>
              <a:buNone/>
            </a:pPr>
            <a:r>
              <a:rPr lang="de-CH"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Flohsamenschalen (Stuhlregulans, Vermehrung der guten Darmflora)</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rm 59394"/>
          <p:cNvSpPr>
            <a:spLocks noGrp="1" noChangeArrowheads="1"/>
          </p:cNvSpPr>
          <p:nvPr>
            <p:ph type="body" idx="1"/>
          </p:nvPr>
        </p:nvSpPr>
        <p:spPr>
          <a:xfrm>
            <a:off x="855663" y="764704"/>
            <a:ext cx="7859712" cy="5832648"/>
          </a:xfrm>
        </p:spPr>
        <p:txBody>
          <a:bodyPr/>
          <a:lstStyle/>
          <a:p>
            <a:pPr marL="0" indent="0">
              <a:buFont typeface="Times New Roman" pitchFamily="18" charset="0"/>
              <a:buNone/>
              <a:defRPr/>
            </a:pPr>
            <a:r>
              <a:rPr lang="de-DE" sz="1800" b="1" dirty="0"/>
              <a:t>Senkung des Brustkrebsrisikos</a:t>
            </a:r>
            <a:br>
              <a:rPr lang="de-CH" sz="1800" b="1" dirty="0"/>
            </a:br>
            <a:endParaRPr lang="de-DE" sz="1800" b="1" dirty="0"/>
          </a:p>
          <a:p>
            <a:pPr>
              <a:defRPr/>
            </a:pPr>
            <a:r>
              <a:rPr lang="de-CH" sz="1600" dirty="0"/>
              <a:t>«Hauptstrasse der Ernährung»</a:t>
            </a:r>
          </a:p>
          <a:p>
            <a:pPr>
              <a:defRPr/>
            </a:pPr>
            <a:r>
              <a:rPr lang="de-CH" sz="1600" dirty="0"/>
              <a:t>«TopMix-Lebenselixiere»: Gemüse-Früchtemix mit Rapsöl und </a:t>
            </a:r>
            <a:br>
              <a:rPr lang="de-CH" sz="1600" dirty="0"/>
            </a:br>
            <a:r>
              <a:rPr lang="de-CH" sz="1600" dirty="0"/>
              <a:t>                                               Granatapfel-Elixier</a:t>
            </a:r>
          </a:p>
          <a:p>
            <a:pPr>
              <a:defRPr/>
            </a:pPr>
            <a:r>
              <a:rPr lang="de-CH" sz="1600" dirty="0"/>
              <a:t>Fischöl: 3 Gramm/Tag</a:t>
            </a:r>
          </a:p>
          <a:p>
            <a:pPr>
              <a:defRPr/>
            </a:pPr>
            <a:r>
              <a:rPr lang="de-CH" sz="1600" dirty="0"/>
              <a:t>Mässig Alkohol plus Folsäure </a:t>
            </a:r>
          </a:p>
          <a:p>
            <a:pPr>
              <a:defRPr/>
            </a:pPr>
            <a:r>
              <a:rPr lang="de-CH" sz="1600" dirty="0"/>
              <a:t>Konstantes Gewicht: BMI von 20-23 optimal; schlank bleiben</a:t>
            </a:r>
          </a:p>
          <a:p>
            <a:pPr>
              <a:defRPr/>
            </a:pPr>
            <a:r>
              <a:rPr lang="de-CH" sz="1600" dirty="0"/>
              <a:t>Körperliche Aktivität: 3 Stunden pro Woche, besser: 1 Stunde pro Tag</a:t>
            </a:r>
          </a:p>
          <a:p>
            <a:pPr>
              <a:defRPr/>
            </a:pPr>
            <a:r>
              <a:rPr lang="de-CH" sz="1600" dirty="0"/>
              <a:t>Hormonersatztherapie individuell, in ausgewählten Fällen und so kurz als möglich und nur mit bioidentischen Hormonen</a:t>
            </a:r>
          </a:p>
          <a:p>
            <a:pPr>
              <a:defRPr/>
            </a:pPr>
            <a:r>
              <a:rPr lang="de-CH" sz="1600" dirty="0"/>
              <a:t>Rauchfreiheit </a:t>
            </a:r>
          </a:p>
          <a:p>
            <a:pPr>
              <a:defRPr/>
            </a:pPr>
            <a:r>
              <a:rPr lang="de-CH" sz="1600" dirty="0"/>
              <a:t>Psychohygiene</a:t>
            </a:r>
          </a:p>
          <a:p>
            <a:pPr marL="0" indent="0">
              <a:defRPr/>
            </a:pPr>
            <a:r>
              <a:rPr lang="de-DE" sz="1600" dirty="0"/>
              <a:t>     Monatliche Selbstuntersuchung</a:t>
            </a:r>
            <a:endParaRPr lang="de-AT" sz="1600" dirty="0"/>
          </a:p>
          <a:p>
            <a:pPr marL="0" indent="0">
              <a:defRPr/>
            </a:pPr>
            <a:r>
              <a:rPr lang="de-DE" sz="1600" dirty="0"/>
              <a:t>     Jährliche klinische Untersuchung durch Arzt/Ärztin</a:t>
            </a:r>
          </a:p>
          <a:p>
            <a:pPr marL="0" indent="0">
              <a:defRPr/>
            </a:pPr>
            <a:r>
              <a:rPr lang="de-DE" sz="1600" dirty="0"/>
              <a:t>     Jährliche Thermographie - MammoVision ab dem 40. Lebensjahr</a:t>
            </a:r>
            <a:endParaRPr lang="de-AT" sz="1600" dirty="0"/>
          </a:p>
          <a:p>
            <a:pPr marL="0" indent="0">
              <a:defRPr/>
            </a:pPr>
            <a:r>
              <a:rPr lang="de-DE" sz="1600" dirty="0"/>
              <a:t>     Mammographie (besser Sonographie) in längstens 2-jährigen Abständen 	ab dem 40. </a:t>
            </a:r>
            <a:br>
              <a:rPr lang="de-DE" sz="1600" dirty="0"/>
            </a:br>
            <a:r>
              <a:rPr lang="de-DE" sz="1600" dirty="0"/>
              <a:t>       Lebensjahr</a:t>
            </a:r>
          </a:p>
          <a:p>
            <a:pPr>
              <a:defRPr/>
            </a:pPr>
            <a:endParaRPr lang="de-CH" sz="1600" dirty="0"/>
          </a:p>
          <a:p>
            <a:pPr>
              <a:defRPr/>
            </a:pPr>
            <a:endParaRPr lang="de-CH" sz="1600" dirty="0"/>
          </a:p>
          <a:p>
            <a:pPr>
              <a:defRPr/>
            </a:pPr>
            <a:endParaRPr lang="de-CH" sz="1600" dirty="0"/>
          </a:p>
          <a:p>
            <a:pPr>
              <a:defRPr/>
            </a:pPr>
            <a:endParaRPr lang="de-CH" sz="1600" dirty="0"/>
          </a:p>
          <a:p>
            <a:pPr>
              <a:defRPr/>
            </a:pPr>
            <a:endParaRPr lang="de-CH" b="1" dirty="0"/>
          </a:p>
        </p:txBody>
      </p:sp>
      <p:sp>
        <p:nvSpPr>
          <p:cNvPr id="258051" name="Form 59393"/>
          <p:cNvSpPr>
            <a:spLocks noGrp="1" noChangeArrowheads="1"/>
          </p:cNvSpPr>
          <p:nvPr>
            <p:ph type="title"/>
          </p:nvPr>
        </p:nvSpPr>
        <p:spPr>
          <a:xfrm>
            <a:off x="865188" y="44450"/>
            <a:ext cx="5867400" cy="457200"/>
          </a:xfrm>
        </p:spPr>
        <p:txBody>
          <a:bodyPr wrap="square"/>
          <a:lstStyle/>
          <a:p>
            <a:r>
              <a:rPr lang="de-CH" altLang="de-DE" dirty="0"/>
              <a:t>Take Home Message</a:t>
            </a:r>
          </a:p>
        </p:txBody>
      </p:sp>
      <p:sp>
        <p:nvSpPr>
          <p:cNvPr id="258052"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 59394"/>
          <p:cNvSpPr>
            <a:spLocks noGrp="1" noChangeArrowheads="1"/>
          </p:cNvSpPr>
          <p:nvPr>
            <p:ph type="body" idx="1"/>
          </p:nvPr>
        </p:nvSpPr>
        <p:spPr>
          <a:xfrm>
            <a:off x="855663" y="984250"/>
            <a:ext cx="7859712" cy="5516563"/>
          </a:xfrm>
        </p:spPr>
        <p:txBody>
          <a:bodyPr/>
          <a:lstStyle/>
          <a:p>
            <a:pPr marL="0" indent="0">
              <a:buFont typeface="Times New Roman" pitchFamily="18" charset="0"/>
              <a:buNone/>
              <a:defRPr/>
            </a:pPr>
            <a:r>
              <a:rPr lang="de-CH" sz="1800" b="1" dirty="0"/>
              <a:t>Das sollten Sie meiden:</a:t>
            </a:r>
            <a:endParaRPr lang="de-CH" sz="1600" dirty="0"/>
          </a:p>
          <a:p>
            <a:pPr>
              <a:defRPr/>
            </a:pPr>
            <a:endParaRPr lang="de-CH" sz="1600" dirty="0"/>
          </a:p>
          <a:p>
            <a:pPr>
              <a:defRPr/>
            </a:pPr>
            <a:endParaRPr lang="de-CH" b="1" dirty="0"/>
          </a:p>
        </p:txBody>
      </p:sp>
      <p:sp>
        <p:nvSpPr>
          <p:cNvPr id="259075" name="Form 59393"/>
          <p:cNvSpPr>
            <a:spLocks noGrp="1" noChangeArrowheads="1"/>
          </p:cNvSpPr>
          <p:nvPr>
            <p:ph type="title"/>
          </p:nvPr>
        </p:nvSpPr>
        <p:spPr>
          <a:xfrm>
            <a:off x="865188" y="44450"/>
            <a:ext cx="5867400" cy="457200"/>
          </a:xfrm>
        </p:spPr>
        <p:txBody>
          <a:bodyPr wrap="square"/>
          <a:lstStyle/>
          <a:p>
            <a:r>
              <a:rPr lang="de-CH" altLang="de-DE" dirty="0"/>
              <a:t>Take Home Message</a:t>
            </a:r>
          </a:p>
        </p:txBody>
      </p:sp>
      <p:sp>
        <p:nvSpPr>
          <p:cNvPr id="259076"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59077" name="Picture 4" descr="D:\Daten\JPG Praxis\Tiere\Aerge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1571625"/>
            <a:ext cx="216693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8" name="Picture 5" descr="D:\Daten\JPG Praxis\Tiere\ATT047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076700"/>
            <a:ext cx="2000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7" descr="D:\Daten\JPG Praxis\Tiere\Katze besoff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838" y="4076700"/>
            <a:ext cx="25939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80" name="Picture 8" descr="D:\Daten\JPG Praxis\Adipositas\Maus dick dünn_2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3313" y="4076700"/>
            <a:ext cx="1862137"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81"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Bilder: lustich.de /Mäuse: Quelle unbekannt</a:t>
            </a:r>
          </a:p>
        </p:txBody>
      </p:sp>
      <p:sp>
        <p:nvSpPr>
          <p:cNvPr id="259082" name="Textfeld 1"/>
          <p:cNvSpPr txBox="1">
            <a:spLocks noChangeArrowheads="1"/>
          </p:cNvSpPr>
          <p:nvPr/>
        </p:nvSpPr>
        <p:spPr bwMode="auto">
          <a:xfrm>
            <a:off x="4194175" y="1200150"/>
            <a:ext cx="697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Ärger</a:t>
            </a:r>
          </a:p>
        </p:txBody>
      </p:sp>
      <p:sp>
        <p:nvSpPr>
          <p:cNvPr id="259083" name="Textfeld 10"/>
          <p:cNvSpPr txBox="1">
            <a:spLocks noChangeArrowheads="1"/>
          </p:cNvSpPr>
          <p:nvPr/>
        </p:nvSpPr>
        <p:spPr bwMode="auto">
          <a:xfrm>
            <a:off x="3835400" y="5791200"/>
            <a:ext cx="1380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Übergewicht</a:t>
            </a:r>
          </a:p>
        </p:txBody>
      </p:sp>
      <p:sp>
        <p:nvSpPr>
          <p:cNvPr id="259084" name="Textfeld 11"/>
          <p:cNvSpPr txBox="1">
            <a:spLocks noChangeArrowheads="1"/>
          </p:cNvSpPr>
          <p:nvPr/>
        </p:nvSpPr>
        <p:spPr bwMode="auto">
          <a:xfrm>
            <a:off x="1477963" y="3644900"/>
            <a:ext cx="1492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Zuviel Alkohol</a:t>
            </a:r>
          </a:p>
        </p:txBody>
      </p:sp>
      <p:sp>
        <p:nvSpPr>
          <p:cNvPr id="259085" name="Textfeld 12"/>
          <p:cNvSpPr txBox="1">
            <a:spLocks noChangeArrowheads="1"/>
          </p:cNvSpPr>
          <p:nvPr/>
        </p:nvSpPr>
        <p:spPr bwMode="auto">
          <a:xfrm>
            <a:off x="5673725" y="3702050"/>
            <a:ext cx="2008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rPr>
              <a:t>Zuwenig Bewegung</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 59394"/>
          <p:cNvSpPr>
            <a:spLocks noGrp="1" noChangeArrowheads="1"/>
          </p:cNvSpPr>
          <p:nvPr>
            <p:ph type="body" idx="1"/>
          </p:nvPr>
        </p:nvSpPr>
        <p:spPr>
          <a:xfrm>
            <a:off x="855663" y="984250"/>
            <a:ext cx="7859712" cy="5516563"/>
          </a:xfrm>
        </p:spPr>
        <p:txBody>
          <a:bodyPr/>
          <a:lstStyle/>
          <a:p>
            <a:pPr marL="0" indent="0">
              <a:buFont typeface="Times New Roman" pitchFamily="18" charset="0"/>
              <a:buNone/>
              <a:defRPr/>
            </a:pPr>
            <a:r>
              <a:rPr lang="de-DE" sz="1800" b="1" dirty="0"/>
              <a:t>Mein Körper ist mein Freund - ich hab ihn gern!</a:t>
            </a:r>
            <a:endParaRPr lang="de-CH" sz="1600" dirty="0"/>
          </a:p>
          <a:p>
            <a:pPr>
              <a:defRPr/>
            </a:pPr>
            <a:endParaRPr lang="de-CH" sz="1600" dirty="0"/>
          </a:p>
          <a:p>
            <a:pPr>
              <a:defRPr/>
            </a:pPr>
            <a:endParaRPr lang="de-CH" b="1" dirty="0"/>
          </a:p>
        </p:txBody>
      </p:sp>
      <p:sp>
        <p:nvSpPr>
          <p:cNvPr id="260099" name="Form 59393"/>
          <p:cNvSpPr>
            <a:spLocks noGrp="1" noChangeArrowheads="1"/>
          </p:cNvSpPr>
          <p:nvPr>
            <p:ph type="title"/>
          </p:nvPr>
        </p:nvSpPr>
        <p:spPr>
          <a:xfrm>
            <a:off x="865188" y="44450"/>
            <a:ext cx="5867400" cy="457200"/>
          </a:xfrm>
        </p:spPr>
        <p:txBody>
          <a:bodyPr wrap="square"/>
          <a:lstStyle/>
          <a:p>
            <a:r>
              <a:rPr lang="de-CH" altLang="de-DE" dirty="0"/>
              <a:t>Take Home Message</a:t>
            </a:r>
          </a:p>
        </p:txBody>
      </p:sp>
      <p:sp>
        <p:nvSpPr>
          <p:cNvPr id="260100" name="Rectangle 1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60101" name="Picture 2" descr="D:\Daten\JPG Praxis\Frauen\Rosenfr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971675"/>
            <a:ext cx="54006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2"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 Quelle unbekannt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rm 59393"/>
          <p:cNvSpPr>
            <a:spLocks noGrp="1" noChangeArrowheads="1"/>
          </p:cNvSpPr>
          <p:nvPr>
            <p:ph type="title" idx="4294967295"/>
          </p:nvPr>
        </p:nvSpPr>
        <p:spPr>
          <a:xfrm>
            <a:off x="865188" y="44450"/>
            <a:ext cx="5867400" cy="457200"/>
          </a:xfrm>
        </p:spPr>
        <p:txBody>
          <a:bodyPr wrap="square"/>
          <a:lstStyle/>
          <a:p>
            <a:r>
              <a:rPr lang="de-CH" altLang="de-DE" dirty="0"/>
              <a:t>Brustkrebs - Selbstuntersuchung</a:t>
            </a:r>
          </a:p>
        </p:txBody>
      </p:sp>
      <p:sp>
        <p:nvSpPr>
          <p:cNvPr id="28675" name="Form 59394"/>
          <p:cNvSpPr>
            <a:spLocks noGrp="1" noChangeArrowheads="1"/>
          </p:cNvSpPr>
          <p:nvPr>
            <p:ph type="body" idx="4294967295"/>
          </p:nvPr>
        </p:nvSpPr>
        <p:spPr>
          <a:xfrm>
            <a:off x="855663" y="955675"/>
            <a:ext cx="7859712" cy="5257800"/>
          </a:xfrm>
        </p:spPr>
        <p:txBody>
          <a:bodyPr/>
          <a:lstStyle/>
          <a:p>
            <a:pPr marL="0" indent="0">
              <a:buFont typeface="Times New Roman" pitchFamily="18" charset="0"/>
              <a:buNone/>
            </a:pPr>
            <a:r>
              <a:rPr lang="de-CH" altLang="de-DE" sz="1800" b="1" dirty="0"/>
              <a:t>Selbstuntersuchung</a:t>
            </a:r>
            <a:br>
              <a:rPr lang="de-CH" altLang="de-DE" sz="1800" b="1" dirty="0"/>
            </a:br>
            <a:endParaRPr lang="de-DE" altLang="de-DE" sz="1800" b="1" dirty="0"/>
          </a:p>
          <a:p>
            <a:pPr marL="0" indent="0"/>
            <a:r>
              <a:rPr lang="de-DE" altLang="de-DE" sz="1600" dirty="0"/>
              <a:t>  Knoten oder Verhärtung in der Brust, neu aufgetreten</a:t>
            </a:r>
            <a:endParaRPr lang="de-AT" altLang="de-DE" sz="1600" dirty="0"/>
          </a:p>
          <a:p>
            <a:pPr marL="0" indent="0"/>
            <a:r>
              <a:rPr lang="de-DE" altLang="de-DE" sz="1600" dirty="0"/>
              <a:t>  Grössenzunahme oder -abnahme einer Brust</a:t>
            </a:r>
            <a:endParaRPr lang="de-AT" altLang="de-DE" sz="1600" dirty="0"/>
          </a:p>
          <a:p>
            <a:pPr marL="0" indent="0"/>
            <a:r>
              <a:rPr lang="de-DE" altLang="de-DE" sz="1600" dirty="0"/>
              <a:t>  Veränderungen der Brustwarze</a:t>
            </a:r>
            <a:endParaRPr lang="de-AT" altLang="de-DE" sz="1600" dirty="0"/>
          </a:p>
          <a:p>
            <a:pPr marL="0" indent="0"/>
            <a:r>
              <a:rPr lang="de-DE" altLang="de-DE" sz="1600" dirty="0"/>
              <a:t>  Einseitige Absonderung aus der Brustwarze</a:t>
            </a:r>
            <a:endParaRPr lang="de-AT" altLang="de-DE" sz="1600" dirty="0"/>
          </a:p>
          <a:p>
            <a:pPr marL="0" indent="0"/>
            <a:r>
              <a:rPr lang="de-DE" altLang="de-DE" sz="1600" dirty="0"/>
              <a:t>  Hautveränderungen der Brust</a:t>
            </a:r>
            <a:endParaRPr lang="de-AT" altLang="de-DE" sz="1600" dirty="0"/>
          </a:p>
          <a:p>
            <a:pPr marL="0" indent="0"/>
            <a:r>
              <a:rPr lang="de-AT" altLang="de-DE" sz="1600" dirty="0"/>
              <a:t>  Lymphknotenvergrösserungen axillär oder oberhalb des Schlüsselbeines</a:t>
            </a:r>
            <a:endParaRPr lang="de-DE" altLang="de-DE" sz="1600" dirty="0"/>
          </a:p>
        </p:txBody>
      </p:sp>
      <p:sp>
        <p:nvSpPr>
          <p:cNvPr id="28676" name="Rectangle 5"/>
          <p:cNvSpPr>
            <a:spLocks noChangeArrowheads="1"/>
          </p:cNvSpPr>
          <p:nvPr/>
        </p:nvSpPr>
        <p:spPr bwMode="auto">
          <a:xfrm>
            <a:off x="3692525" y="6367463"/>
            <a:ext cx="16241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Österr. Krebshilfe - Oberösterreich</a:t>
            </a:r>
          </a:p>
        </p:txBody>
      </p:sp>
      <p:pic>
        <p:nvPicPr>
          <p:cNvPr id="28677" name="Picture 9"/>
          <p:cNvPicPr>
            <a:picLocks noChangeAspect="1" noChangeArrowheads="1"/>
          </p:cNvPicPr>
          <p:nvPr/>
        </p:nvPicPr>
        <p:blipFill>
          <a:blip r:embed="rId3">
            <a:extLst>
              <a:ext uri="{28A0092B-C50C-407E-A947-70E740481C1C}">
                <a14:useLocalDpi xmlns:a14="http://schemas.microsoft.com/office/drawing/2010/main" val="0"/>
              </a:ext>
            </a:extLst>
          </a:blip>
          <a:srcRect l="49928" t="59526" r="13814" b="8788"/>
          <a:stretch>
            <a:fillRect/>
          </a:stretch>
        </p:blipFill>
        <p:spPr bwMode="auto">
          <a:xfrm>
            <a:off x="2784475" y="4030663"/>
            <a:ext cx="3581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Form 11265"/>
          <p:cNvSpPr>
            <a:spLocks noGrp="1" noChangeArrowheads="1"/>
          </p:cNvSpPr>
          <p:nvPr>
            <p:ph type="ctrTitle"/>
          </p:nvPr>
        </p:nvSpPr>
        <p:spPr/>
        <p:txBody>
          <a:bodyPr wrap="square"/>
          <a:lstStyle/>
          <a:p>
            <a:pPr marL="0" indent="0" defTabSz="914400" eaLnBrk="1" hangingPunct="1"/>
            <a:r>
              <a:rPr lang="de-CH" altLang="de-DE" dirty="0">
                <a:latin typeface="Arial" pitchFamily="34" charset="0"/>
              </a:rPr>
              <a:t>Besten Dank für Ihre Aufmerksamkeit</a:t>
            </a:r>
            <a:endParaRPr lang="de-CH" altLang="de-DE" sz="2100" dirty="0">
              <a:latin typeface="Arial" pitchFamily="34" charset="0"/>
            </a:endParaRPr>
          </a:p>
        </p:txBody>
      </p:sp>
      <p:sp>
        <p:nvSpPr>
          <p:cNvPr id="261123" name="Form 11266"/>
          <p:cNvSpPr>
            <a:spLocks noGrp="1" noChangeArrowheads="1"/>
          </p:cNvSpPr>
          <p:nvPr>
            <p:ph type="subTitle" idx="1"/>
          </p:nvPr>
        </p:nvSpPr>
        <p:spPr>
          <a:xfrm>
            <a:off x="1115616" y="4352925"/>
            <a:ext cx="7850187" cy="1752600"/>
          </a:xfrm>
        </p:spPr>
        <p:txBody>
          <a:bodyPr/>
          <a:lstStyle/>
          <a:p>
            <a:pPr defTabSz="914400" eaLnBrk="1" hangingPunct="1">
              <a:lnSpc>
                <a:spcPct val="90000"/>
              </a:lnSpc>
              <a:spcAft>
                <a:spcPct val="0"/>
              </a:spcAft>
            </a:pPr>
            <a:r>
              <a:rPr lang="de-CH" altLang="de-DE" sz="1800" dirty="0">
                <a:solidFill>
                  <a:schemeClr val="tx1"/>
                </a:solidFill>
                <a:latin typeface="Calibri" panose="020F0502020204030204" pitchFamily="34" charset="0"/>
                <a:cs typeface="Calibri" panose="020F0502020204030204" pitchFamily="34" charset="0"/>
              </a:rPr>
              <a:t>Dr. med. et Dr. scient. med. Jürg Eichhorn</a:t>
            </a:r>
          </a:p>
          <a:p>
            <a:pPr defTabSz="914400" eaLnBrk="1" hangingPunct="1">
              <a:lnSpc>
                <a:spcPct val="90000"/>
              </a:lnSpc>
              <a:spcAft>
                <a:spcPct val="0"/>
              </a:spcAft>
            </a:pPr>
            <a:endParaRPr lang="de-CH" altLang="de-DE" sz="1800" dirty="0">
              <a:solidFill>
                <a:schemeClr val="tx1"/>
              </a:solidFill>
              <a:latin typeface="Calibri" panose="020F0502020204030204" pitchFamily="34" charset="0"/>
              <a:cs typeface="Calibri" panose="020F0502020204030204" pitchFamily="34" charset="0"/>
            </a:endParaRPr>
          </a:p>
          <a:p>
            <a:pPr defTabSz="914400" eaLnBrk="1" hangingPunct="1">
              <a:lnSpc>
                <a:spcPct val="90000"/>
              </a:lnSpc>
              <a:spcAft>
                <a:spcPct val="0"/>
              </a:spcAft>
            </a:pPr>
            <a:r>
              <a:rPr lang="de-CH" altLang="de-DE" sz="1800" dirty="0">
                <a:solidFill>
                  <a:schemeClr val="tx1"/>
                </a:solidFill>
                <a:latin typeface="Calibri" panose="020F0502020204030204" pitchFamily="34" charset="0"/>
                <a:cs typeface="Calibri" panose="020F0502020204030204" pitchFamily="34" charset="0"/>
              </a:rPr>
              <a:t>CH-9100 Herisau</a:t>
            </a:r>
          </a:p>
          <a:p>
            <a:pPr defTabSz="914400" eaLnBrk="1" hangingPunct="1">
              <a:lnSpc>
                <a:spcPct val="90000"/>
              </a:lnSpc>
              <a:spcAft>
                <a:spcPct val="0"/>
              </a:spcAft>
            </a:pPr>
            <a:r>
              <a:rPr lang="de-CH" altLang="de-DE" sz="1800" dirty="0">
                <a:solidFill>
                  <a:schemeClr val="tx1"/>
                </a:solidFill>
                <a:latin typeface="Calibri" panose="020F0502020204030204" pitchFamily="34" charset="0"/>
                <a:cs typeface="Calibri" panose="020F0502020204030204" pitchFamily="34" charset="0"/>
              </a:rPr>
              <a:t>drje49@gmail.com</a:t>
            </a:r>
          </a:p>
          <a:p>
            <a:pPr defTabSz="914400" eaLnBrk="1" hangingPunct="1">
              <a:lnSpc>
                <a:spcPct val="90000"/>
              </a:lnSpc>
              <a:spcAft>
                <a:spcPct val="0"/>
              </a:spcAft>
            </a:pPr>
            <a:r>
              <a:rPr lang="de-CH" altLang="de-DE" sz="1800" dirty="0">
                <a:solidFill>
                  <a:schemeClr val="tx1"/>
                </a:solidFill>
                <a:latin typeface="Calibri" panose="020F0502020204030204" pitchFamily="34" charset="0"/>
                <a:cs typeface="Calibri" panose="020F0502020204030204" pitchFamily="34" charset="0"/>
              </a:rPr>
              <a:t>www.ever.ch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rm 59393"/>
          <p:cNvSpPr>
            <a:spLocks noGrp="1" noChangeArrowheads="1"/>
          </p:cNvSpPr>
          <p:nvPr>
            <p:ph type="title" idx="4294967295"/>
          </p:nvPr>
        </p:nvSpPr>
        <p:spPr>
          <a:xfrm>
            <a:off x="865188" y="44450"/>
            <a:ext cx="5867400" cy="457200"/>
          </a:xfrm>
        </p:spPr>
        <p:txBody>
          <a:bodyPr wrap="square"/>
          <a:lstStyle/>
          <a:p>
            <a:r>
              <a:rPr lang="de-CH" altLang="de-DE" dirty="0"/>
              <a:t>Brustkrebs - Selbstuntersuchung</a:t>
            </a:r>
          </a:p>
        </p:txBody>
      </p:sp>
      <p:sp>
        <p:nvSpPr>
          <p:cNvPr id="29699"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Selbstuntersuchung</a:t>
            </a:r>
            <a:r>
              <a:rPr lang="de-DE" altLang="de-DE" sz="1800" dirty="0">
                <a:solidFill>
                  <a:schemeClr val="bg2"/>
                </a:solidFill>
              </a:rPr>
              <a:t>  </a:t>
            </a:r>
            <a:endParaRPr lang="de-CH" altLang="de-DE" sz="1800" dirty="0">
              <a:solidFill>
                <a:schemeClr val="bg2"/>
              </a:solidFill>
            </a:endParaRPr>
          </a:p>
        </p:txBody>
      </p:sp>
      <p:pic>
        <p:nvPicPr>
          <p:cNvPr id="29700" name="Picture 5" descr="Tschu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700213"/>
            <a:ext cx="25527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Tschu 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1700213"/>
            <a:ext cx="25146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Tschu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4062413"/>
            <a:ext cx="31242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descr="Tschu 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2638" y="4062413"/>
            <a:ext cx="12620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9"/>
          <p:cNvSpPr>
            <a:spLocks noChangeArrowheads="1"/>
          </p:cNvSpPr>
          <p:nvPr/>
        </p:nvSpPr>
        <p:spPr bwMode="auto">
          <a:xfrm>
            <a:off x="3692525" y="6367463"/>
            <a:ext cx="16241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Österr. Krebshilfe - Oberösterreich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 59394"/>
          <p:cNvSpPr txBox="1">
            <a:spLocks noChangeArrowheads="1"/>
          </p:cNvSpPr>
          <p:nvPr/>
        </p:nvSpPr>
        <p:spPr bwMode="auto">
          <a:xfrm>
            <a:off x="855663" y="965200"/>
            <a:ext cx="7859712"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buFont typeface="Times New Roman" pitchFamily="18" charset="0"/>
              <a:buNone/>
              <a:defRPr/>
            </a:pPr>
            <a:r>
              <a:rPr lang="en-GB" b="1" dirty="0">
                <a:latin typeface="Calibri" panose="020F0502020204030204" pitchFamily="34" charset="0"/>
                <a:ea typeface="Calibri" panose="020F0502020204030204" pitchFamily="34" charset="0"/>
                <a:cs typeface="Calibri" panose="020F0502020204030204" pitchFamily="34" charset="0"/>
              </a:rPr>
              <a:t>“Unscharfer” Knoten, Einziehung Haut/Brustwarze, Fixierung </a:t>
            </a: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br>
              <a:rPr lang="de-CH" b="1" kern="0" dirty="0">
                <a:latin typeface="Calibri" panose="020F0502020204030204" pitchFamily="34" charset="0"/>
                <a:ea typeface="Calibri" panose="020F0502020204030204" pitchFamily="34" charset="0"/>
                <a:cs typeface="Calibri" panose="020F0502020204030204" pitchFamily="34" charset="0"/>
              </a:rPr>
            </a:br>
            <a:endParaRPr lang="de-DE" b="1" kern="0" dirty="0">
              <a:latin typeface="Calibri" panose="020F0502020204030204" pitchFamily="34" charset="0"/>
              <a:ea typeface="Calibri" panose="020F0502020204030204" pitchFamily="34" charset="0"/>
              <a:cs typeface="Calibri" panose="020F0502020204030204" pitchFamily="34" charset="0"/>
            </a:endParaRPr>
          </a:p>
          <a:p>
            <a:pPr defTabSz="-13873163" eaLnBrk="0" hangingPunct="0">
              <a:spcBef>
                <a:spcPct val="20000"/>
              </a:spcBef>
              <a:spcAft>
                <a:spcPct val="20000"/>
              </a:spcAft>
              <a:buClr>
                <a:srgbClr val="6699CC"/>
              </a:buClr>
              <a:buFont typeface="Times New Roman" pitchFamily="18" charset="0"/>
              <a:buChar char="»"/>
              <a:defRPr/>
            </a:pPr>
            <a:r>
              <a:rPr lang="de-DE" sz="1600" kern="0" dirty="0">
                <a:latin typeface="Calibri" panose="020F0502020204030204" pitchFamily="34" charset="0"/>
                <a:ea typeface="Calibri" panose="020F0502020204030204" pitchFamily="34" charset="0"/>
                <a:cs typeface="Calibri" panose="020F0502020204030204" pitchFamily="34" charset="0"/>
              </a:rPr>
              <a:t>  </a:t>
            </a:r>
            <a:r>
              <a:rPr lang="en-US" sz="1600" kern="0" dirty="0">
                <a:latin typeface="Calibri" panose="020F0502020204030204" pitchFamily="34" charset="0"/>
                <a:ea typeface="Calibri" panose="020F0502020204030204" pitchFamily="34" charset="0"/>
                <a:cs typeface="Calibri" panose="020F0502020204030204" pitchFamily="34" charset="0"/>
              </a:rPr>
              <a:t>Tasten und Selbstuntersuchung sind </a:t>
            </a:r>
            <a:r>
              <a:rPr lang="en-US" sz="1600" u="sng" kern="0" dirty="0">
                <a:latin typeface="Calibri" panose="020F0502020204030204" pitchFamily="34" charset="0"/>
                <a:ea typeface="Calibri" panose="020F0502020204030204" pitchFamily="34" charset="0"/>
                <a:cs typeface="Calibri" panose="020F0502020204030204" pitchFamily="34" charset="0"/>
              </a:rPr>
              <a:t>keine</a:t>
            </a:r>
            <a:r>
              <a:rPr lang="en-US" sz="1600" kern="0" dirty="0">
                <a:latin typeface="Calibri" panose="020F0502020204030204" pitchFamily="34" charset="0"/>
                <a:ea typeface="Calibri" panose="020F0502020204030204" pitchFamily="34" charset="0"/>
                <a:cs typeface="Calibri" panose="020F0502020204030204" pitchFamily="34" charset="0"/>
              </a:rPr>
              <a:t> Früherkennung!</a:t>
            </a:r>
          </a:p>
          <a:p>
            <a:pPr defTabSz="-13873163" eaLnBrk="0" hangingPunct="0">
              <a:spcBef>
                <a:spcPct val="20000"/>
              </a:spcBef>
              <a:spcAft>
                <a:spcPct val="20000"/>
              </a:spcAft>
              <a:buClr>
                <a:srgbClr val="6699CC"/>
              </a:buClr>
              <a:buFont typeface="Times New Roman" pitchFamily="18" charset="0"/>
              <a:buChar char="»"/>
              <a:defRPr/>
            </a:pPr>
            <a:r>
              <a:rPr lang="en-US" sz="1600" kern="0" dirty="0">
                <a:latin typeface="Calibri" panose="020F0502020204030204" pitchFamily="34" charset="0"/>
                <a:ea typeface="Calibri" panose="020F0502020204030204" pitchFamily="34" charset="0"/>
                <a:cs typeface="Calibri" panose="020F0502020204030204" pitchFamily="34" charset="0"/>
              </a:rPr>
              <a:t>  Es können nur grössere Tumoren entdeckt werden!</a:t>
            </a:r>
            <a:endParaRPr lang="de-DE"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30723" name="Form 59393"/>
          <p:cNvSpPr>
            <a:spLocks noGrp="1" noChangeArrowheads="1"/>
          </p:cNvSpPr>
          <p:nvPr>
            <p:ph type="title" idx="4294967295"/>
          </p:nvPr>
        </p:nvSpPr>
        <p:spPr>
          <a:xfrm>
            <a:off x="865188" y="44450"/>
            <a:ext cx="5867400" cy="457200"/>
          </a:xfrm>
        </p:spPr>
        <p:txBody>
          <a:bodyPr wrap="square"/>
          <a:lstStyle/>
          <a:p>
            <a:r>
              <a:rPr lang="de-CH" altLang="de-DE" dirty="0"/>
              <a:t>Brustkrebs - Tastbefund</a:t>
            </a:r>
          </a:p>
        </p:txBody>
      </p:sp>
      <p:pic>
        <p:nvPicPr>
          <p:cNvPr id="30724" name="Picture 6" descr="Dia_17 Kopie"/>
          <p:cNvPicPr>
            <a:picLocks noChangeAspect="1" noChangeArrowheads="1"/>
          </p:cNvPicPr>
          <p:nvPr/>
        </p:nvPicPr>
        <p:blipFill>
          <a:blip r:embed="rId3">
            <a:extLst>
              <a:ext uri="{28A0092B-C50C-407E-A947-70E740481C1C}">
                <a14:useLocalDpi xmlns:a14="http://schemas.microsoft.com/office/drawing/2010/main" val="0"/>
              </a:ext>
            </a:extLst>
          </a:blip>
          <a:srcRect l="24107" t="5351" b="57350"/>
          <a:stretch>
            <a:fillRect/>
          </a:stretch>
        </p:blipFill>
        <p:spPr bwMode="auto">
          <a:xfrm>
            <a:off x="2719388" y="1958975"/>
            <a:ext cx="36957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8"/>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rm 59393"/>
          <p:cNvSpPr>
            <a:spLocks noGrp="1" noChangeArrowheads="1"/>
          </p:cNvSpPr>
          <p:nvPr>
            <p:ph type="title" idx="4294967295"/>
          </p:nvPr>
        </p:nvSpPr>
        <p:spPr>
          <a:xfrm>
            <a:off x="865188" y="44450"/>
            <a:ext cx="5867400" cy="457200"/>
          </a:xfrm>
        </p:spPr>
        <p:txBody>
          <a:bodyPr wrap="square"/>
          <a:lstStyle/>
          <a:p>
            <a:r>
              <a:rPr lang="de-CH" altLang="de-DE" dirty="0"/>
              <a:t>Brustkrebs - Tastbefund</a:t>
            </a:r>
          </a:p>
        </p:txBody>
      </p:sp>
      <p:sp>
        <p:nvSpPr>
          <p:cNvPr id="31747"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Status</a:t>
            </a:r>
            <a:br>
              <a:rPr lang="de-CH" altLang="de-DE" sz="1800" b="1" dirty="0"/>
            </a:br>
            <a:endParaRPr lang="de-DE" altLang="de-DE" sz="1800" b="1" dirty="0"/>
          </a:p>
          <a:p>
            <a:pPr marL="0" indent="0"/>
            <a:r>
              <a:rPr lang="de-DE" altLang="de-DE" sz="1600" dirty="0"/>
              <a:t>  Brustkrebs ist zu 90% heilbar, wenn Tumor kleiner 1cm.</a:t>
            </a:r>
          </a:p>
          <a:p>
            <a:pPr marL="0" indent="0"/>
            <a:r>
              <a:rPr lang="de-DE" altLang="de-DE" sz="1600" dirty="0"/>
              <a:t>  Realität: 60% der Frauen tasten ihren Tumor selbst, meist Tumor grösser 2cm</a:t>
            </a:r>
            <a:br>
              <a:rPr lang="de-DE" altLang="de-DE" sz="1600" dirty="0"/>
            </a:br>
            <a:r>
              <a:rPr lang="de-DE" altLang="de-DE" sz="1600" dirty="0"/>
              <a:t>    (SEER-Bericht NCI.)</a:t>
            </a:r>
            <a:endParaRPr lang="de-CH" altLang="de-DE" sz="2000" dirty="0"/>
          </a:p>
        </p:txBody>
      </p:sp>
      <p:sp>
        <p:nvSpPr>
          <p:cNvPr id="31748" name="Rectangle 9"/>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2857500"/>
            <a:ext cx="53911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rm 2049"/>
          <p:cNvSpPr>
            <a:spLocks noGrp="1" noChangeArrowheads="1"/>
          </p:cNvSpPr>
          <p:nvPr>
            <p:ph type="ctrTitle"/>
          </p:nvPr>
        </p:nvSpPr>
        <p:spPr/>
        <p:txBody>
          <a:bodyPr wrap="square"/>
          <a:lstStyle/>
          <a:p>
            <a:pPr marL="0" indent="0" defTabSz="914400" eaLnBrk="1" hangingPunct="1"/>
            <a:r>
              <a:rPr lang="de-CH" altLang="de-DE" dirty="0"/>
              <a:t>Brustkrebs - Diagnose</a:t>
            </a:r>
            <a:endParaRPr lang="de-DE" altLang="de-D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rm 2049"/>
          <p:cNvSpPr>
            <a:spLocks noGrp="1" noChangeArrowheads="1"/>
          </p:cNvSpPr>
          <p:nvPr>
            <p:ph type="ctrTitle"/>
          </p:nvPr>
        </p:nvSpPr>
        <p:spPr/>
        <p:txBody>
          <a:bodyPr wrap="square"/>
          <a:lstStyle/>
          <a:p>
            <a:pPr marL="0" indent="0" defTabSz="914400" eaLnBrk="1" hangingPunct="1"/>
            <a:r>
              <a:rPr lang="de-CH" altLang="de-DE" dirty="0"/>
              <a:t>Brustkrebs - Lokalisation und Arten</a:t>
            </a:r>
            <a:endParaRPr lang="de-DE" altLang="de-DE"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rm 61441"/>
          <p:cNvSpPr>
            <a:spLocks noGrp="1" noChangeArrowheads="1"/>
          </p:cNvSpPr>
          <p:nvPr>
            <p:ph type="title"/>
          </p:nvPr>
        </p:nvSpPr>
        <p:spPr>
          <a:xfrm>
            <a:off x="865188" y="-26988"/>
            <a:ext cx="5867400" cy="601663"/>
          </a:xfrm>
        </p:spPr>
        <p:txBody>
          <a:bodyPr wrap="square"/>
          <a:lstStyle/>
          <a:p>
            <a:r>
              <a:rPr lang="de-CH" altLang="de-DE" dirty="0"/>
              <a:t>Agenda</a:t>
            </a:r>
          </a:p>
        </p:txBody>
      </p:sp>
      <p:sp>
        <p:nvSpPr>
          <p:cNvPr id="33795" name="Form 61442"/>
          <p:cNvSpPr>
            <a:spLocks noGrp="1" noChangeArrowheads="1"/>
          </p:cNvSpPr>
          <p:nvPr>
            <p:ph type="body" idx="1"/>
          </p:nvPr>
        </p:nvSpPr>
        <p:spPr>
          <a:xfrm>
            <a:off x="855663" y="1003300"/>
            <a:ext cx="7859712" cy="5065713"/>
          </a:xfrm>
        </p:spPr>
        <p:txBody>
          <a:bodyPr/>
          <a:lstStyle/>
          <a:p>
            <a:pPr marL="419100" indent="-419100">
              <a:buFont typeface="Times New Roman" pitchFamily="18" charset="0"/>
              <a:buAutoNum type="arabicPlain"/>
            </a:pPr>
            <a:r>
              <a:rPr lang="de-CH" altLang="de-DE" sz="1800" dirty="0"/>
              <a:t>Tumorklassen</a:t>
            </a:r>
            <a:endParaRPr lang="de-DE" altLang="de-DE" sz="1800" dirty="0"/>
          </a:p>
          <a:p>
            <a:pPr marL="419100" indent="-419100">
              <a:buFont typeface="Times New Roman" pitchFamily="18" charset="0"/>
              <a:buAutoNum type="arabicPlain"/>
            </a:pPr>
            <a:r>
              <a:rPr lang="de-CH" altLang="de-DE" sz="1800" dirty="0"/>
              <a:t>Bildgebende Diagnostik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rm 59393"/>
          <p:cNvSpPr>
            <a:spLocks noGrp="1" noChangeArrowheads="1"/>
          </p:cNvSpPr>
          <p:nvPr>
            <p:ph type="title" idx="4294967295"/>
          </p:nvPr>
        </p:nvSpPr>
        <p:spPr>
          <a:xfrm>
            <a:off x="865188" y="44450"/>
            <a:ext cx="5867400" cy="457200"/>
          </a:xfrm>
        </p:spPr>
        <p:txBody>
          <a:bodyPr wrap="square"/>
          <a:lstStyle/>
          <a:p>
            <a:r>
              <a:rPr lang="de-CH" altLang="de-DE" dirty="0"/>
              <a:t>Brustkrebs - Diagnose</a:t>
            </a:r>
          </a:p>
        </p:txBody>
      </p:sp>
      <p:sp>
        <p:nvSpPr>
          <p:cNvPr id="34819" name="Form 59394"/>
          <p:cNvSpPr>
            <a:spLocks noGrp="1" noChangeArrowheads="1"/>
          </p:cNvSpPr>
          <p:nvPr>
            <p:ph type="body" idx="4294967295"/>
          </p:nvPr>
        </p:nvSpPr>
        <p:spPr>
          <a:xfrm>
            <a:off x="855663" y="974725"/>
            <a:ext cx="7859712" cy="5257800"/>
          </a:xfrm>
        </p:spPr>
        <p:txBody>
          <a:bodyPr/>
          <a:lstStyle/>
          <a:p>
            <a:pPr marL="0" indent="0">
              <a:buFont typeface="Times New Roman" pitchFamily="18" charset="0"/>
              <a:buNone/>
            </a:pPr>
            <a:r>
              <a:rPr lang="de-CH" altLang="de-DE" sz="1800" b="1" dirty="0"/>
              <a:t>Tumorklassen</a:t>
            </a:r>
            <a:endParaRPr lang="de-DE" altLang="de-DE" sz="1800" b="1" dirty="0"/>
          </a:p>
          <a:p>
            <a:pPr marL="0" indent="0"/>
            <a:endParaRPr lang="de-DE" altLang="de-DE" sz="1600" dirty="0"/>
          </a:p>
          <a:p>
            <a:pPr marL="0" indent="0" eaLnBrk="1" hangingPunct="1">
              <a:lnSpc>
                <a:spcPct val="90000"/>
              </a:lnSpc>
              <a:spcBef>
                <a:spcPct val="50000"/>
              </a:spcBef>
              <a:spcAft>
                <a:spcPct val="0"/>
              </a:spcAft>
              <a:buClrTx/>
              <a:buFontTx/>
              <a:buNone/>
            </a:pPr>
            <a:endParaRPr lang="de-DE" altLang="de-DE" sz="1600" dirty="0"/>
          </a:p>
          <a:p>
            <a:pPr marL="0" indent="0" eaLnBrk="1" hangingPunct="1">
              <a:spcAft>
                <a:spcPct val="0"/>
              </a:spcAft>
              <a:buClrTx/>
              <a:buFontTx/>
              <a:buChar char="•"/>
            </a:pPr>
            <a:endParaRPr lang="de-CH" altLang="de-DE" sz="2000" dirty="0"/>
          </a:p>
        </p:txBody>
      </p:sp>
      <p:sp>
        <p:nvSpPr>
          <p:cNvPr id="34820"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4821" name="Rectangle 5"/>
          <p:cNvSpPr>
            <a:spLocks noChangeArrowheads="1"/>
          </p:cNvSpPr>
          <p:nvPr/>
        </p:nvSpPr>
        <p:spPr bwMode="auto">
          <a:xfrm>
            <a:off x="900113" y="1916113"/>
            <a:ext cx="6637337"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eaLnBrk="0" hangingPunct="0">
              <a:spcBef>
                <a:spcPct val="20000"/>
              </a:spcBef>
              <a:spcAft>
                <a:spcPct val="20000"/>
              </a:spcAft>
              <a:buClr>
                <a:srgbClr val="6699CC"/>
              </a:buClr>
              <a:buFont typeface="Times New Roman" pitchFamily="18" charset="0"/>
              <a:buChar char="»"/>
              <a:tabLst>
                <a:tab pos="3530600" algn="r"/>
              </a:tabLst>
              <a:defRPr sz="2200">
                <a:solidFill>
                  <a:srgbClr val="4D4D4D"/>
                </a:solidFill>
                <a:latin typeface="Arial" pitchFamily="34" charset="0"/>
              </a:defRPr>
            </a:lvl1pPr>
            <a:lvl2pPr marL="742950" indent="-285750" eaLnBrk="0" hangingPunct="0">
              <a:spcBef>
                <a:spcPct val="20000"/>
              </a:spcBef>
              <a:buChar char="–"/>
              <a:tabLst>
                <a:tab pos="3530600" algn="r"/>
              </a:tabLst>
              <a:defRPr sz="2000">
                <a:solidFill>
                  <a:srgbClr val="4D4D4D"/>
                </a:solidFill>
                <a:latin typeface="Arial" pitchFamily="34" charset="0"/>
              </a:defRPr>
            </a:lvl2pPr>
            <a:lvl3pPr marL="1143000" indent="-228600" eaLnBrk="0" hangingPunct="0">
              <a:spcBef>
                <a:spcPct val="20000"/>
              </a:spcBef>
              <a:buChar char="•"/>
              <a:tabLst>
                <a:tab pos="3530600" algn="r"/>
              </a:tabLst>
              <a:defRPr sz="2000">
                <a:solidFill>
                  <a:srgbClr val="4D4D4D"/>
                </a:solidFill>
                <a:latin typeface="Arial" pitchFamily="34" charset="0"/>
              </a:defRPr>
            </a:lvl3pPr>
            <a:lvl4pPr marL="1600200" indent="-228600" eaLnBrk="0" hangingPunct="0">
              <a:spcBef>
                <a:spcPct val="20000"/>
              </a:spcBef>
              <a:buChar char="–"/>
              <a:tabLst>
                <a:tab pos="3530600" algn="r"/>
              </a:tabLst>
              <a:defRPr sz="1600">
                <a:solidFill>
                  <a:srgbClr val="4D4D4D"/>
                </a:solidFill>
                <a:latin typeface="Arial" pitchFamily="34" charset="0"/>
              </a:defRPr>
            </a:lvl4pPr>
            <a:lvl5pPr marL="2057400" indent="-228600" eaLnBrk="0" hangingPunct="0">
              <a:spcBef>
                <a:spcPct val="20000"/>
              </a:spcBef>
              <a:buChar char="»"/>
              <a:tabLst>
                <a:tab pos="3530600" algn="r"/>
              </a:tabLst>
              <a:defRPr sz="1600">
                <a:solidFill>
                  <a:srgbClr val="4D4D4D"/>
                </a:solidFill>
                <a:latin typeface="Arial" pitchFamily="34" charset="0"/>
              </a:defRPr>
            </a:lvl5pPr>
            <a:lvl6pPr marL="2514600" indent="-228600" eaLnBrk="0" fontAlgn="base" hangingPunct="0">
              <a:spcBef>
                <a:spcPct val="20000"/>
              </a:spcBef>
              <a:spcAft>
                <a:spcPct val="0"/>
              </a:spcAft>
              <a:buChar char="»"/>
              <a:tabLst>
                <a:tab pos="3530600" algn="r"/>
              </a:tabLst>
              <a:defRPr sz="1600">
                <a:solidFill>
                  <a:srgbClr val="4D4D4D"/>
                </a:solidFill>
                <a:latin typeface="Arial" pitchFamily="34" charset="0"/>
              </a:defRPr>
            </a:lvl6pPr>
            <a:lvl7pPr marL="2971800" indent="-228600" eaLnBrk="0" fontAlgn="base" hangingPunct="0">
              <a:spcBef>
                <a:spcPct val="20000"/>
              </a:spcBef>
              <a:spcAft>
                <a:spcPct val="0"/>
              </a:spcAft>
              <a:buChar char="»"/>
              <a:tabLst>
                <a:tab pos="3530600" algn="r"/>
              </a:tabLst>
              <a:defRPr sz="1600">
                <a:solidFill>
                  <a:srgbClr val="4D4D4D"/>
                </a:solidFill>
                <a:latin typeface="Arial" pitchFamily="34" charset="0"/>
              </a:defRPr>
            </a:lvl7pPr>
            <a:lvl8pPr marL="3429000" indent="-228600" eaLnBrk="0" fontAlgn="base" hangingPunct="0">
              <a:spcBef>
                <a:spcPct val="20000"/>
              </a:spcBef>
              <a:spcAft>
                <a:spcPct val="0"/>
              </a:spcAft>
              <a:buChar char="»"/>
              <a:tabLst>
                <a:tab pos="3530600" algn="r"/>
              </a:tabLst>
              <a:defRPr sz="1600">
                <a:solidFill>
                  <a:srgbClr val="4D4D4D"/>
                </a:solidFill>
                <a:latin typeface="Arial" pitchFamily="34" charset="0"/>
              </a:defRPr>
            </a:lvl8pPr>
            <a:lvl9pPr marL="3886200" indent="-228600" eaLnBrk="0" fontAlgn="base" hangingPunct="0">
              <a:spcBef>
                <a:spcPct val="20000"/>
              </a:spcBef>
              <a:spcAft>
                <a:spcPct val="0"/>
              </a:spcAft>
              <a:buChar char="»"/>
              <a:tabLst>
                <a:tab pos="3530600" algn="r"/>
              </a:tabLst>
              <a:defRPr sz="1600">
                <a:solidFill>
                  <a:srgbClr val="4D4D4D"/>
                </a:solidFill>
                <a:latin typeface="Arial" pitchFamily="34" charset="0"/>
              </a:defRPr>
            </a:lvl9pPr>
          </a:lstStyle>
          <a:p>
            <a:pPr>
              <a:buFont typeface="Times New Roman" pitchFamily="18" charset="0"/>
              <a:buNone/>
            </a:pPr>
            <a:r>
              <a:rPr lang="de-DE" alt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t>Tumorklasse</a:t>
            </a: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de-DE" alt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t>Grösse</a:t>
            </a:r>
            <a:endPar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Tx		? mm</a:t>
            </a: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T4		Brustwand / Haut</a:t>
            </a: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T3 		 &gt; 50 mm</a:t>
            </a: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T2 		21-50 mm</a:t>
            </a: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T1c: 	11-20 mm</a:t>
            </a: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T1b: 	6-10 mm</a:t>
            </a: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T1a: 	1-5 mm</a:t>
            </a: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T1 		1-20 mm</a:t>
            </a:r>
          </a:p>
          <a:p>
            <a:pPr>
              <a:buFont typeface="Times New Roman" pitchFamily="18" charset="0"/>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Ca in situ</a:t>
            </a:r>
          </a:p>
          <a:p>
            <a:pPr>
              <a:buFont typeface="Times New Roman" pitchFamily="18" charset="0"/>
              <a:buNone/>
            </a:pPr>
            <a:endPar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4822" name="Text Box 7"/>
          <p:cNvSpPr txBox="1">
            <a:spLocks noChangeArrowheads="1"/>
          </p:cNvSpPr>
          <p:nvPr/>
        </p:nvSpPr>
        <p:spPr bwMode="auto">
          <a:xfrm>
            <a:off x="5518150" y="4102100"/>
            <a:ext cx="30432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5000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überwiegend durch Mammographie entdeckt</a:t>
            </a:r>
          </a:p>
        </p:txBody>
      </p:sp>
      <p:sp>
        <p:nvSpPr>
          <p:cNvPr id="34823" name="AutoShape 8"/>
          <p:cNvSpPr>
            <a:spLocks/>
          </p:cNvSpPr>
          <p:nvPr/>
        </p:nvSpPr>
        <p:spPr bwMode="auto">
          <a:xfrm>
            <a:off x="4632325" y="3262313"/>
            <a:ext cx="787400" cy="2260600"/>
          </a:xfrm>
          <a:prstGeom prst="rightBrace">
            <a:avLst>
              <a:gd name="adj1" fmla="val 23925"/>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4824" name="Rectangle 9"/>
          <p:cNvSpPr>
            <a:spLocks noChangeArrowheads="1"/>
          </p:cNvSpPr>
          <p:nvPr/>
        </p:nvSpPr>
        <p:spPr bwMode="auto">
          <a:xfrm>
            <a:off x="890588" y="3262313"/>
            <a:ext cx="3776662" cy="2276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4825" name="Text Box 10"/>
          <p:cNvSpPr txBox="1">
            <a:spLocks noChangeArrowheads="1"/>
          </p:cNvSpPr>
          <p:nvPr/>
        </p:nvSpPr>
        <p:spPr bwMode="auto">
          <a:xfrm>
            <a:off x="5503863" y="2652713"/>
            <a:ext cx="299402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nSpc>
                <a:spcPct val="80000"/>
              </a:lnSpc>
              <a:spcBef>
                <a:spcPct val="5000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Selbstuntersuchung</a:t>
            </a:r>
          </a:p>
          <a:p>
            <a:pPr>
              <a:lnSpc>
                <a:spcPct val="90000"/>
              </a:lnSpc>
              <a:spcBef>
                <a:spcPct val="5000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ärztliche Tastuntersuchung</a:t>
            </a:r>
          </a:p>
          <a:p>
            <a:pPr>
              <a:lnSpc>
                <a:spcPct val="90000"/>
              </a:lnSpc>
              <a:spcBef>
                <a:spcPct val="5000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Ultraschall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rm 59393"/>
          <p:cNvSpPr>
            <a:spLocks noGrp="1" noChangeArrowheads="1"/>
          </p:cNvSpPr>
          <p:nvPr>
            <p:ph type="title" idx="4294967295"/>
          </p:nvPr>
        </p:nvSpPr>
        <p:spPr>
          <a:xfrm>
            <a:off x="865188" y="44450"/>
            <a:ext cx="5867400" cy="457200"/>
          </a:xfrm>
        </p:spPr>
        <p:txBody>
          <a:bodyPr wrap="square"/>
          <a:lstStyle/>
          <a:p>
            <a:r>
              <a:rPr lang="de-CH" altLang="de-DE" dirty="0"/>
              <a:t>Brustkrebs - Diagnose</a:t>
            </a:r>
          </a:p>
        </p:txBody>
      </p:sp>
      <p:sp>
        <p:nvSpPr>
          <p:cNvPr id="35843"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Bildgebende Diagnostik</a:t>
            </a:r>
            <a:br>
              <a:rPr lang="de-CH" altLang="de-DE" sz="1800" b="1" dirty="0"/>
            </a:br>
            <a:endParaRPr lang="de-DE" altLang="de-DE" sz="1800" b="1" dirty="0"/>
          </a:p>
          <a:p>
            <a:pPr marL="0" indent="0"/>
            <a:r>
              <a:rPr lang="de-DE" altLang="de-DE" sz="1600" dirty="0"/>
              <a:t>  </a:t>
            </a:r>
            <a:r>
              <a:rPr lang="en-US" altLang="de-DE" sz="1600" dirty="0"/>
              <a:t>Screening                    Untersuchung aller Frauen einer Altersgruppe (50 - 69 Jahre)</a:t>
            </a:r>
          </a:p>
          <a:p>
            <a:pPr marL="0" indent="0"/>
            <a:r>
              <a:rPr lang="en-US" altLang="de-DE" sz="1600" dirty="0"/>
              <a:t>  Früherkennung:         </a:t>
            </a:r>
            <a:r>
              <a:rPr lang="en-US" altLang="de-DE" sz="1600" dirty="0" err="1"/>
              <a:t>Gezielte</a:t>
            </a:r>
            <a:r>
              <a:rPr lang="en-US" altLang="de-DE" sz="1600" dirty="0"/>
              <a:t> Untersuchung zum Tumorausschluss bei fehlenden </a:t>
            </a:r>
            <a:br>
              <a:rPr lang="en-US" altLang="de-DE" sz="1600" dirty="0"/>
            </a:br>
            <a:r>
              <a:rPr lang="en-US" altLang="de-DE" sz="1600" dirty="0"/>
              <a:t>                                          </a:t>
            </a:r>
            <a:r>
              <a:rPr lang="en-US" altLang="de-DE" sz="1600" dirty="0" err="1"/>
              <a:t>Symptomen</a:t>
            </a:r>
            <a:endParaRPr lang="en-US" altLang="de-DE" sz="1600" dirty="0"/>
          </a:p>
          <a:p>
            <a:pPr marL="0" indent="0"/>
            <a:r>
              <a:rPr lang="en-US" altLang="de-DE" sz="1600" dirty="0"/>
              <a:t>  klinische Diagnostik:  Abklärung eines bekannten oder vermuteten </a:t>
            </a:r>
            <a:br>
              <a:rPr lang="en-US" altLang="de-DE" sz="1600" dirty="0"/>
            </a:br>
            <a:r>
              <a:rPr lang="en-US" altLang="de-DE" sz="1600" dirty="0"/>
              <a:t>                                          </a:t>
            </a:r>
            <a:r>
              <a:rPr lang="en-US" altLang="de-DE" sz="1600" dirty="0" err="1"/>
              <a:t>Mammakarzinoms</a:t>
            </a:r>
            <a:endParaRPr lang="de-CH" altLang="de-DE" dirty="0"/>
          </a:p>
        </p:txBody>
      </p:sp>
      <p:sp>
        <p:nvSpPr>
          <p:cNvPr id="35844"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rm 59393"/>
          <p:cNvSpPr>
            <a:spLocks noGrp="1" noChangeArrowheads="1"/>
          </p:cNvSpPr>
          <p:nvPr>
            <p:ph type="title" idx="4294967295"/>
          </p:nvPr>
        </p:nvSpPr>
        <p:spPr>
          <a:xfrm>
            <a:off x="865188" y="44450"/>
            <a:ext cx="5867400" cy="457200"/>
          </a:xfrm>
        </p:spPr>
        <p:txBody>
          <a:bodyPr wrap="square"/>
          <a:lstStyle/>
          <a:p>
            <a:r>
              <a:rPr lang="de-CH" altLang="de-DE" dirty="0"/>
              <a:t>Brustkrebs - Diagnose</a:t>
            </a:r>
          </a:p>
        </p:txBody>
      </p:sp>
      <p:sp>
        <p:nvSpPr>
          <p:cNvPr id="36867"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Bildgebende Diagnostik - Verfahren</a:t>
            </a:r>
            <a:br>
              <a:rPr lang="de-CH" altLang="de-DE" sz="1800" b="1" dirty="0"/>
            </a:br>
            <a:endParaRPr lang="de-DE" altLang="de-DE" sz="1800" b="1" dirty="0"/>
          </a:p>
          <a:p>
            <a:pPr marL="0" indent="0"/>
            <a:r>
              <a:rPr lang="de-DE" altLang="de-DE" sz="1600" dirty="0"/>
              <a:t>  </a:t>
            </a:r>
            <a:r>
              <a:rPr lang="en-US" altLang="de-DE" sz="1600" dirty="0"/>
              <a:t>Röntgen-Mammographie</a:t>
            </a:r>
          </a:p>
          <a:p>
            <a:pPr marL="0" indent="0">
              <a:buClr>
                <a:schemeClr val="tx1"/>
              </a:buClr>
            </a:pPr>
            <a:r>
              <a:rPr lang="en-US" altLang="de-DE" sz="1600" dirty="0"/>
              <a:t>  Galaktographie</a:t>
            </a:r>
          </a:p>
          <a:p>
            <a:pPr marL="0" indent="0">
              <a:buClr>
                <a:schemeClr val="tx1"/>
              </a:buClr>
            </a:pPr>
            <a:r>
              <a:rPr lang="en-US" altLang="de-DE" sz="1600" dirty="0"/>
              <a:t>  Pneumozystographie</a:t>
            </a:r>
          </a:p>
          <a:p>
            <a:pPr marL="0" indent="0">
              <a:buClr>
                <a:schemeClr val="tx1"/>
              </a:buClr>
            </a:pPr>
            <a:r>
              <a:rPr lang="en-US" altLang="de-DE" sz="1600" dirty="0"/>
              <a:t>  Mamma-Sonographie</a:t>
            </a:r>
          </a:p>
          <a:p>
            <a:pPr marL="0" indent="0">
              <a:buClr>
                <a:schemeClr val="tx1"/>
              </a:buClr>
            </a:pPr>
            <a:r>
              <a:rPr lang="en-US" altLang="de-DE" sz="1600" dirty="0"/>
              <a:t>  MR-Mammographie</a:t>
            </a:r>
          </a:p>
          <a:p>
            <a:pPr marL="0" indent="0">
              <a:buClr>
                <a:schemeClr val="tx1"/>
              </a:buClr>
            </a:pPr>
            <a:r>
              <a:rPr lang="en-US" altLang="de-DE" sz="1600" dirty="0"/>
              <a:t>  Biopsieverfahren</a:t>
            </a:r>
          </a:p>
          <a:p>
            <a:pPr marL="0" indent="0">
              <a:buClr>
                <a:schemeClr val="tx1"/>
              </a:buClr>
            </a:pPr>
            <a:r>
              <a:rPr lang="en-US" altLang="de-DE" sz="1600" dirty="0"/>
              <a:t>  Präoperative Markierung</a:t>
            </a:r>
          </a:p>
          <a:p>
            <a:pPr marL="0" indent="0">
              <a:buClr>
                <a:schemeClr val="tx1"/>
              </a:buClr>
            </a:pPr>
            <a:r>
              <a:rPr lang="en-US" altLang="de-DE" sz="1600" dirty="0"/>
              <a:t>  Präparateradiographie</a:t>
            </a:r>
            <a:endParaRPr lang="de-CH" altLang="de-DE" sz="2900" dirty="0"/>
          </a:p>
        </p:txBody>
      </p:sp>
      <p:sp>
        <p:nvSpPr>
          <p:cNvPr id="36868"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a:t>
            </a:r>
          </a:p>
        </p:txBody>
      </p:sp>
      <p:sp>
        <p:nvSpPr>
          <p:cNvPr id="37891"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Mammographie </a:t>
            </a:r>
            <a:r>
              <a:rPr lang="de-DE" altLang="de-DE" sz="1800" b="1" dirty="0"/>
              <a:t>mit herkömmlichen Röntgeneinrichtungen</a:t>
            </a:r>
          </a:p>
          <a:p>
            <a:pPr marL="0" indent="0">
              <a:buFont typeface="Times New Roman" pitchFamily="18" charset="0"/>
              <a:buNone/>
            </a:pPr>
            <a:r>
              <a:rPr lang="de-DE" altLang="de-DE" sz="1600" dirty="0"/>
              <a:t> </a:t>
            </a:r>
            <a:endParaRPr lang="de-CH" altLang="de-DE" sz="1600" dirty="0"/>
          </a:p>
        </p:txBody>
      </p:sp>
      <p:sp>
        <p:nvSpPr>
          <p:cNvPr id="37892"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7893" name="Picture 5" descr="Rául Leborgne 2 19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1773238"/>
            <a:ext cx="2914650" cy="411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Rául Leborgne 1 19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638" y="1797050"/>
            <a:ext cx="2905125"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7"/>
          <p:cNvSpPr txBox="1">
            <a:spLocks noChangeArrowheads="1"/>
          </p:cNvSpPr>
          <p:nvPr/>
        </p:nvSpPr>
        <p:spPr bwMode="auto">
          <a:xfrm>
            <a:off x="1963738" y="5942013"/>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5000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1939</a:t>
            </a:r>
          </a:p>
        </p:txBody>
      </p:sp>
      <p:sp>
        <p:nvSpPr>
          <p:cNvPr id="37896" name="Text Box 8"/>
          <p:cNvSpPr txBox="1">
            <a:spLocks noChangeArrowheads="1"/>
          </p:cNvSpPr>
          <p:nvPr/>
        </p:nvSpPr>
        <p:spPr bwMode="auto">
          <a:xfrm>
            <a:off x="5897563" y="5969000"/>
            <a:ext cx="18462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Rául Leborgne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a:t>
            </a:r>
          </a:p>
        </p:txBody>
      </p:sp>
      <p:sp>
        <p:nvSpPr>
          <p:cNvPr id="38915"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Digitale Mammographie - innovative Technologie</a:t>
            </a:r>
            <a:endParaRPr lang="de-DE" altLang="de-DE" sz="1800" b="1" dirty="0"/>
          </a:p>
          <a:p>
            <a:pPr marL="0" indent="0">
              <a:buFont typeface="Times New Roman" pitchFamily="18" charset="0"/>
              <a:buNone/>
            </a:pPr>
            <a:r>
              <a:rPr lang="de-DE" altLang="de-DE" sz="2000" dirty="0"/>
              <a:t> </a:t>
            </a:r>
            <a:endParaRPr lang="de-CH" altLang="de-DE" sz="2000" dirty="0"/>
          </a:p>
        </p:txBody>
      </p:sp>
      <p:sp>
        <p:nvSpPr>
          <p:cNvPr id="38916"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8917" name="Picture 9" descr="4512_158_13451_04"/>
          <p:cNvPicPr>
            <a:picLocks noChangeAspect="1" noChangeArrowheads="1"/>
          </p:cNvPicPr>
          <p:nvPr/>
        </p:nvPicPr>
        <p:blipFill>
          <a:blip r:embed="rId3">
            <a:extLst>
              <a:ext uri="{28A0092B-C50C-407E-A947-70E740481C1C}">
                <a14:useLocalDpi xmlns:a14="http://schemas.microsoft.com/office/drawing/2010/main" val="0"/>
              </a:ext>
            </a:extLst>
          </a:blip>
          <a:srcRect t="22292" b="23213"/>
          <a:stretch>
            <a:fillRect/>
          </a:stretch>
        </p:blipFill>
        <p:spPr bwMode="auto">
          <a:xfrm>
            <a:off x="3276600" y="3284538"/>
            <a:ext cx="5610225" cy="2468562"/>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38918" name="Picture 10" descr="fo0402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700213"/>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Verdacht auf Carcinom rechts</a:t>
            </a:r>
            <a:endParaRPr lang="de-DE" altLang="de-DE" sz="1800" b="1" dirty="0"/>
          </a:p>
          <a:p>
            <a:pPr marL="0" indent="0">
              <a:buFont typeface="Times New Roman" pitchFamily="18" charset="0"/>
              <a:buNone/>
            </a:pPr>
            <a:r>
              <a:rPr lang="de-DE" altLang="de-DE" sz="2000" dirty="0"/>
              <a:t> </a:t>
            </a:r>
            <a:endParaRPr lang="de-CH" altLang="de-DE" sz="2000" dirty="0"/>
          </a:p>
        </p:txBody>
      </p:sp>
      <p:sp>
        <p:nvSpPr>
          <p:cNvPr id="39939"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a:t>
            </a:r>
          </a:p>
        </p:txBody>
      </p:sp>
      <p:sp>
        <p:nvSpPr>
          <p:cNvPr id="39940"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9941" name="Picture 2" descr="Holtmann_Uphoff_mammo_rcc_ Kopie"/>
          <p:cNvPicPr>
            <a:picLocks noChangeAspect="1" noChangeArrowheads="1"/>
          </p:cNvPicPr>
          <p:nvPr/>
        </p:nvPicPr>
        <p:blipFill>
          <a:blip r:embed="rId3" cstate="print">
            <a:extLst>
              <a:ext uri="{28A0092B-C50C-407E-A947-70E740481C1C}">
                <a14:useLocalDpi xmlns:a14="http://schemas.microsoft.com/office/drawing/2010/main" val="0"/>
              </a:ext>
            </a:extLst>
          </a:blip>
          <a:srcRect l="13521" b="12840"/>
          <a:stretch>
            <a:fillRect/>
          </a:stretch>
        </p:blipFill>
        <p:spPr bwMode="auto">
          <a:xfrm>
            <a:off x="966788" y="1992313"/>
            <a:ext cx="194945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3" descr="Holtmann_Uphoff_mammo_r_mlo Kopie"/>
          <p:cNvPicPr>
            <a:picLocks noChangeAspect="1" noChangeArrowheads="1"/>
          </p:cNvPicPr>
          <p:nvPr/>
        </p:nvPicPr>
        <p:blipFill>
          <a:blip r:embed="rId4" cstate="print">
            <a:extLst>
              <a:ext uri="{28A0092B-C50C-407E-A947-70E740481C1C}">
                <a14:useLocalDpi xmlns:a14="http://schemas.microsoft.com/office/drawing/2010/main" val="0"/>
              </a:ext>
            </a:extLst>
          </a:blip>
          <a:srcRect l="10034" t="14738"/>
          <a:stretch>
            <a:fillRect/>
          </a:stretch>
        </p:blipFill>
        <p:spPr bwMode="auto">
          <a:xfrm>
            <a:off x="5089525" y="1992313"/>
            <a:ext cx="1831975"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4" descr="Holtmann_Uohoff_l_mlo Kopie"/>
          <p:cNvPicPr>
            <a:picLocks noChangeAspect="1" noChangeArrowheads="1"/>
          </p:cNvPicPr>
          <p:nvPr/>
        </p:nvPicPr>
        <p:blipFill>
          <a:blip r:embed="rId5" cstate="print">
            <a:extLst>
              <a:ext uri="{28A0092B-C50C-407E-A947-70E740481C1C}">
                <a14:useLocalDpi xmlns:a14="http://schemas.microsoft.com/office/drawing/2010/main" val="0"/>
              </a:ext>
            </a:extLst>
          </a:blip>
          <a:srcRect l="6061" t="13972" r="12122" b="3931"/>
          <a:stretch>
            <a:fillRect/>
          </a:stretch>
        </p:blipFill>
        <p:spPr bwMode="auto">
          <a:xfrm>
            <a:off x="7137400" y="1992313"/>
            <a:ext cx="1838325"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5" descr="Holtmann_Uohoff_l_cc Kopie"/>
          <p:cNvPicPr>
            <a:picLocks noChangeAspect="1" noChangeArrowheads="1"/>
          </p:cNvPicPr>
          <p:nvPr/>
        </p:nvPicPr>
        <p:blipFill>
          <a:blip r:embed="rId6" cstate="print">
            <a:extLst>
              <a:ext uri="{28A0092B-C50C-407E-A947-70E740481C1C}">
                <a14:useLocalDpi xmlns:a14="http://schemas.microsoft.com/office/drawing/2010/main" val="0"/>
              </a:ext>
            </a:extLst>
          </a:blip>
          <a:srcRect l="9868" t="14285" r="8836"/>
          <a:stretch>
            <a:fillRect/>
          </a:stretch>
        </p:blipFill>
        <p:spPr bwMode="auto">
          <a:xfrm>
            <a:off x="3127375" y="1992313"/>
            <a:ext cx="17526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xt Box 6"/>
          <p:cNvSpPr txBox="1">
            <a:spLocks noChangeArrowheads="1"/>
          </p:cNvSpPr>
          <p:nvPr/>
        </p:nvSpPr>
        <p:spPr bwMode="auto">
          <a:xfrm>
            <a:off x="5830888" y="1504950"/>
            <a:ext cx="374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3200" dirty="0">
                <a:solidFill>
                  <a:schemeClr val="tx1"/>
                </a:solidFill>
                <a:latin typeface="Calibri" panose="020F0502020204030204" pitchFamily="34" charset="0"/>
                <a:ea typeface="Calibri" panose="020F0502020204030204" pitchFamily="34" charset="0"/>
                <a:cs typeface="Calibri" panose="020F0502020204030204" pitchFamily="34" charset="0"/>
              </a:rPr>
              <a:t>r</a:t>
            </a:r>
          </a:p>
        </p:txBody>
      </p:sp>
      <p:sp>
        <p:nvSpPr>
          <p:cNvPr id="39946" name="Text Box 7"/>
          <p:cNvSpPr txBox="1">
            <a:spLocks noChangeArrowheads="1"/>
          </p:cNvSpPr>
          <p:nvPr/>
        </p:nvSpPr>
        <p:spPr bwMode="auto">
          <a:xfrm>
            <a:off x="8001000" y="1514475"/>
            <a:ext cx="241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3200" dirty="0">
                <a:solidFill>
                  <a:schemeClr val="tx1"/>
                </a:solidFill>
                <a:latin typeface="Calibri" panose="020F0502020204030204" pitchFamily="34" charset="0"/>
                <a:ea typeface="Calibri" panose="020F0502020204030204" pitchFamily="34" charset="0"/>
                <a:cs typeface="Calibri" panose="020F0502020204030204" pitchFamily="34" charset="0"/>
              </a:rPr>
              <a:t>l</a:t>
            </a:r>
          </a:p>
        </p:txBody>
      </p:sp>
      <p:sp>
        <p:nvSpPr>
          <p:cNvPr id="39947" name="Text Box 9"/>
          <p:cNvSpPr txBox="1">
            <a:spLocks noChangeArrowheads="1"/>
          </p:cNvSpPr>
          <p:nvPr/>
        </p:nvSpPr>
        <p:spPr bwMode="auto">
          <a:xfrm>
            <a:off x="3752850" y="1500188"/>
            <a:ext cx="293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3200" dirty="0">
                <a:solidFill>
                  <a:schemeClr val="tx1"/>
                </a:solidFill>
                <a:latin typeface="Calibri" panose="020F0502020204030204" pitchFamily="34" charset="0"/>
                <a:ea typeface="Calibri" panose="020F0502020204030204" pitchFamily="34" charset="0"/>
                <a:cs typeface="Calibri" panose="020F0502020204030204" pitchFamily="34" charset="0"/>
              </a:rPr>
              <a:t>l</a:t>
            </a:r>
          </a:p>
        </p:txBody>
      </p:sp>
      <p:sp>
        <p:nvSpPr>
          <p:cNvPr id="39948" name="Text Box 11"/>
          <p:cNvSpPr txBox="1">
            <a:spLocks noChangeArrowheads="1"/>
          </p:cNvSpPr>
          <p:nvPr/>
        </p:nvSpPr>
        <p:spPr bwMode="auto">
          <a:xfrm>
            <a:off x="6354763" y="5327650"/>
            <a:ext cx="1003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oblique</a:t>
            </a:r>
          </a:p>
        </p:txBody>
      </p:sp>
      <p:grpSp>
        <p:nvGrpSpPr>
          <p:cNvPr id="39949" name="Group 12"/>
          <p:cNvGrpSpPr>
            <a:grpSpLocks/>
          </p:cNvGrpSpPr>
          <p:nvPr/>
        </p:nvGrpSpPr>
        <p:grpSpPr bwMode="auto">
          <a:xfrm>
            <a:off x="1562100" y="3748088"/>
            <a:ext cx="4452938" cy="1273175"/>
            <a:chOff x="255" y="2582"/>
            <a:chExt cx="3450" cy="897"/>
          </a:xfrm>
        </p:grpSpPr>
        <p:sp>
          <p:nvSpPr>
            <p:cNvPr id="39952" name="Oval 13"/>
            <p:cNvSpPr>
              <a:spLocks noChangeArrowheads="1"/>
            </p:cNvSpPr>
            <p:nvPr/>
          </p:nvSpPr>
          <p:spPr bwMode="auto">
            <a:xfrm>
              <a:off x="255" y="2582"/>
              <a:ext cx="645" cy="68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9953" name="Oval 14"/>
            <p:cNvSpPr>
              <a:spLocks noChangeArrowheads="1"/>
            </p:cNvSpPr>
            <p:nvPr/>
          </p:nvSpPr>
          <p:spPr bwMode="auto">
            <a:xfrm>
              <a:off x="3078" y="2797"/>
              <a:ext cx="627" cy="68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9950" name="Text Box 10"/>
          <p:cNvSpPr txBox="1">
            <a:spLocks noChangeArrowheads="1"/>
          </p:cNvSpPr>
          <p:nvPr/>
        </p:nvSpPr>
        <p:spPr bwMode="auto">
          <a:xfrm>
            <a:off x="1527175" y="5354638"/>
            <a:ext cx="1544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kranio-kaudal</a:t>
            </a:r>
          </a:p>
        </p:txBody>
      </p:sp>
      <p:sp>
        <p:nvSpPr>
          <p:cNvPr id="39951" name="Text Box 6"/>
          <p:cNvSpPr txBox="1">
            <a:spLocks noChangeArrowheads="1"/>
          </p:cNvSpPr>
          <p:nvPr/>
        </p:nvSpPr>
        <p:spPr bwMode="auto">
          <a:xfrm>
            <a:off x="1938338" y="1525588"/>
            <a:ext cx="374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spcBef>
                <a:spcPct val="0"/>
              </a:spcBef>
              <a:spcAft>
                <a:spcPct val="0"/>
              </a:spcAft>
              <a:buClrTx/>
              <a:buFontTx/>
              <a:buNone/>
            </a:pPr>
            <a:r>
              <a:rPr lang="de-DE" altLang="de-DE" sz="3200" dirty="0">
                <a:solidFill>
                  <a:schemeClr val="tx1"/>
                </a:solidFill>
                <a:latin typeface="Calibri" panose="020F0502020204030204" pitchFamily="34" charset="0"/>
                <a:ea typeface="Calibri" panose="020F0502020204030204" pitchFamily="34" charset="0"/>
                <a:cs typeface="Calibri" panose="020F0502020204030204" pitchFamily="34" charset="0"/>
              </a:rPr>
              <a:t>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a:t>
            </a:r>
          </a:p>
        </p:txBody>
      </p:sp>
      <p:sp>
        <p:nvSpPr>
          <p:cNvPr id="40963"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Mammographie - pro und contra</a:t>
            </a:r>
            <a:br>
              <a:rPr lang="de-CH" altLang="de-DE" sz="1800" b="1" dirty="0"/>
            </a:br>
            <a:endParaRPr lang="de-DE" altLang="de-DE" sz="1800" b="1" dirty="0"/>
          </a:p>
          <a:p>
            <a:pPr marL="0" indent="0"/>
            <a:r>
              <a:rPr lang="de-DE" altLang="de-DE" sz="1600" dirty="0"/>
              <a:t>  </a:t>
            </a:r>
            <a:r>
              <a:rPr lang="de-CH" altLang="de-DE" sz="1600" b="1" dirty="0"/>
              <a:t>Pro</a:t>
            </a:r>
          </a:p>
          <a:p>
            <a:pPr marL="0" indent="0"/>
            <a:r>
              <a:rPr lang="de-CH" altLang="de-DE" sz="1600" dirty="0"/>
              <a:t>  Entdeckt viele Tumore in frühen Stadien und kann so die Heilungschancen </a:t>
            </a:r>
            <a:br>
              <a:rPr lang="de-CH" altLang="de-DE" sz="1600" dirty="0"/>
            </a:br>
            <a:r>
              <a:rPr lang="de-CH" altLang="de-DE" sz="1600" dirty="0"/>
              <a:t>    verbessern.</a:t>
            </a:r>
            <a:br>
              <a:rPr lang="de-CH" altLang="de-DE" sz="1600" dirty="0"/>
            </a:br>
            <a:r>
              <a:rPr lang="de-CH" altLang="de-DE" sz="1600" dirty="0"/>
              <a:t>    Studie: </a:t>
            </a:r>
            <a:br>
              <a:rPr lang="de-CH" altLang="de-DE" sz="1600" dirty="0"/>
            </a:br>
            <a:r>
              <a:rPr lang="de-CH" altLang="de-DE" sz="1600" dirty="0"/>
              <a:t>    Frauen mit Mammographie zwischen 40 und 70 leben länger als ohne</a:t>
            </a:r>
            <a:br>
              <a:rPr lang="de-CH" altLang="de-DE" sz="1600" dirty="0"/>
            </a:br>
            <a:r>
              <a:rPr lang="de-CH" altLang="de-DE" sz="1600" dirty="0"/>
              <a:t>    Mammographie.</a:t>
            </a:r>
          </a:p>
          <a:p>
            <a:pPr marL="0" indent="0"/>
            <a:r>
              <a:rPr lang="de-CH" altLang="de-DE" sz="1600" dirty="0"/>
              <a:t>  </a:t>
            </a:r>
            <a:r>
              <a:rPr lang="de-CH" altLang="de-DE" sz="1600" b="1" dirty="0"/>
              <a:t>Contra</a:t>
            </a:r>
            <a:r>
              <a:rPr lang="de-CH" altLang="de-DE" sz="1600" dirty="0"/>
              <a:t> </a:t>
            </a:r>
          </a:p>
          <a:p>
            <a:pPr marL="0" indent="0"/>
            <a:r>
              <a:rPr lang="de-CH" altLang="de-DE" sz="1600" dirty="0"/>
              <a:t>   Strahlenbelastung! Keine Freizügigkeit bei Frauen unter 50!</a:t>
            </a:r>
          </a:p>
          <a:p>
            <a:pPr marL="0" indent="0"/>
            <a:r>
              <a:rPr lang="de-CH" altLang="de-DE" sz="1600" dirty="0"/>
              <a:t>   Mammographien entdecken auch harmlose Zysten oder gutartige Gewächse, die </a:t>
            </a:r>
            <a:br>
              <a:rPr lang="de-CH" altLang="de-DE" sz="1600" dirty="0"/>
            </a:br>
            <a:r>
              <a:rPr lang="de-CH" altLang="de-DE" sz="1600" dirty="0"/>
              <a:t>     nie gefährlich geworden wären.</a:t>
            </a:r>
          </a:p>
          <a:p>
            <a:pPr marL="0" indent="0"/>
            <a:r>
              <a:rPr lang="de-CH" altLang="de-DE" sz="1600" dirty="0"/>
              <a:t>   Im deutschen Screeningprogramm hatten etwa 85 von 100 Frauen mit </a:t>
            </a:r>
            <a:br>
              <a:rPr lang="de-CH" altLang="de-DE" sz="1600" dirty="0"/>
            </a:br>
            <a:r>
              <a:rPr lang="de-CH" altLang="de-DE" sz="1600" dirty="0"/>
              <a:t>     verdächtiger Mammographie keinen Krebs.</a:t>
            </a:r>
          </a:p>
        </p:txBody>
      </p:sp>
      <p:sp>
        <p:nvSpPr>
          <p:cNvPr id="40964" name="Rectangle 4"/>
          <p:cNvSpPr>
            <a:spLocks noChangeArrowheads="1"/>
          </p:cNvSpPr>
          <p:nvPr/>
        </p:nvSpPr>
        <p:spPr bwMode="auto">
          <a:xfrm>
            <a:off x="3744913" y="6361113"/>
            <a:ext cx="14927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Stern Reportage Nr.3. 10 4.3.20</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rm 59393"/>
          <p:cNvSpPr>
            <a:spLocks noGrp="1" noChangeArrowheads="1"/>
          </p:cNvSpPr>
          <p:nvPr>
            <p:ph type="title" idx="4294967295"/>
          </p:nvPr>
        </p:nvSpPr>
        <p:spPr>
          <a:xfrm>
            <a:off x="865188" y="44450"/>
            <a:ext cx="5867400" cy="457200"/>
          </a:xfrm>
        </p:spPr>
        <p:txBody>
          <a:bodyPr wrap="square"/>
          <a:lstStyle/>
          <a:p>
            <a:r>
              <a:rPr lang="de-CH" altLang="de-DE" dirty="0"/>
              <a:t>Brustkrebs - Ultraschall/Sonographie</a:t>
            </a:r>
          </a:p>
        </p:txBody>
      </p:sp>
      <p:sp>
        <p:nvSpPr>
          <p:cNvPr id="41987"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Sonographie - Indikation</a:t>
            </a:r>
            <a:br>
              <a:rPr lang="de-CH" altLang="de-DE" sz="1800" b="1" dirty="0"/>
            </a:br>
            <a:endParaRPr lang="de-DE" altLang="de-DE" sz="1800" b="1" dirty="0"/>
          </a:p>
          <a:p>
            <a:pPr marL="0" indent="0"/>
            <a:r>
              <a:rPr lang="de-DE" altLang="de-DE" sz="1600" dirty="0"/>
              <a:t>  </a:t>
            </a:r>
            <a:r>
              <a:rPr lang="de-CH" altLang="de-DE" sz="1600" dirty="0"/>
              <a:t>Unterscheidung zwischen zystischen und soliden Befunden</a:t>
            </a:r>
          </a:p>
          <a:p>
            <a:pPr marL="0" indent="0"/>
            <a:r>
              <a:rPr lang="de-CH" altLang="de-DE" sz="1600" dirty="0"/>
              <a:t>  Abklärung von Tastbefunden bei negativem Mammographie-Befund</a:t>
            </a:r>
          </a:p>
          <a:p>
            <a:pPr marL="0" indent="0"/>
            <a:r>
              <a:rPr lang="de-CH" altLang="de-DE" sz="1600" dirty="0"/>
              <a:t>  primäre Untersuchung prämenopausaler Frauen mit dichtem Parenchym</a:t>
            </a:r>
          </a:p>
        </p:txBody>
      </p:sp>
      <p:sp>
        <p:nvSpPr>
          <p:cNvPr id="41988"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 59394"/>
          <p:cNvSpPr txBox="1">
            <a:spLocks noChangeArrowheads="1"/>
          </p:cNvSpPr>
          <p:nvPr/>
        </p:nvSpPr>
        <p:spPr bwMode="auto">
          <a:xfrm>
            <a:off x="855663" y="965200"/>
            <a:ext cx="7859712"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buFont typeface="Times New Roman" pitchFamily="18" charset="0"/>
              <a:buNone/>
              <a:defRPr/>
            </a:pPr>
            <a:r>
              <a:rPr lang="de-CH" b="1" kern="0" dirty="0">
                <a:latin typeface="Calibri" panose="020F0502020204030204" pitchFamily="34" charset="0"/>
                <a:ea typeface="Calibri" panose="020F0502020204030204" pitchFamily="34" charset="0"/>
                <a:cs typeface="Calibri" panose="020F0502020204030204" pitchFamily="34" charset="0"/>
              </a:rPr>
              <a:t>Sonographie</a:t>
            </a:r>
            <a:br>
              <a:rPr lang="de-CH" b="1" kern="0" dirty="0">
                <a:solidFill>
                  <a:schemeClr val="bg2"/>
                </a:solidFill>
                <a:latin typeface="Calibri" panose="020F0502020204030204" pitchFamily="34" charset="0"/>
                <a:ea typeface="Calibri" panose="020F0502020204030204" pitchFamily="34" charset="0"/>
                <a:cs typeface="Calibri" panose="020F0502020204030204" pitchFamily="34" charset="0"/>
              </a:rPr>
            </a:br>
            <a:endParaRPr lang="de-DE" b="1" kern="0" dirty="0">
              <a:latin typeface="Calibri" panose="020F0502020204030204" pitchFamily="34" charset="0"/>
              <a:ea typeface="Calibri" panose="020F0502020204030204" pitchFamily="34" charset="0"/>
              <a:cs typeface="Calibri" panose="020F0502020204030204" pitchFamily="34" charset="0"/>
            </a:endParaRPr>
          </a:p>
          <a:p>
            <a:pPr defTabSz="-13873163" eaLnBrk="0" hangingPunct="0">
              <a:spcBef>
                <a:spcPct val="20000"/>
              </a:spcBef>
              <a:spcAft>
                <a:spcPct val="20000"/>
              </a:spcAft>
              <a:buClr>
                <a:srgbClr val="6699CC"/>
              </a:buClr>
              <a:buFont typeface="Times New Roman" pitchFamily="18" charset="0"/>
              <a:buChar char="»"/>
              <a:defRPr/>
            </a:pPr>
            <a:r>
              <a:rPr lang="de-DE" sz="1600" kern="0" dirty="0">
                <a:latin typeface="Calibri" panose="020F0502020204030204" pitchFamily="34" charset="0"/>
                <a:ea typeface="Calibri" panose="020F0502020204030204" pitchFamily="34" charset="0"/>
                <a:cs typeface="Calibri" panose="020F0502020204030204" pitchFamily="34" charset="0"/>
              </a:rPr>
              <a:t>  </a:t>
            </a:r>
            <a:r>
              <a:rPr lang="en-US" sz="1600" kern="0" dirty="0">
                <a:latin typeface="Calibri" panose="020F0502020204030204" pitchFamily="34" charset="0"/>
                <a:ea typeface="Calibri" panose="020F0502020204030204" pitchFamily="34" charset="0"/>
                <a:cs typeface="Calibri" panose="020F0502020204030204" pitchFamily="34" charset="0"/>
              </a:rPr>
              <a:t>Sinnvolle ergänzende Untersuchung</a:t>
            </a:r>
          </a:p>
          <a:p>
            <a:pPr defTabSz="-13873163" eaLnBrk="0" hangingPunct="0">
              <a:spcBef>
                <a:spcPct val="20000"/>
              </a:spcBef>
              <a:spcAft>
                <a:spcPct val="20000"/>
              </a:spcAft>
              <a:buClr>
                <a:srgbClr val="6699CC"/>
              </a:buClr>
              <a:buFont typeface="Times New Roman" pitchFamily="18" charset="0"/>
              <a:buChar char="»"/>
              <a:defRPr/>
            </a:pPr>
            <a:r>
              <a:rPr lang="en-US" sz="1600" kern="0" dirty="0">
                <a:latin typeface="Calibri" panose="020F0502020204030204" pitchFamily="34" charset="0"/>
                <a:ea typeface="Calibri" panose="020F0502020204030204" pitchFamily="34" charset="0"/>
                <a:cs typeface="Calibri" panose="020F0502020204030204" pitchFamily="34" charset="0"/>
              </a:rPr>
              <a:t>  Keine Strahlenbelastung</a:t>
            </a:r>
          </a:p>
          <a:p>
            <a:pPr defTabSz="-13873163" eaLnBrk="0" hangingPunct="0">
              <a:spcBef>
                <a:spcPct val="20000"/>
              </a:spcBef>
              <a:spcAft>
                <a:spcPct val="20000"/>
              </a:spcAft>
              <a:buClr>
                <a:srgbClr val="6699CC"/>
              </a:buClr>
              <a:buFont typeface="Times New Roman" pitchFamily="18" charset="0"/>
              <a:buChar char="»"/>
              <a:defRPr/>
            </a:pPr>
            <a:r>
              <a:rPr lang="en-US" sz="1600" kern="0" dirty="0">
                <a:latin typeface="Calibri" panose="020F0502020204030204" pitchFamily="34" charset="0"/>
                <a:ea typeface="Calibri" panose="020F0502020204030204" pitchFamily="34" charset="0"/>
                <a:cs typeface="Calibri" panose="020F0502020204030204" pitchFamily="34" charset="0"/>
              </a:rPr>
              <a:t>  Als alleinige Untersuchung zu ungenau, vor allem bei grossen Brüsten und für die </a:t>
            </a:r>
            <a:br>
              <a:rPr lang="en-US" sz="1600" kern="0" dirty="0">
                <a:latin typeface="Calibri" panose="020F0502020204030204" pitchFamily="34" charset="0"/>
                <a:ea typeface="Calibri" panose="020F0502020204030204" pitchFamily="34" charset="0"/>
                <a:cs typeface="Calibri" panose="020F0502020204030204" pitchFamily="34" charset="0"/>
              </a:rPr>
            </a:br>
            <a:r>
              <a:rPr lang="en-US" sz="1600" kern="0" dirty="0">
                <a:latin typeface="Calibri" panose="020F0502020204030204" pitchFamily="34" charset="0"/>
                <a:ea typeface="Calibri" panose="020F0502020204030204" pitchFamily="34" charset="0"/>
                <a:cs typeface="Calibri" panose="020F0502020204030204" pitchFamily="34" charset="0"/>
              </a:rPr>
              <a:t>    Erkennung früher Krebsstadien</a:t>
            </a:r>
          </a:p>
          <a:p>
            <a:pPr defTabSz="-13873163" eaLnBrk="0" hangingPunct="0">
              <a:spcBef>
                <a:spcPct val="20000"/>
              </a:spcBef>
              <a:spcAft>
                <a:spcPct val="20000"/>
              </a:spcAft>
              <a:buClr>
                <a:srgbClr val="6699CC"/>
              </a:buClr>
              <a:buFont typeface="Times New Roman" pitchFamily="18" charset="0"/>
              <a:buChar char="»"/>
              <a:defRPr/>
            </a:pPr>
            <a:r>
              <a:rPr lang="en-US" sz="1600" kern="0" dirty="0">
                <a:latin typeface="Calibri" panose="020F0502020204030204" pitchFamily="34" charset="0"/>
                <a:ea typeface="Calibri" panose="020F0502020204030204" pitchFamily="34" charset="0"/>
                <a:cs typeface="Calibri" panose="020F0502020204030204" pitchFamily="34" charset="0"/>
              </a:rPr>
              <a:t>  Ultraschall löst mehr Fehlalarme aus als die Mammographie!</a:t>
            </a:r>
            <a:endParaRPr lang="de-DE"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43011" name="Form 59393"/>
          <p:cNvSpPr>
            <a:spLocks noGrp="1" noChangeArrowheads="1"/>
          </p:cNvSpPr>
          <p:nvPr>
            <p:ph type="title" idx="4294967295"/>
          </p:nvPr>
        </p:nvSpPr>
        <p:spPr>
          <a:xfrm>
            <a:off x="865188" y="44450"/>
            <a:ext cx="5867400" cy="457200"/>
          </a:xfrm>
        </p:spPr>
        <p:txBody>
          <a:bodyPr wrap="square"/>
          <a:lstStyle/>
          <a:p>
            <a:r>
              <a:rPr lang="de-CH" altLang="de-DE" dirty="0"/>
              <a:t>Brustkrebs - Ultraschall/Sonographie</a:t>
            </a:r>
          </a:p>
        </p:txBody>
      </p:sp>
      <p:sp>
        <p:nvSpPr>
          <p:cNvPr id="43012"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3013" name="Picture 2" descr="Img_11_ Ko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424238"/>
            <a:ext cx="38100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rm 59393"/>
          <p:cNvSpPr>
            <a:spLocks noGrp="1" noChangeArrowheads="1"/>
          </p:cNvSpPr>
          <p:nvPr>
            <p:ph type="title" idx="4294967295"/>
          </p:nvPr>
        </p:nvSpPr>
        <p:spPr>
          <a:xfrm>
            <a:off x="865188" y="44450"/>
            <a:ext cx="5867400" cy="457200"/>
          </a:xfrm>
        </p:spPr>
        <p:txBody>
          <a:bodyPr wrap="square"/>
          <a:lstStyle/>
          <a:p>
            <a:r>
              <a:rPr lang="de-CH" altLang="de-DE" dirty="0"/>
              <a:t>Brustkrebs - Lokalisation</a:t>
            </a:r>
          </a:p>
        </p:txBody>
      </p:sp>
      <p:sp>
        <p:nvSpPr>
          <p:cNvPr id="7171"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Häufigkeitsverteilung nach Quadranten</a:t>
            </a:r>
            <a:endParaRPr lang="de-CH" altLang="de-DE" sz="1800"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676400"/>
            <a:ext cx="3170238"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63" y="1685925"/>
            <a:ext cx="24701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 Quelle unbekannt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rm 59393"/>
          <p:cNvSpPr>
            <a:spLocks noGrp="1" noChangeArrowheads="1"/>
          </p:cNvSpPr>
          <p:nvPr>
            <p:ph type="title" idx="4294967295"/>
          </p:nvPr>
        </p:nvSpPr>
        <p:spPr>
          <a:xfrm>
            <a:off x="865188" y="44450"/>
            <a:ext cx="5867400" cy="457200"/>
          </a:xfrm>
        </p:spPr>
        <p:txBody>
          <a:bodyPr wrap="square"/>
          <a:lstStyle/>
          <a:p>
            <a:r>
              <a:rPr lang="de-CH" altLang="de-DE" dirty="0"/>
              <a:t>Brustkrebs - Magnetresonanz</a:t>
            </a:r>
          </a:p>
        </p:txBody>
      </p:sp>
      <p:sp>
        <p:nvSpPr>
          <p:cNvPr id="44035" name="Form 59394"/>
          <p:cNvSpPr>
            <a:spLocks noGrp="1" noChangeArrowheads="1"/>
          </p:cNvSpPr>
          <p:nvPr>
            <p:ph type="body" idx="4294967295"/>
          </p:nvPr>
        </p:nvSpPr>
        <p:spPr>
          <a:xfrm>
            <a:off x="855663" y="955675"/>
            <a:ext cx="7859712" cy="5257800"/>
          </a:xfrm>
        </p:spPr>
        <p:txBody>
          <a:bodyPr/>
          <a:lstStyle/>
          <a:p>
            <a:pPr marL="0" indent="0">
              <a:buFont typeface="Times New Roman" pitchFamily="18" charset="0"/>
              <a:buNone/>
            </a:pPr>
            <a:r>
              <a:rPr lang="de-CH" altLang="de-DE" sz="1800" b="1" dirty="0"/>
              <a:t>Magnetresonananztomographie (MRT) und DCIS</a:t>
            </a:r>
            <a:br>
              <a:rPr lang="de-CH" altLang="de-DE" sz="1800" b="1" dirty="0"/>
            </a:br>
            <a:endParaRPr lang="de-DE" altLang="de-DE" sz="1800" b="1" dirty="0"/>
          </a:p>
          <a:p>
            <a:pPr marL="0" indent="0"/>
            <a:r>
              <a:rPr lang="de-DE" altLang="de-DE" sz="1600" dirty="0"/>
              <a:t>  </a:t>
            </a:r>
            <a:r>
              <a:rPr lang="en-US" altLang="de-DE" sz="1600" dirty="0"/>
              <a:t>Mammographie: Entlarvt Verkalkungen</a:t>
            </a:r>
          </a:p>
          <a:p>
            <a:pPr marL="0" indent="0">
              <a:buClr>
                <a:schemeClr val="tx1"/>
              </a:buClr>
            </a:pPr>
            <a:r>
              <a:rPr lang="en-US" altLang="de-DE" sz="1600" dirty="0"/>
              <a:t>  MRT mit Kontrastmittel: Entlarvt DCIS im Frühstadium (Angiogenese sichtbar)</a:t>
            </a:r>
          </a:p>
          <a:p>
            <a:pPr marL="0" indent="0">
              <a:buClr>
                <a:schemeClr val="tx1"/>
              </a:buClr>
            </a:pPr>
            <a:r>
              <a:rPr lang="en-US" altLang="de-DE" sz="1600" dirty="0"/>
              <a:t>  MRT entlarvt vor allem die aggressiven Vorstufen (high grade DCIS)</a:t>
            </a:r>
          </a:p>
          <a:p>
            <a:pPr marL="0" indent="0">
              <a:buClr>
                <a:schemeClr val="tx1"/>
              </a:buClr>
            </a:pPr>
            <a:r>
              <a:rPr lang="en-US" altLang="de-DE" sz="1600" dirty="0"/>
              <a:t>  high grade DCIS: Mit MRT zu 98% sichtbar, mit Mammographie nur zu 52% </a:t>
            </a:r>
            <a:br>
              <a:rPr lang="en-US" altLang="de-DE" sz="1600" dirty="0"/>
            </a:br>
            <a:r>
              <a:rPr lang="en-US" altLang="de-DE" sz="1600" dirty="0"/>
              <a:t>    sichtbar (Prof. Dr. Christiane Kuhl, Bonner Studie)</a:t>
            </a:r>
            <a:endParaRPr lang="de-CH" altLang="de-DE" sz="1600" dirty="0"/>
          </a:p>
        </p:txBody>
      </p:sp>
      <p:sp>
        <p:nvSpPr>
          <p:cNvPr id="44036"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4037" name="Picture 5" descr="HoltSOURCE"/>
          <p:cNvPicPr>
            <a:picLocks noChangeAspect="1" noChangeArrowheads="1"/>
          </p:cNvPicPr>
          <p:nvPr/>
        </p:nvPicPr>
        <p:blipFill>
          <a:blip r:embed="rId3">
            <a:extLst>
              <a:ext uri="{28A0092B-C50C-407E-A947-70E740481C1C}">
                <a14:useLocalDpi xmlns:a14="http://schemas.microsoft.com/office/drawing/2010/main" val="0"/>
              </a:ext>
            </a:extLst>
          </a:blip>
          <a:srcRect l="1825" t="23680" r="3572" b="9792"/>
          <a:stretch>
            <a:fillRect/>
          </a:stretch>
        </p:blipFill>
        <p:spPr bwMode="auto">
          <a:xfrm>
            <a:off x="971550" y="3789363"/>
            <a:ext cx="22574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HoltSUBT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2611" t="25742" r="2792" b="9697"/>
          <a:stretch>
            <a:fillRect/>
          </a:stretch>
        </p:blipFill>
        <p:spPr bwMode="auto">
          <a:xfrm>
            <a:off x="3417888" y="3792538"/>
            <a:ext cx="2306637"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p:cNvPicPr>
            <a:picLocks noChangeAspect="1" noChangeArrowheads="1"/>
          </p:cNvPicPr>
          <p:nvPr/>
        </p:nvPicPr>
        <p:blipFill>
          <a:blip r:embed="rId5">
            <a:extLst>
              <a:ext uri="{28A0092B-C50C-407E-A947-70E740481C1C}">
                <a14:useLocalDpi xmlns:a14="http://schemas.microsoft.com/office/drawing/2010/main" val="0"/>
              </a:ext>
            </a:extLst>
          </a:blip>
          <a:srcRect t="23311" b="8121"/>
          <a:stretch>
            <a:fillRect/>
          </a:stretch>
        </p:blipFill>
        <p:spPr bwMode="auto">
          <a:xfrm>
            <a:off x="5926138" y="3794125"/>
            <a:ext cx="224631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rm 59393"/>
          <p:cNvSpPr>
            <a:spLocks noGrp="1" noChangeArrowheads="1"/>
          </p:cNvSpPr>
          <p:nvPr>
            <p:ph type="title" idx="4294967295"/>
          </p:nvPr>
        </p:nvSpPr>
        <p:spPr>
          <a:xfrm>
            <a:off x="865188" y="44450"/>
            <a:ext cx="5867400" cy="457200"/>
          </a:xfrm>
        </p:spPr>
        <p:txBody>
          <a:bodyPr wrap="square"/>
          <a:lstStyle/>
          <a:p>
            <a:r>
              <a:rPr lang="de-CH" altLang="de-DE" dirty="0"/>
              <a:t>Brustkrebs - Magnetresonanz</a:t>
            </a:r>
          </a:p>
        </p:txBody>
      </p:sp>
      <p:sp>
        <p:nvSpPr>
          <p:cNvPr id="45059" name="Form 59394"/>
          <p:cNvSpPr>
            <a:spLocks noGrp="1" noChangeArrowheads="1"/>
          </p:cNvSpPr>
          <p:nvPr>
            <p:ph type="body" idx="4294967295"/>
          </p:nvPr>
        </p:nvSpPr>
        <p:spPr>
          <a:xfrm>
            <a:off x="855663" y="965200"/>
            <a:ext cx="7859712" cy="5257800"/>
          </a:xfrm>
        </p:spPr>
        <p:txBody>
          <a:bodyPr/>
          <a:lstStyle/>
          <a:p>
            <a:pPr marL="0" indent="0">
              <a:buFont typeface="Times New Roman" pitchFamily="18" charset="0"/>
              <a:buNone/>
            </a:pPr>
            <a:r>
              <a:rPr lang="de-CH" altLang="de-DE" sz="1800" b="1" dirty="0"/>
              <a:t>Magnetresonananztomographie: Anerkannte Indikation</a:t>
            </a:r>
            <a:br>
              <a:rPr lang="de-CH" altLang="de-DE" sz="1800" b="1" dirty="0"/>
            </a:br>
            <a:endParaRPr lang="de-DE" altLang="de-DE" sz="1800" b="1" dirty="0"/>
          </a:p>
          <a:p>
            <a:pPr marL="0" indent="0"/>
            <a:r>
              <a:rPr lang="de-DE" altLang="de-DE" sz="1600" dirty="0"/>
              <a:t>   P</a:t>
            </a:r>
            <a:r>
              <a:rPr lang="en-US" altLang="de-DE" sz="1600" dirty="0"/>
              <a:t>ostoperative Abklärung suspekter Verdichtungen (Narbe vs. Ca) </a:t>
            </a:r>
            <a:br>
              <a:rPr lang="en-US" altLang="de-DE" sz="1600" dirty="0"/>
            </a:br>
            <a:r>
              <a:rPr lang="en-US" altLang="de-DE" sz="1600" dirty="0"/>
              <a:t>     nach PE, BET,Bestrahlung, Wiederaufbauplastik</a:t>
            </a:r>
          </a:p>
          <a:p>
            <a:pPr marL="0" indent="0">
              <a:lnSpc>
                <a:spcPct val="90000"/>
              </a:lnSpc>
            </a:pPr>
            <a:r>
              <a:rPr lang="en-US" altLang="de-DE" sz="1600" dirty="0"/>
              <a:t>   Frühdiagnose eines Mammakarzinoms bei genetisch gesicherter familiärer </a:t>
            </a:r>
            <a:br>
              <a:rPr lang="en-US" altLang="de-DE" sz="1600" dirty="0"/>
            </a:br>
            <a:r>
              <a:rPr lang="en-US" altLang="de-DE" sz="1600" dirty="0"/>
              <a:t>     Belastung (BRCA 1 und BRCA2)</a:t>
            </a:r>
            <a:endParaRPr lang="de-CH" altLang="de-DE" sz="1600" dirty="0"/>
          </a:p>
        </p:txBody>
      </p:sp>
      <p:sp>
        <p:nvSpPr>
          <p:cNvPr id="45060" name="Rectangle 4"/>
          <p:cNvSpPr>
            <a:spLocks noChangeArrowheads="1"/>
          </p:cNvSpPr>
          <p:nvPr/>
        </p:nvSpPr>
        <p:spPr bwMode="auto">
          <a:xfrm>
            <a:off x="2892425" y="6361113"/>
            <a:ext cx="3068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QF Prävention und Gesundheitsförderung WS 2005: Hense &amp; Heindel</a:t>
            </a:r>
            <a:endPar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rm 2049"/>
          <p:cNvSpPr>
            <a:spLocks noGrp="1" noChangeArrowheads="1"/>
          </p:cNvSpPr>
          <p:nvPr>
            <p:ph type="ctrTitle"/>
          </p:nvPr>
        </p:nvSpPr>
        <p:spPr/>
        <p:txBody>
          <a:bodyPr wrap="square"/>
          <a:lstStyle/>
          <a:p>
            <a:pPr marL="0" indent="0" defTabSz="914400" eaLnBrk="1" hangingPunct="1"/>
            <a:r>
              <a:rPr lang="de-CH" altLang="de-DE" dirty="0"/>
              <a:t>Schulmedizinische Therapie</a:t>
            </a:r>
            <a:endParaRPr lang="de-DE" altLang="de-D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rm 61441"/>
          <p:cNvSpPr>
            <a:spLocks noGrp="1" noChangeArrowheads="1"/>
          </p:cNvSpPr>
          <p:nvPr>
            <p:ph type="title"/>
          </p:nvPr>
        </p:nvSpPr>
        <p:spPr>
          <a:xfrm>
            <a:off x="865188" y="-26988"/>
            <a:ext cx="5867400" cy="601663"/>
          </a:xfrm>
        </p:spPr>
        <p:txBody>
          <a:bodyPr wrap="square"/>
          <a:lstStyle/>
          <a:p>
            <a:r>
              <a:rPr lang="de-CH" altLang="de-DE" dirty="0"/>
              <a:t>Agenda</a:t>
            </a:r>
          </a:p>
        </p:txBody>
      </p:sp>
      <p:sp>
        <p:nvSpPr>
          <p:cNvPr id="47107" name="Form 61442"/>
          <p:cNvSpPr>
            <a:spLocks noGrp="1" noChangeArrowheads="1"/>
          </p:cNvSpPr>
          <p:nvPr>
            <p:ph type="body" idx="1"/>
          </p:nvPr>
        </p:nvSpPr>
        <p:spPr>
          <a:xfrm>
            <a:off x="855663" y="1003300"/>
            <a:ext cx="7859712" cy="5065713"/>
          </a:xfrm>
        </p:spPr>
        <p:txBody>
          <a:bodyPr/>
          <a:lstStyle/>
          <a:p>
            <a:pPr marL="419100" indent="-419100">
              <a:buFont typeface="Times New Roman" pitchFamily="18" charset="0"/>
              <a:buAutoNum type="arabicPlain"/>
            </a:pPr>
            <a:r>
              <a:rPr lang="de-CH" altLang="de-DE" sz="1800" dirty="0"/>
              <a:t>Ziel</a:t>
            </a:r>
            <a:endParaRPr lang="de-DE" altLang="de-DE" sz="1800" dirty="0"/>
          </a:p>
          <a:p>
            <a:pPr marL="419100" indent="-419100">
              <a:buFont typeface="Times New Roman" pitchFamily="18" charset="0"/>
              <a:buAutoNum type="arabicPlain"/>
            </a:pPr>
            <a:r>
              <a:rPr lang="de-CH" altLang="de-DE" sz="1800" dirty="0"/>
              <a:t>Systemische Therapie</a:t>
            </a:r>
          </a:p>
          <a:p>
            <a:pPr marL="419100" indent="-419100">
              <a:buFont typeface="Times New Roman" pitchFamily="18" charset="0"/>
              <a:buAutoNum type="arabicPlain"/>
            </a:pPr>
            <a:r>
              <a:rPr lang="de-CH" altLang="de-DE" sz="1800" dirty="0"/>
              <a:t>Tumor operabel, fehlender Lymphknotenbefall</a:t>
            </a:r>
          </a:p>
          <a:p>
            <a:pPr marL="419100" indent="-419100">
              <a:buFont typeface="Times New Roman" pitchFamily="18" charset="0"/>
              <a:buAutoNum type="arabicPlain"/>
            </a:pPr>
            <a:r>
              <a:rPr lang="de-CH" altLang="de-DE" sz="1800" dirty="0"/>
              <a:t>Tumor operabel, mit axillärem Lymphknotenbefall</a:t>
            </a:r>
          </a:p>
          <a:p>
            <a:pPr marL="419100" indent="-419100">
              <a:buFont typeface="Times New Roman" pitchFamily="18" charset="0"/>
              <a:buAutoNum type="arabicPlain"/>
            </a:pPr>
            <a:r>
              <a:rPr lang="de-DE" altLang="de-DE" sz="1800" dirty="0"/>
              <a:t>Inoperabler Primärtumor (cT4), jegliches Lymphknotenstadium</a:t>
            </a:r>
          </a:p>
          <a:p>
            <a:pPr marL="419100" indent="-419100">
              <a:buFont typeface="Times New Roman" pitchFamily="18" charset="0"/>
              <a:buAutoNum type="arabicPlain"/>
            </a:pPr>
            <a:r>
              <a:rPr lang="de-DE" altLang="de-DE" sz="1800" dirty="0"/>
              <a:t>Vorhandensein von Fernmetastasen</a:t>
            </a:r>
          </a:p>
          <a:p>
            <a:pPr marL="419100" indent="-419100">
              <a:buFont typeface="Times New Roman" pitchFamily="18" charset="0"/>
              <a:buAutoNum type="arabicPlain"/>
            </a:pPr>
            <a:r>
              <a:rPr lang="de-DE" altLang="de-DE" sz="1800" dirty="0"/>
              <a:t>Unterstützende Massnahmen</a:t>
            </a:r>
          </a:p>
          <a:p>
            <a:pPr marL="419100" indent="-419100">
              <a:buFont typeface="Times New Roman" pitchFamily="18" charset="0"/>
              <a:buAutoNum type="arabicPlain"/>
            </a:pPr>
            <a:r>
              <a:rPr lang="de-CH" altLang="de-DE" sz="1800" dirty="0"/>
              <a:t>Brusterhaltende Operation</a:t>
            </a:r>
          </a:p>
          <a:p>
            <a:pPr marL="419100" indent="-419100">
              <a:buFont typeface="Times New Roman" pitchFamily="18" charset="0"/>
              <a:buAutoNum type="arabicPlain"/>
            </a:pPr>
            <a:r>
              <a:rPr lang="de-CH" altLang="de-DE" sz="1800" dirty="0"/>
              <a:t>Prognosen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rm 59393"/>
          <p:cNvSpPr>
            <a:spLocks noGrp="1" noChangeArrowheads="1"/>
          </p:cNvSpPr>
          <p:nvPr>
            <p:ph type="title" idx="4294967295"/>
          </p:nvPr>
        </p:nvSpPr>
        <p:spPr>
          <a:xfrm>
            <a:off x="865188" y="44450"/>
            <a:ext cx="5867400" cy="457200"/>
          </a:xfrm>
        </p:spPr>
        <p:txBody>
          <a:bodyPr wrap="square"/>
          <a:lstStyle/>
          <a:p>
            <a:r>
              <a:rPr lang="de-CH" altLang="de-DE" dirty="0"/>
              <a:t>Brustkrebs - Therapie</a:t>
            </a:r>
          </a:p>
        </p:txBody>
      </p:sp>
      <p:sp>
        <p:nvSpPr>
          <p:cNvPr id="48131" name="Form 59394"/>
          <p:cNvSpPr>
            <a:spLocks noGrp="1" noChangeArrowheads="1"/>
          </p:cNvSpPr>
          <p:nvPr>
            <p:ph type="body" idx="4294967295"/>
          </p:nvPr>
        </p:nvSpPr>
        <p:spPr>
          <a:xfrm>
            <a:off x="874713" y="1012825"/>
            <a:ext cx="7859712" cy="5257800"/>
          </a:xfrm>
        </p:spPr>
        <p:txBody>
          <a:bodyPr/>
          <a:lstStyle/>
          <a:p>
            <a:pPr marL="0" indent="0">
              <a:buFont typeface="Times New Roman" pitchFamily="18" charset="0"/>
              <a:buNone/>
            </a:pPr>
            <a:r>
              <a:rPr lang="de-CH" altLang="de-DE" sz="1800" b="1" dirty="0"/>
              <a:t>Wichtige Fragen</a:t>
            </a:r>
            <a:br>
              <a:rPr lang="de-CH" altLang="de-DE" sz="1600" b="1" dirty="0"/>
            </a:br>
            <a:endParaRPr lang="de-DE" altLang="de-DE" sz="1600" b="1" dirty="0"/>
          </a:p>
          <a:p>
            <a:pPr marL="0" indent="0"/>
            <a:r>
              <a:rPr lang="de-DE" altLang="de-DE" sz="1600" dirty="0"/>
              <a:t>  Operation?</a:t>
            </a:r>
            <a:endParaRPr lang="en-US" altLang="de-DE" sz="1600" dirty="0"/>
          </a:p>
          <a:p>
            <a:pPr marL="0" indent="0"/>
            <a:r>
              <a:rPr lang="en-US" altLang="de-DE" sz="1600" dirty="0"/>
              <a:t>  Strahlentherapie?</a:t>
            </a:r>
            <a:endParaRPr lang="de-DE" altLang="de-DE" sz="1600" dirty="0"/>
          </a:p>
          <a:p>
            <a:pPr marL="0" indent="0"/>
            <a:r>
              <a:rPr lang="de-DE" altLang="de-DE" sz="1600" dirty="0"/>
              <a:t>  Hormontherapie?</a:t>
            </a:r>
          </a:p>
          <a:p>
            <a:pPr marL="0" indent="0"/>
            <a:r>
              <a:rPr lang="de-DE" altLang="de-DE" sz="1600" dirty="0"/>
              <a:t>  adjuvante/ neoadjuvante Chemotherapie?</a:t>
            </a:r>
          </a:p>
          <a:p>
            <a:pPr marL="0" indent="0"/>
            <a:endParaRPr lang="de-DE" altLang="de-DE" sz="1600" dirty="0"/>
          </a:p>
          <a:p>
            <a:pPr marL="0" indent="0"/>
            <a:r>
              <a:rPr lang="de-DE" altLang="de-DE" sz="1600" dirty="0"/>
              <a:t>  Grösse?</a:t>
            </a:r>
          </a:p>
          <a:p>
            <a:pPr marL="0" indent="0"/>
            <a:r>
              <a:rPr lang="de-DE" altLang="de-DE" sz="1600" dirty="0"/>
              <a:t>  Hormon-Rezeptorstatus? </a:t>
            </a:r>
          </a:p>
          <a:p>
            <a:pPr marL="0" indent="0"/>
            <a:r>
              <a:rPr lang="de-DE" altLang="de-DE" sz="1600" dirty="0"/>
              <a:t>  Menopausenstatus? </a:t>
            </a:r>
          </a:p>
          <a:p>
            <a:pPr marL="0" indent="0"/>
            <a:r>
              <a:rPr lang="de-DE" altLang="de-DE" sz="1600" dirty="0"/>
              <a:t>  Metastasierung?</a:t>
            </a:r>
          </a:p>
          <a:p>
            <a:pPr marL="0" indent="0" eaLnBrk="1" hangingPunct="1">
              <a:lnSpc>
                <a:spcPct val="90000"/>
              </a:lnSpc>
              <a:spcBef>
                <a:spcPct val="50000"/>
              </a:spcBef>
              <a:spcAft>
                <a:spcPct val="0"/>
              </a:spcAft>
              <a:buClrTx/>
              <a:buFontTx/>
              <a:buBlip>
                <a:blip r:embed="rId3"/>
              </a:buBlip>
            </a:pPr>
            <a:endParaRPr lang="de-DE" altLang="de-DE" sz="1600" dirty="0"/>
          </a:p>
          <a:p>
            <a:pPr marL="0" indent="0" eaLnBrk="1" hangingPunct="1">
              <a:spcAft>
                <a:spcPct val="0"/>
              </a:spcAft>
              <a:buClrTx/>
              <a:buFontTx/>
              <a:buBlip>
                <a:blip r:embed="rId3"/>
              </a:buBlip>
            </a:pPr>
            <a:endParaRPr lang="de-CH" altLang="de-DE" sz="2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rm 59393"/>
          <p:cNvSpPr>
            <a:spLocks noGrp="1" noChangeArrowheads="1"/>
          </p:cNvSpPr>
          <p:nvPr>
            <p:ph type="title" idx="4294967295"/>
          </p:nvPr>
        </p:nvSpPr>
        <p:spPr>
          <a:xfrm>
            <a:off x="865188" y="44450"/>
            <a:ext cx="5867400" cy="457200"/>
          </a:xfrm>
        </p:spPr>
        <p:txBody>
          <a:bodyPr wrap="square"/>
          <a:lstStyle/>
          <a:p>
            <a:r>
              <a:rPr lang="de-CH" altLang="de-DE" dirty="0"/>
              <a:t>Brustkrebs - Therapieziel</a:t>
            </a:r>
          </a:p>
        </p:txBody>
      </p:sp>
      <p:sp>
        <p:nvSpPr>
          <p:cNvPr id="49155"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Ziel der Brustkrebstherapie</a:t>
            </a:r>
            <a:br>
              <a:rPr lang="de-CH" altLang="de-DE" sz="1800" b="1" dirty="0"/>
            </a:br>
            <a:endParaRPr lang="de-DE" altLang="de-DE" sz="1800" b="1" dirty="0"/>
          </a:p>
          <a:p>
            <a:pPr marL="0" indent="0"/>
            <a:r>
              <a:rPr lang="de-DE" altLang="de-DE" sz="1600" dirty="0"/>
              <a:t>  In Frühstadien eine Heilung</a:t>
            </a:r>
          </a:p>
          <a:p>
            <a:pPr marL="0" indent="0"/>
            <a:r>
              <a:rPr lang="de-DE" altLang="de-DE" sz="1600" dirty="0"/>
              <a:t>  Beim metastasierten Karzinom eine Lebenszeitverlängerung</a:t>
            </a:r>
          </a:p>
          <a:p>
            <a:pPr marL="0" indent="0"/>
            <a:r>
              <a:rPr lang="de-DE" altLang="de-DE" sz="1600" dirty="0"/>
              <a:t>  Im Spätstadium eine Linderung der Krankheitsbeschwerden</a:t>
            </a:r>
          </a:p>
          <a:p>
            <a:pPr marL="0" indent="0"/>
            <a:r>
              <a:rPr lang="de-DE" altLang="de-DE" sz="1600" dirty="0"/>
              <a:t>  	Die körperliche, psychosoziale und emotionale Situation der Patientin muss  </a:t>
            </a:r>
            <a:br>
              <a:rPr lang="de-DE" altLang="de-DE" sz="1600" dirty="0"/>
            </a:br>
            <a:r>
              <a:rPr lang="de-DE" altLang="de-DE" sz="1600" dirty="0"/>
              <a:t>    berücksichtigt werden (begleitende Therapiemassnahmen)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rm 59393"/>
          <p:cNvSpPr>
            <a:spLocks noGrp="1" noChangeArrowheads="1"/>
          </p:cNvSpPr>
          <p:nvPr>
            <p:ph type="title" idx="4294967295"/>
          </p:nvPr>
        </p:nvSpPr>
        <p:spPr>
          <a:xfrm>
            <a:off x="865188" y="44450"/>
            <a:ext cx="5867400" cy="457200"/>
          </a:xfrm>
        </p:spPr>
        <p:txBody>
          <a:bodyPr wrap="square"/>
          <a:lstStyle/>
          <a:p>
            <a:r>
              <a:rPr lang="de-CH" altLang="de-DE" dirty="0"/>
              <a:t>Brustkrebs - Systemische Therapie</a:t>
            </a:r>
          </a:p>
        </p:txBody>
      </p:sp>
      <p:sp>
        <p:nvSpPr>
          <p:cNvPr id="50179"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Systemische Therapie</a:t>
            </a:r>
            <a:br>
              <a:rPr lang="de-CH" altLang="de-DE" sz="1800" b="1" dirty="0"/>
            </a:br>
            <a:endParaRPr lang="de-DE" altLang="de-DE" sz="1800" b="1" dirty="0"/>
          </a:p>
          <a:p>
            <a:pPr marL="0" indent="0"/>
            <a:r>
              <a:rPr lang="de-DE" altLang="de-DE" sz="1600" dirty="0"/>
              <a:t>  Brustkrebs breitet sich sehr schnell im Körper aus (= metastasiert früh) und</a:t>
            </a:r>
            <a:br>
              <a:rPr lang="de-DE" altLang="de-DE" sz="1600" dirty="0"/>
            </a:br>
            <a:r>
              <a:rPr lang="de-DE" altLang="de-DE" sz="1600" dirty="0"/>
              <a:t>    muss daher schon in frühen Stadien mit einer </a:t>
            </a:r>
            <a:r>
              <a:rPr lang="de-DE" altLang="de-DE" sz="1600" b="1" dirty="0"/>
              <a:t>systemischen</a:t>
            </a:r>
            <a:r>
              <a:rPr lang="de-DE" altLang="de-DE" sz="1600" dirty="0"/>
              <a:t> (= im ganzen Körper </a:t>
            </a:r>
            <a:br>
              <a:rPr lang="de-DE" altLang="de-DE" sz="1600" dirty="0"/>
            </a:br>
            <a:r>
              <a:rPr lang="de-DE" altLang="de-DE" sz="1600" dirty="0"/>
              <a:t>    wirksamen) Therapie behandelt werden</a:t>
            </a:r>
          </a:p>
          <a:p>
            <a:pPr marL="0" indent="0"/>
            <a:r>
              <a:rPr lang="de-DE" altLang="de-DE" sz="1600" dirty="0"/>
              <a:t>  Eine </a:t>
            </a:r>
            <a:r>
              <a:rPr lang="de-DE" altLang="de-DE" sz="1600" b="1" dirty="0"/>
              <a:t>adjuvante Chemotherapie</a:t>
            </a:r>
            <a:r>
              <a:rPr lang="de-DE" altLang="de-DE" sz="1600" dirty="0"/>
              <a:t> oder </a:t>
            </a:r>
            <a:r>
              <a:rPr lang="de-DE" altLang="de-DE" sz="1600" b="1" dirty="0"/>
              <a:t>endokrine Behandlung </a:t>
            </a:r>
            <a:r>
              <a:rPr lang="de-DE" altLang="de-DE" sz="1600" dirty="0"/>
              <a:t>	reduziert das </a:t>
            </a:r>
          </a:p>
          <a:p>
            <a:pPr marL="0" indent="0">
              <a:spcBef>
                <a:spcPct val="0"/>
              </a:spcBef>
              <a:buFont typeface="Times New Roman" pitchFamily="18" charset="0"/>
              <a:buNone/>
            </a:pPr>
            <a:r>
              <a:rPr lang="de-DE" altLang="de-DE" sz="1600" dirty="0"/>
              <a:t>	    relative Rezidiv- und Metastasierungsrisiko 	</a:t>
            </a:r>
            <a:r>
              <a:rPr lang="de-DE" altLang="de-DE" sz="1600" b="1" dirty="0"/>
              <a:t>um jeweils etwa 20 bis 45 Prozent</a:t>
            </a:r>
            <a:br>
              <a:rPr lang="de-DE" altLang="de-DE" sz="1600" b="1" dirty="0"/>
            </a:br>
            <a:r>
              <a:rPr lang="de-DE" altLang="de-DE" sz="1600" b="1" dirty="0"/>
              <a:t>    </a:t>
            </a:r>
            <a:r>
              <a:rPr lang="de-DE" altLang="de-DE" sz="1600" dirty="0"/>
              <a:t>	zusätzlich zur operativen Behandlung 	und Strahlentherapie</a:t>
            </a:r>
          </a:p>
          <a:p>
            <a:pPr marL="0" indent="0"/>
            <a:endParaRPr lang="de-DE" altLang="de-DE" sz="1600" dirty="0"/>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225" y="3500438"/>
            <a:ext cx="1460500"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 Quelle unbekannt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rm 59393"/>
          <p:cNvSpPr>
            <a:spLocks noGrp="1" noChangeArrowheads="1"/>
          </p:cNvSpPr>
          <p:nvPr>
            <p:ph type="title" idx="4294967295"/>
          </p:nvPr>
        </p:nvSpPr>
        <p:spPr>
          <a:xfrm>
            <a:off x="865188" y="44450"/>
            <a:ext cx="5867400" cy="457200"/>
          </a:xfrm>
        </p:spPr>
        <p:txBody>
          <a:bodyPr wrap="square"/>
          <a:lstStyle/>
          <a:p>
            <a:r>
              <a:rPr lang="de-CH" altLang="de-DE" dirty="0"/>
              <a:t>Brustkrebs - Operative Therapie</a:t>
            </a:r>
          </a:p>
        </p:txBody>
      </p:sp>
      <p:sp>
        <p:nvSpPr>
          <p:cNvPr id="59395"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defRPr/>
            </a:pPr>
            <a:r>
              <a:rPr lang="de-CH" sz="1800" b="1" dirty="0"/>
              <a:t>Tumor operabel, fehlender Lymphknotenbefall</a:t>
            </a:r>
            <a:br>
              <a:rPr lang="de-CH" sz="1800" b="1" dirty="0"/>
            </a:br>
            <a:endParaRPr lang="de-DE" sz="1800" b="1" dirty="0"/>
          </a:p>
          <a:p>
            <a:pPr marL="0" indent="0">
              <a:defRPr/>
            </a:pPr>
            <a:r>
              <a:rPr lang="de-DE" sz="1600" dirty="0"/>
              <a:t>  Brusterhaltende Operation</a:t>
            </a:r>
          </a:p>
          <a:p>
            <a:pPr marL="0" indent="0">
              <a:defRPr/>
            </a:pPr>
            <a:r>
              <a:rPr lang="de-DE" sz="1600" dirty="0"/>
              <a:t>  Entfernung</a:t>
            </a:r>
            <a:r>
              <a:rPr lang="de-DE" sz="1600" dirty="0">
                <a:effectLst>
                  <a:outerShdw blurRad="38100" dist="38100" dir="2700000" algn="tl">
                    <a:srgbClr val="C0C0C0"/>
                  </a:outerShdw>
                </a:effectLst>
              </a:rPr>
              <a:t> </a:t>
            </a:r>
            <a:r>
              <a:rPr lang="de-DE" sz="1600" dirty="0"/>
              <a:t>der axillären Lymphknoten</a:t>
            </a:r>
          </a:p>
          <a:p>
            <a:pPr marL="0" indent="0">
              <a:defRPr/>
            </a:pPr>
            <a:r>
              <a:rPr lang="de-DE" sz="1600" dirty="0"/>
              <a:t>  Perkutane Strahlentherapie</a:t>
            </a:r>
            <a:br>
              <a:rPr lang="de-DE" sz="1600" dirty="0"/>
            </a:br>
            <a:endParaRPr lang="de-DE" sz="1600" dirty="0"/>
          </a:p>
          <a:p>
            <a:pPr marL="0" indent="0">
              <a:defRPr/>
            </a:pPr>
            <a:r>
              <a:rPr lang="de-DE" sz="1600" dirty="0"/>
              <a:t>  </a:t>
            </a:r>
            <a:r>
              <a:rPr lang="de-DE" sz="1600" b="1" dirty="0"/>
              <a:t>Bei niedrigem Risiko:</a:t>
            </a:r>
            <a:br>
              <a:rPr lang="de-DE" sz="1600" dirty="0"/>
            </a:br>
            <a:br>
              <a:rPr lang="de-DE" sz="1600" dirty="0"/>
            </a:br>
            <a:r>
              <a:rPr lang="de-DE" sz="1600" dirty="0"/>
              <a:t>    Therapie beendet oder bei Hormonrezeptor-positiven Tumoren eine </a:t>
            </a:r>
            <a:br>
              <a:rPr lang="de-DE" sz="1600" dirty="0"/>
            </a:br>
            <a:r>
              <a:rPr lang="de-DE" sz="1600" dirty="0"/>
              <a:t>    Hormonmodulation</a:t>
            </a:r>
            <a:br>
              <a:rPr lang="de-DE" sz="1600" dirty="0"/>
            </a:br>
            <a:endParaRPr lang="de-DE" sz="1600" dirty="0"/>
          </a:p>
          <a:p>
            <a:pPr marL="0" indent="0">
              <a:defRPr/>
            </a:pPr>
            <a:r>
              <a:rPr lang="de-DE" sz="1600" dirty="0"/>
              <a:t>  </a:t>
            </a:r>
            <a:r>
              <a:rPr lang="de-DE" sz="1600" b="1" dirty="0"/>
              <a:t>Bei mittlerem oder hohem Risiko:</a:t>
            </a:r>
            <a:br>
              <a:rPr lang="de-DE" sz="1600" dirty="0"/>
            </a:br>
            <a:br>
              <a:rPr lang="de-DE" sz="1600" dirty="0"/>
            </a:br>
            <a:r>
              <a:rPr lang="de-DE" sz="1600" dirty="0"/>
              <a:t>    Chemotherapie und 	bei Rezeptor-positiven Tumoren </a:t>
            </a:r>
            <a:r>
              <a:rPr lang="de-DE" sz="1600" b="1" dirty="0"/>
              <a:t>Hormonmodulation</a:t>
            </a:r>
            <a:endParaRPr lang="de-DE" sz="1600" dirty="0"/>
          </a:p>
          <a:p>
            <a:pPr marL="0" indent="0">
              <a:spcBef>
                <a:spcPct val="0"/>
              </a:spcBef>
              <a:buFont typeface="Times New Roman" pitchFamily="18" charset="0"/>
              <a:buNone/>
              <a:defRPr/>
            </a:pPr>
            <a:r>
              <a:rPr lang="de-DE" sz="1600" dirty="0"/>
              <a:t>    und Strahlentherapie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rm 59393"/>
          <p:cNvSpPr>
            <a:spLocks noGrp="1" noChangeArrowheads="1"/>
          </p:cNvSpPr>
          <p:nvPr>
            <p:ph type="title" idx="4294967295"/>
          </p:nvPr>
        </p:nvSpPr>
        <p:spPr>
          <a:xfrm>
            <a:off x="865188" y="44450"/>
            <a:ext cx="5867400" cy="457200"/>
          </a:xfrm>
        </p:spPr>
        <p:txBody>
          <a:bodyPr wrap="square"/>
          <a:lstStyle/>
          <a:p>
            <a:r>
              <a:rPr lang="de-CH" altLang="de-DE" dirty="0"/>
              <a:t>Brustkrebs - Operative Therapie</a:t>
            </a:r>
          </a:p>
        </p:txBody>
      </p:sp>
      <p:sp>
        <p:nvSpPr>
          <p:cNvPr id="52227"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latin typeface="Arial" panose="020B0604020202020204" pitchFamily="34" charset="0"/>
                <a:cs typeface="Arial" panose="020B0604020202020204" pitchFamily="34" charset="0"/>
              </a:rPr>
              <a:t>Tumor operabel, mit axillärem Lymphknotenbefall</a:t>
            </a:r>
            <a:br>
              <a:rPr lang="de-CH" altLang="de-DE" sz="1800" b="1" dirty="0">
                <a:latin typeface="Arial" panose="020B0604020202020204" pitchFamily="34" charset="0"/>
                <a:cs typeface="Arial" panose="020B0604020202020204" pitchFamily="34" charset="0"/>
              </a:rPr>
            </a:br>
            <a:endParaRPr lang="de-DE" altLang="de-DE" sz="1800" b="1" dirty="0">
              <a:latin typeface="Arial" panose="020B0604020202020204" pitchFamily="34" charset="0"/>
              <a:cs typeface="Arial" panose="020B0604020202020204" pitchFamily="34" charset="0"/>
            </a:endParaRPr>
          </a:p>
          <a:p>
            <a:pPr marL="0" indent="0"/>
            <a:r>
              <a:rPr lang="de-DE" altLang="de-DE" sz="1600" dirty="0">
                <a:latin typeface="Arial" panose="020B0604020202020204" pitchFamily="34" charset="0"/>
                <a:cs typeface="Arial" panose="020B0604020202020204" pitchFamily="34" charset="0"/>
              </a:rPr>
              <a:t>  Operation</a:t>
            </a:r>
          </a:p>
          <a:p>
            <a:pPr marL="0" indent="0"/>
            <a:r>
              <a:rPr lang="de-DE" altLang="de-DE" sz="1600" dirty="0">
                <a:latin typeface="Arial" panose="020B0604020202020204" pitchFamily="34" charset="0"/>
                <a:cs typeface="Arial" panose="020B0604020202020204" pitchFamily="34" charset="0"/>
              </a:rPr>
              <a:t>  Strahlentherapie</a:t>
            </a:r>
          </a:p>
          <a:p>
            <a:pPr marL="0" indent="0"/>
            <a:r>
              <a:rPr lang="de-DE" altLang="de-DE" sz="1600" dirty="0">
                <a:latin typeface="Arial" panose="020B0604020202020204" pitchFamily="34" charset="0"/>
                <a:cs typeface="Arial" panose="020B0604020202020204" pitchFamily="34" charset="0"/>
              </a:rPr>
              <a:t>  Chemotherapie</a:t>
            </a:r>
            <a:br>
              <a:rPr lang="de-DE" altLang="de-DE" sz="1600" dirty="0">
                <a:latin typeface="Arial" panose="020B0604020202020204" pitchFamily="34" charset="0"/>
                <a:cs typeface="Arial" panose="020B0604020202020204" pitchFamily="34" charset="0"/>
              </a:rPr>
            </a:br>
            <a:endParaRPr lang="de-DE" altLang="de-DE" sz="1600" dirty="0">
              <a:latin typeface="Arial" panose="020B0604020202020204" pitchFamily="34" charset="0"/>
              <a:cs typeface="Arial" panose="020B0604020202020204" pitchFamily="34" charset="0"/>
            </a:endParaRPr>
          </a:p>
          <a:p>
            <a:pPr marL="0" indent="0"/>
            <a:r>
              <a:rPr lang="de-DE" altLang="de-DE" sz="1600" dirty="0">
                <a:latin typeface="Arial" panose="020B0604020202020204" pitchFamily="34" charset="0"/>
                <a:cs typeface="Arial" panose="020B0604020202020204" pitchFamily="34" charset="0"/>
              </a:rPr>
              <a:t>  </a:t>
            </a:r>
            <a:r>
              <a:rPr lang="de-DE" altLang="de-DE" sz="1600" b="1" dirty="0">
                <a:latin typeface="Arial" panose="020B0604020202020204" pitchFamily="34" charset="0"/>
                <a:cs typeface="Arial" panose="020B0604020202020204" pitchFamily="34" charset="0"/>
              </a:rPr>
              <a:t>Rezeptor-positive Tumoren:</a:t>
            </a:r>
            <a:br>
              <a:rPr lang="de-DE" altLang="de-DE" sz="1600" dirty="0">
                <a:latin typeface="Arial" panose="020B0604020202020204" pitchFamily="34" charset="0"/>
                <a:cs typeface="Arial" panose="020B0604020202020204" pitchFamily="34" charset="0"/>
              </a:rPr>
            </a:br>
            <a:br>
              <a:rPr lang="de-DE" altLang="de-DE" sz="1600" dirty="0">
                <a:latin typeface="Arial" panose="020B0604020202020204" pitchFamily="34" charset="0"/>
                <a:cs typeface="Arial" panose="020B0604020202020204" pitchFamily="34" charset="0"/>
              </a:rPr>
            </a:br>
            <a:r>
              <a:rPr lang="de-DE" altLang="de-DE" sz="1600" dirty="0">
                <a:latin typeface="Arial" panose="020B0604020202020204" pitchFamily="34" charset="0"/>
                <a:cs typeface="Arial" panose="020B0604020202020204" pitchFamily="34" charset="0"/>
              </a:rPr>
              <a:t>    Hormonmodulation bei HER-2 Expression: Trastuzumab möglich.</a:t>
            </a:r>
          </a:p>
          <a:p>
            <a:pPr marL="0" indent="0">
              <a:buFont typeface="Wingdings" pitchFamily="2" charset="2"/>
              <a:buNone/>
            </a:pPr>
            <a:r>
              <a:rPr lang="de-DE" altLang="de-DE" sz="1600" dirty="0">
                <a:latin typeface="Arial" panose="020B0604020202020204" pitchFamily="34" charset="0"/>
                <a:cs typeface="Arial" panose="020B0604020202020204" pitchFamily="34" charset="0"/>
              </a:rPr>
              <a:t>	    Bei Rezeptor-positiven Tumoren </a:t>
            </a:r>
            <a:r>
              <a:rPr lang="de-DE" altLang="de-DE" sz="1600" b="1" dirty="0">
                <a:latin typeface="Arial" panose="020B0604020202020204" pitchFamily="34" charset="0"/>
                <a:cs typeface="Arial" panose="020B0604020202020204" pitchFamily="34" charset="0"/>
              </a:rPr>
              <a:t>Hormonmodulation </a:t>
            </a:r>
            <a:r>
              <a:rPr lang="de-DE" altLang="de-DE" sz="1600" dirty="0">
                <a:latin typeface="Arial" panose="020B0604020202020204" pitchFamily="34" charset="0"/>
                <a:cs typeface="Arial" panose="020B0604020202020204" pitchFamily="34" charset="0"/>
              </a:rPr>
              <a:t>	und Strahlentherapie.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rm 59393"/>
          <p:cNvSpPr>
            <a:spLocks noGrp="1" noChangeArrowheads="1"/>
          </p:cNvSpPr>
          <p:nvPr>
            <p:ph type="title" idx="4294967295"/>
          </p:nvPr>
        </p:nvSpPr>
        <p:spPr>
          <a:xfrm>
            <a:off x="865188" y="44450"/>
            <a:ext cx="5867400" cy="457200"/>
          </a:xfrm>
        </p:spPr>
        <p:txBody>
          <a:bodyPr wrap="square"/>
          <a:lstStyle/>
          <a:p>
            <a:r>
              <a:rPr lang="de-CH" altLang="de-DE" dirty="0"/>
              <a:t>Brustkrebs - Operative Therapie</a:t>
            </a:r>
          </a:p>
        </p:txBody>
      </p:sp>
      <p:sp>
        <p:nvSpPr>
          <p:cNvPr id="53251"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DE" altLang="de-DE" sz="1800" b="1" dirty="0"/>
              <a:t>Inoperabler Primärtumor (cT4), jegliches Lymphknotenstadium</a:t>
            </a:r>
            <a:br>
              <a:rPr lang="de-DE" altLang="de-DE" sz="1800" b="1" dirty="0"/>
            </a:br>
            <a:endParaRPr lang="de-DE" altLang="de-DE" sz="1800" b="1" dirty="0"/>
          </a:p>
          <a:p>
            <a:pPr marL="0" indent="0"/>
            <a:r>
              <a:rPr lang="de-DE" altLang="de-DE" sz="1600" dirty="0"/>
              <a:t>  Zunächst Chemotherapie (sog. neoadjuvantes Schema)</a:t>
            </a:r>
          </a:p>
          <a:p>
            <a:pPr marL="0" indent="0"/>
            <a:r>
              <a:rPr lang="de-DE" altLang="de-DE" sz="1600" dirty="0"/>
              <a:t>  ggf. eine zusätzliche Bestrahlung</a:t>
            </a:r>
          </a:p>
          <a:p>
            <a:pPr marL="0" indent="0"/>
            <a:r>
              <a:rPr lang="de-DE" altLang="de-DE" sz="1600" dirty="0"/>
              <a:t>  Operation </a:t>
            </a:r>
          </a:p>
          <a:p>
            <a:pPr marL="0" indent="0"/>
            <a:r>
              <a:rPr lang="de-DE" altLang="de-DE" sz="1600" dirty="0"/>
              <a:t>  weitere (postoperative) Chemotherapie</a:t>
            </a:r>
          </a:p>
          <a:p>
            <a:pPr marL="0" indent="0"/>
            <a:r>
              <a:rPr lang="de-DE" altLang="de-DE" sz="1600" dirty="0"/>
              <a:t>  ggf. eine Hormonmodulation oder eine Immuntherapie. </a:t>
            </a:r>
          </a:p>
          <a:p>
            <a:pPr marL="0" indent="0"/>
            <a:r>
              <a:rPr lang="de-DE" altLang="de-DE" sz="1600" dirty="0"/>
              <a:t>  Bei Rezeptor-positiven Tumoren </a:t>
            </a:r>
            <a:r>
              <a:rPr lang="de-DE" altLang="de-DE" sz="1600" b="1" dirty="0"/>
              <a:t>Hormonmodulation </a:t>
            </a:r>
            <a:r>
              <a:rPr lang="de-DE" altLang="de-DE" sz="1600" dirty="0"/>
              <a:t>und Strahlentherapie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rm 59393"/>
          <p:cNvSpPr>
            <a:spLocks noGrp="1" noChangeArrowheads="1"/>
          </p:cNvSpPr>
          <p:nvPr>
            <p:ph type="title" idx="4294967295"/>
          </p:nvPr>
        </p:nvSpPr>
        <p:spPr>
          <a:xfrm>
            <a:off x="865188" y="44450"/>
            <a:ext cx="5867400" cy="457200"/>
          </a:xfrm>
        </p:spPr>
        <p:txBody>
          <a:bodyPr wrap="square"/>
          <a:lstStyle/>
          <a:p>
            <a:r>
              <a:rPr lang="de-CH" altLang="de-DE" dirty="0"/>
              <a:t>Brustkrebs - Lokalisation</a:t>
            </a:r>
          </a:p>
        </p:txBody>
      </p:sp>
      <p:sp>
        <p:nvSpPr>
          <p:cNvPr id="8195"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Lymphabflussgebiete: axillär  -  clavikulär  -  retrosternal</a:t>
            </a:r>
            <a:endParaRPr lang="de-CH" altLang="de-DE" sz="1800" dirty="0"/>
          </a:p>
        </p:txBody>
      </p:sp>
      <p:pic>
        <p:nvPicPr>
          <p:cNvPr id="8196" name="Picture 6" descr="The Ciba Collection_Netter_XIII_3"/>
          <p:cNvPicPr>
            <a:picLocks noChangeAspect="1" noChangeArrowheads="1"/>
          </p:cNvPicPr>
          <p:nvPr/>
        </p:nvPicPr>
        <p:blipFill>
          <a:blip r:embed="rId3">
            <a:extLst>
              <a:ext uri="{28A0092B-C50C-407E-A947-70E740481C1C}">
                <a14:useLocalDpi xmlns:a14="http://schemas.microsoft.com/office/drawing/2010/main" val="0"/>
              </a:ext>
            </a:extLst>
          </a:blip>
          <a:srcRect t="5649"/>
          <a:stretch>
            <a:fillRect/>
          </a:stretch>
        </p:blipFill>
        <p:spPr bwMode="auto">
          <a:xfrm>
            <a:off x="2601913" y="1484313"/>
            <a:ext cx="36782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Line 7"/>
          <p:cNvSpPr>
            <a:spLocks noChangeShapeType="1"/>
          </p:cNvSpPr>
          <p:nvPr/>
        </p:nvSpPr>
        <p:spPr bwMode="auto">
          <a:xfrm>
            <a:off x="2449513" y="3313113"/>
            <a:ext cx="755650" cy="0"/>
          </a:xfrm>
          <a:prstGeom prst="line">
            <a:avLst/>
          </a:prstGeom>
          <a:noFill/>
          <a:ln w="76200">
            <a:solidFill>
              <a:srgbClr val="FFFF99"/>
            </a:solidFill>
            <a:round/>
            <a:headEnd/>
            <a:tailEnd type="triangle" w="lg" len="med"/>
          </a:ln>
          <a:extLst>
            <a:ext uri="{909E8E84-426E-40DD-AFC4-6F175D3DCCD1}">
              <a14:hiddenFill xmlns:a14="http://schemas.microsoft.com/office/drawing/2010/main">
                <a:noFill/>
              </a14:hiddenFill>
            </a:ext>
          </a:extLst>
        </p:spPr>
        <p:txBody>
          <a:bodyPr lIns="90000" tIns="46800" rIns="90000" bIns="46800"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8198" name="Line 8"/>
          <p:cNvSpPr>
            <a:spLocks noChangeShapeType="1"/>
          </p:cNvSpPr>
          <p:nvPr/>
        </p:nvSpPr>
        <p:spPr bwMode="auto">
          <a:xfrm>
            <a:off x="3287713" y="1941513"/>
            <a:ext cx="619125" cy="355600"/>
          </a:xfrm>
          <a:prstGeom prst="line">
            <a:avLst/>
          </a:prstGeom>
          <a:noFill/>
          <a:ln w="76200">
            <a:solidFill>
              <a:srgbClr val="FFFF99"/>
            </a:solidFill>
            <a:round/>
            <a:headEnd/>
            <a:tailEnd type="triangle" w="lg" len="med"/>
          </a:ln>
          <a:extLst>
            <a:ext uri="{909E8E84-426E-40DD-AFC4-6F175D3DCCD1}">
              <a14:hiddenFill xmlns:a14="http://schemas.microsoft.com/office/drawing/2010/main">
                <a:noFill/>
              </a14:hiddenFill>
            </a:ext>
          </a:extLst>
        </p:spPr>
        <p:txBody>
          <a:bodyPr lIns="90000" tIns="46800" rIns="90000" bIns="46800"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8199" name="Line 9"/>
          <p:cNvSpPr>
            <a:spLocks noChangeShapeType="1"/>
          </p:cNvSpPr>
          <p:nvPr/>
        </p:nvSpPr>
        <p:spPr bwMode="auto">
          <a:xfrm flipH="1">
            <a:off x="5364163" y="2703513"/>
            <a:ext cx="755650" cy="427037"/>
          </a:xfrm>
          <a:prstGeom prst="line">
            <a:avLst/>
          </a:prstGeom>
          <a:noFill/>
          <a:ln w="76200">
            <a:solidFill>
              <a:srgbClr val="FFFF99"/>
            </a:solidFill>
            <a:round/>
            <a:headEnd/>
            <a:tailEnd type="triangle" w="lg" len="med"/>
          </a:ln>
          <a:extLst>
            <a:ext uri="{909E8E84-426E-40DD-AFC4-6F175D3DCCD1}">
              <a14:hiddenFill xmlns:a14="http://schemas.microsoft.com/office/drawing/2010/main">
                <a:noFill/>
              </a14:hiddenFill>
            </a:ext>
          </a:extLst>
        </p:spPr>
        <p:txBody>
          <a:bodyPr lIns="90000" tIns="46800" rIns="90000" bIns="46800" anchor="ct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8200"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 Netter Atlas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rm 59393"/>
          <p:cNvSpPr>
            <a:spLocks noGrp="1" noChangeArrowheads="1"/>
          </p:cNvSpPr>
          <p:nvPr>
            <p:ph type="title" idx="4294967295"/>
          </p:nvPr>
        </p:nvSpPr>
        <p:spPr>
          <a:xfrm>
            <a:off x="865188" y="44450"/>
            <a:ext cx="5867400" cy="457200"/>
          </a:xfrm>
        </p:spPr>
        <p:txBody>
          <a:bodyPr wrap="square"/>
          <a:lstStyle/>
          <a:p>
            <a:r>
              <a:rPr lang="de-CH" altLang="de-DE" dirty="0"/>
              <a:t>Brustkrebs - Brusterhaltende Operation</a:t>
            </a:r>
          </a:p>
        </p:txBody>
      </p:sp>
      <p:sp>
        <p:nvSpPr>
          <p:cNvPr id="54275"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Brusterhaltende Operation</a:t>
            </a:r>
            <a:endParaRPr lang="de-DE" altLang="de-DE" sz="1800" dirty="0"/>
          </a:p>
        </p:txBody>
      </p:sp>
      <p:sp>
        <p:nvSpPr>
          <p:cNvPr id="54276" name="Text Box 17"/>
          <p:cNvSpPr txBox="1">
            <a:spLocks noChangeArrowheads="1"/>
          </p:cNvSpPr>
          <p:nvPr/>
        </p:nvSpPr>
        <p:spPr bwMode="auto">
          <a:xfrm>
            <a:off x="6227763" y="2781300"/>
            <a:ext cx="2390775" cy="1314450"/>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type="none" w="lg" len="med"/>
              </a14:hiddenLine>
            </a:ext>
          </a:extLst>
        </p:spPr>
        <p:txBody>
          <a:bodyPr lIns="90000" tIns="46800" rIns="90000" bIns="46800">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Achsellymphknoten werden entfernt</a:t>
            </a:r>
          </a:p>
          <a:p>
            <a:pPr eaLnBrk="1" hangingPunct="1">
              <a:spcBef>
                <a:spcPct val="0"/>
              </a:spcBef>
              <a:spcAft>
                <a:spcPct val="0"/>
              </a:spcAft>
              <a:buClrTx/>
              <a:buFontTx/>
              <a:buNone/>
            </a:pPr>
            <a:endPar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postoperative</a:t>
            </a:r>
          </a:p>
          <a:p>
            <a:pPr eaLnBrk="1" hangingPunct="1">
              <a:spcBef>
                <a:spcPct val="0"/>
              </a:spcBef>
              <a:spcAft>
                <a:spcPct val="0"/>
              </a:spcAft>
              <a:buClrTx/>
              <a:buFontTx/>
              <a:buNone/>
            </a:pPr>
            <a:r>
              <a:rPr lang="de-DE"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Nachbestrahlung</a:t>
            </a:r>
          </a:p>
        </p:txBody>
      </p:sp>
      <p:pic>
        <p:nvPicPr>
          <p:cNvPr id="54277" name="Picture 18" descr="Brusterhaltende Thera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989138"/>
            <a:ext cx="482917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16"/>
          <p:cNvSpPr>
            <a:spLocks noChangeArrowheads="1"/>
          </p:cNvSpPr>
          <p:nvPr/>
        </p:nvSpPr>
        <p:spPr bwMode="auto">
          <a:xfrm>
            <a:off x="5648325" y="3086100"/>
            <a:ext cx="508000" cy="457200"/>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type="none" w="lg" len="med"/>
              </a14:hiddenLine>
            </a:ext>
          </a:extLst>
        </p:spPr>
        <p:txBody>
          <a:bodyPr wrap="none" lIns="90000" tIns="46800" rIns="90000" bIns="46800"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4279"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 Quelle unbekannt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rm 59393"/>
          <p:cNvSpPr>
            <a:spLocks noGrp="1" noChangeArrowheads="1"/>
          </p:cNvSpPr>
          <p:nvPr>
            <p:ph type="title" idx="4294967295"/>
          </p:nvPr>
        </p:nvSpPr>
        <p:spPr>
          <a:xfrm>
            <a:off x="865188" y="44450"/>
            <a:ext cx="5867400" cy="457200"/>
          </a:xfrm>
        </p:spPr>
        <p:txBody>
          <a:bodyPr wrap="square"/>
          <a:lstStyle/>
          <a:p>
            <a:r>
              <a:rPr lang="de-CH" altLang="de-DE" dirty="0"/>
              <a:t>Brustkrebs - Therapie bei Metastasen</a:t>
            </a:r>
          </a:p>
        </p:txBody>
      </p:sp>
      <p:sp>
        <p:nvSpPr>
          <p:cNvPr id="55299"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DE" altLang="de-DE" sz="1800" b="1" dirty="0"/>
              <a:t>Vorhandensein von Fernmetastasen</a:t>
            </a:r>
            <a:br>
              <a:rPr lang="de-DE" altLang="de-DE" sz="1800" b="1" dirty="0"/>
            </a:br>
            <a:endParaRPr lang="de-DE" altLang="de-DE" sz="1600" b="1" dirty="0"/>
          </a:p>
          <a:p>
            <a:pPr marL="0" indent="0"/>
            <a:r>
              <a:rPr lang="de-DE" altLang="de-DE" sz="1600" dirty="0"/>
              <a:t>  </a:t>
            </a:r>
            <a:r>
              <a:rPr lang="de-DE" altLang="de-DE" sz="1600" b="1" dirty="0"/>
              <a:t>Günstige Prognosefaktoren:</a:t>
            </a:r>
            <a:br>
              <a:rPr lang="de-DE" altLang="de-DE" sz="1600" dirty="0"/>
            </a:br>
            <a:br>
              <a:rPr lang="de-DE" altLang="de-DE" sz="1600" dirty="0"/>
            </a:br>
            <a:r>
              <a:rPr lang="de-DE" altLang="de-DE" sz="1600" dirty="0"/>
              <a:t>    z.B. Hormonrezeptor-Expression des Primärtumors, langes, krankheitsfreies    </a:t>
            </a:r>
            <a:br>
              <a:rPr lang="de-DE" altLang="de-DE" sz="1600" dirty="0"/>
            </a:br>
            <a:r>
              <a:rPr lang="de-DE" altLang="de-DE" sz="1600" dirty="0"/>
              <a:t>    Intervall: Alleinige endokrine Therapie möglich</a:t>
            </a:r>
            <a:br>
              <a:rPr lang="de-DE" altLang="de-DE" sz="1600" dirty="0"/>
            </a:br>
            <a:endParaRPr lang="de-DE" altLang="de-DE" sz="1600" dirty="0"/>
          </a:p>
          <a:p>
            <a:pPr marL="0" indent="0"/>
            <a:r>
              <a:rPr lang="de-DE" altLang="de-DE" sz="1600" dirty="0"/>
              <a:t>  </a:t>
            </a:r>
            <a:r>
              <a:rPr lang="de-DE" altLang="de-DE" sz="1600" b="1" dirty="0"/>
              <a:t>Bei ungünstigen Faktoren:</a:t>
            </a:r>
            <a:br>
              <a:rPr lang="de-DE" altLang="de-DE" sz="1600" dirty="0"/>
            </a:br>
            <a:r>
              <a:rPr lang="de-DE" altLang="de-DE" sz="1600" dirty="0"/>
              <a:t> </a:t>
            </a:r>
            <a:br>
              <a:rPr lang="de-DE" altLang="de-DE" sz="1600" dirty="0"/>
            </a:br>
            <a:r>
              <a:rPr lang="de-DE" altLang="de-DE" sz="1600" dirty="0"/>
              <a:t>    Hormonrezeptor-negative Tumore, Befall von Lunge oder Leber: </a:t>
            </a:r>
            <a:br>
              <a:rPr lang="de-DE" altLang="de-DE" sz="1600" dirty="0"/>
            </a:br>
            <a:r>
              <a:rPr lang="de-DE" altLang="de-DE" sz="1600" dirty="0"/>
              <a:t>    Chemotherapie (Anthrazykline und/oder </a:t>
            </a:r>
            <a:r>
              <a:rPr lang="de-DE" altLang="de-DE" sz="1600" dirty="0" err="1"/>
              <a:t>Taxane</a:t>
            </a:r>
            <a:r>
              <a:rPr lang="de-DE" altLang="de-DE" sz="1600" dirty="0"/>
              <a:t>)</a:t>
            </a:r>
            <a:br>
              <a:rPr lang="de-DE" altLang="de-DE" sz="1600" dirty="0"/>
            </a:br>
            <a:br>
              <a:rPr lang="de-DE" altLang="de-DE" sz="1600" dirty="0"/>
            </a:br>
            <a:r>
              <a:rPr lang="de-DE" altLang="de-DE" sz="1600" dirty="0"/>
              <a:t>    Bei Knochenmetastasen: Bisphosphonate</a:t>
            </a:r>
            <a:br>
              <a:rPr lang="de-DE" altLang="de-DE" sz="1600" dirty="0"/>
            </a:br>
            <a:br>
              <a:rPr lang="de-DE" altLang="de-DE" sz="1600" dirty="0"/>
            </a:br>
            <a:r>
              <a:rPr lang="de-DE" altLang="de-DE" sz="1600" dirty="0"/>
              <a:t>    Bei HER2-Expression des Primärtumors: Immuntherapie möglich (</a:t>
            </a:r>
            <a:r>
              <a:rPr lang="de-DE" altLang="de-DE" sz="1600" dirty="0" err="1"/>
              <a:t>Trastuzumab</a:t>
            </a:r>
            <a:r>
              <a:rPr lang="de-DE" altLang="de-DE" sz="1600" dirty="0"/>
              <a:t>)</a:t>
            </a:r>
            <a:r>
              <a:rPr lang="de-DE" altLang="de-DE" sz="1600" b="1" dirty="0"/>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rm 59393"/>
          <p:cNvSpPr>
            <a:spLocks noGrp="1" noChangeArrowheads="1"/>
          </p:cNvSpPr>
          <p:nvPr>
            <p:ph type="title" idx="4294967295"/>
          </p:nvPr>
        </p:nvSpPr>
        <p:spPr>
          <a:xfrm>
            <a:off x="865188" y="44450"/>
            <a:ext cx="5867400" cy="457200"/>
          </a:xfrm>
        </p:spPr>
        <p:txBody>
          <a:bodyPr wrap="square"/>
          <a:lstStyle/>
          <a:p>
            <a:r>
              <a:rPr lang="de-CH" altLang="de-DE" dirty="0"/>
              <a:t>Brustkrebs - Unterstützende Massnahmen</a:t>
            </a:r>
          </a:p>
        </p:txBody>
      </p:sp>
      <p:sp>
        <p:nvSpPr>
          <p:cNvPr id="56323"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DE" altLang="de-DE" sz="1800" b="1" dirty="0"/>
              <a:t>Unterstützende Massnahmen</a:t>
            </a:r>
            <a:br>
              <a:rPr lang="de-DE" altLang="de-DE" sz="1800" b="1" dirty="0"/>
            </a:br>
            <a:endParaRPr lang="de-DE" altLang="de-DE" sz="1800" b="1" dirty="0"/>
          </a:p>
          <a:p>
            <a:pPr marL="0" indent="0"/>
            <a:r>
              <a:rPr lang="de-DE" altLang="de-DE" sz="1600" dirty="0"/>
              <a:t>  </a:t>
            </a:r>
            <a:r>
              <a:rPr lang="de-DE" altLang="de-DE" sz="1600" b="1" dirty="0"/>
              <a:t>Ein individuell gesteuertes, moderates Ausdauertraining:</a:t>
            </a:r>
            <a:r>
              <a:rPr lang="de-DE" altLang="de-DE" sz="1600" dirty="0"/>
              <a:t> </a:t>
            </a:r>
            <a:br>
              <a:rPr lang="de-DE" altLang="de-DE" sz="1600" dirty="0"/>
            </a:br>
            <a:endParaRPr lang="de-DE" altLang="de-DE" sz="1600" dirty="0"/>
          </a:p>
          <a:p>
            <a:pPr lvl="1"/>
            <a:r>
              <a:rPr lang="de-DE" altLang="de-DE" sz="1600" b="1" dirty="0"/>
              <a:t>messbare Verbesserung</a:t>
            </a:r>
            <a:r>
              <a:rPr lang="de-DE" altLang="de-DE" sz="1600" dirty="0"/>
              <a:t> sowohl des physischen als auch psychischen Zustandes </a:t>
            </a:r>
          </a:p>
          <a:p>
            <a:pPr lvl="1"/>
            <a:r>
              <a:rPr lang="de-DE" altLang="de-DE" sz="1600" dirty="0"/>
              <a:t>Sport hilft auch, die </a:t>
            </a:r>
            <a:r>
              <a:rPr lang="de-DE" altLang="de-DE" sz="1600" b="1" dirty="0"/>
              <a:t>Nebenwirkungen einer Chemotherapie zu senken</a:t>
            </a:r>
            <a:r>
              <a:rPr lang="de-DE" altLang="de-DE" sz="1600" dirty="0"/>
              <a:t> </a:t>
            </a:r>
          </a:p>
          <a:p>
            <a:pPr lvl="1"/>
            <a:r>
              <a:rPr lang="de-DE" altLang="de-DE" sz="1600" dirty="0"/>
              <a:t>Sport in der Gruppe hat nicht nur</a:t>
            </a:r>
            <a:r>
              <a:rPr lang="de-DE" altLang="de-DE" sz="1600" b="1" dirty="0"/>
              <a:t> positive Auswirkungen </a:t>
            </a:r>
            <a:r>
              <a:rPr lang="de-DE" altLang="de-DE" sz="1600" dirty="0"/>
              <a:t>auf den körperlichen, sondern auch</a:t>
            </a:r>
            <a:r>
              <a:rPr lang="de-DE" altLang="de-DE" sz="1600" b="1" dirty="0"/>
              <a:t> auf den psychischen Zustand</a:t>
            </a:r>
          </a:p>
          <a:p>
            <a:pPr lvl="1"/>
            <a:endParaRPr lang="de-DE" altLang="de-DE" sz="16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rm 59393"/>
          <p:cNvSpPr>
            <a:spLocks noGrp="1" noChangeArrowheads="1"/>
          </p:cNvSpPr>
          <p:nvPr>
            <p:ph type="title" idx="4294967295"/>
          </p:nvPr>
        </p:nvSpPr>
        <p:spPr>
          <a:xfrm>
            <a:off x="865188" y="44450"/>
            <a:ext cx="5867400" cy="457200"/>
          </a:xfrm>
        </p:spPr>
        <p:txBody>
          <a:bodyPr wrap="square"/>
          <a:lstStyle/>
          <a:p>
            <a:r>
              <a:rPr lang="de-CH" altLang="de-DE" dirty="0"/>
              <a:t>Brustkrebs - Prognosen</a:t>
            </a:r>
          </a:p>
        </p:txBody>
      </p:sp>
      <p:sp>
        <p:nvSpPr>
          <p:cNvPr id="57347"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Prognose</a:t>
            </a:r>
            <a:br>
              <a:rPr lang="de-CH" altLang="de-DE" sz="1800" b="1" dirty="0"/>
            </a:br>
            <a:endParaRPr lang="de-DE" altLang="de-DE" sz="1800" b="1" dirty="0"/>
          </a:p>
          <a:p>
            <a:pPr marL="0" indent="0"/>
            <a:r>
              <a:rPr lang="de-DE" altLang="de-DE" sz="1600" dirty="0"/>
              <a:t>  Die Brustkrebs-Sterblichkeit ist seit Beginn der 1990er-Jahre rückläufig</a:t>
            </a:r>
          </a:p>
          <a:p>
            <a:pPr marL="0" indent="0"/>
            <a:r>
              <a:rPr lang="de-DE" altLang="de-DE" sz="1600" dirty="0"/>
              <a:t>  Ursachen?    Verbesserte Früherkennung</a:t>
            </a:r>
            <a:br>
              <a:rPr lang="de-DE" altLang="de-DE" sz="1600" dirty="0"/>
            </a:br>
            <a:r>
              <a:rPr lang="de-DE" altLang="de-DE" sz="1600" dirty="0"/>
              <a:t>                           Konsequenter Einsatz adjuvanter systemischer  </a:t>
            </a:r>
            <a:br>
              <a:rPr lang="de-DE" altLang="de-DE" sz="1600" dirty="0"/>
            </a:br>
            <a:r>
              <a:rPr lang="de-DE" altLang="de-DE" sz="1600" dirty="0"/>
              <a:t>                           Therapiemassnahmen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rm 59393"/>
          <p:cNvSpPr>
            <a:spLocks noGrp="1" noChangeArrowheads="1"/>
          </p:cNvSpPr>
          <p:nvPr>
            <p:ph type="title" idx="4294967295"/>
          </p:nvPr>
        </p:nvSpPr>
        <p:spPr>
          <a:xfrm>
            <a:off x="865188" y="44450"/>
            <a:ext cx="5867400" cy="457200"/>
          </a:xfrm>
        </p:spPr>
        <p:txBody>
          <a:bodyPr wrap="square"/>
          <a:lstStyle/>
          <a:p>
            <a:r>
              <a:rPr lang="de-CH" altLang="de-DE" dirty="0"/>
              <a:t>Brustkrebs - Prognosen</a:t>
            </a:r>
          </a:p>
        </p:txBody>
      </p:sp>
      <p:sp>
        <p:nvSpPr>
          <p:cNvPr id="58371"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5-Jahres Überlebensrate</a:t>
            </a:r>
            <a:br>
              <a:rPr lang="de-CH" altLang="de-DE" sz="1800" b="1" dirty="0"/>
            </a:br>
            <a:endParaRPr lang="de-DE" altLang="de-DE" sz="1800" b="1" dirty="0"/>
          </a:p>
          <a:p>
            <a:pPr marL="0" indent="0"/>
            <a:r>
              <a:rPr lang="de-DE" altLang="de-DE" sz="1600" dirty="0"/>
              <a:t>  im Stadium 0   		bei 98%</a:t>
            </a:r>
          </a:p>
          <a:p>
            <a:pPr marL="0" indent="0"/>
            <a:r>
              <a:rPr lang="de-DE" altLang="de-DE" sz="1600" dirty="0"/>
              <a:t>  im Stadium I 		   bei 90%</a:t>
            </a:r>
          </a:p>
          <a:p>
            <a:pPr marL="0" indent="0"/>
            <a:r>
              <a:rPr lang="de-DE" altLang="de-DE" sz="1600" dirty="0"/>
              <a:t>  im Stadium II   		bei 70%</a:t>
            </a:r>
          </a:p>
          <a:p>
            <a:pPr marL="0" indent="0"/>
            <a:r>
              <a:rPr lang="de-DE" altLang="de-DE" sz="1600" dirty="0"/>
              <a:t>  in Stadium III   		bei 50%</a:t>
            </a:r>
          </a:p>
          <a:p>
            <a:pPr marL="0" indent="0"/>
            <a:r>
              <a:rPr lang="de-DE" altLang="de-DE" sz="1600" dirty="0"/>
              <a:t>  im Stadium IV 		bei 15%</a:t>
            </a:r>
          </a:p>
          <a:p>
            <a:pPr marL="0" indent="0"/>
            <a:r>
              <a:rPr lang="de-DE" altLang="de-DE" sz="1600" dirty="0"/>
              <a:t>  Insgesamt: 		bei 76%</a:t>
            </a:r>
          </a:p>
          <a:p>
            <a:pPr marL="0" indent="0"/>
            <a:r>
              <a:rPr lang="de-DE" altLang="de-DE" sz="1600" dirty="0"/>
              <a:t>  Dauerhafte Tumorfreiheit: 	50 % aller Patientinnen</a:t>
            </a:r>
          </a:p>
          <a:p>
            <a:pPr marL="0" indent="0"/>
            <a:r>
              <a:rPr lang="de-DE" altLang="de-DE" sz="1600" dirty="0"/>
              <a:t>  Statistiken sagen über den Einzelfall nur begrenzt etwas aus.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rm 2049"/>
          <p:cNvSpPr>
            <a:spLocks noGrp="1" noChangeArrowheads="1"/>
          </p:cNvSpPr>
          <p:nvPr>
            <p:ph type="ctrTitle"/>
          </p:nvPr>
        </p:nvSpPr>
        <p:spPr/>
        <p:txBody>
          <a:bodyPr wrap="square"/>
          <a:lstStyle/>
          <a:p>
            <a:pPr marL="0" indent="0" defTabSz="914400" eaLnBrk="1" hangingPunct="1"/>
            <a:r>
              <a:rPr lang="de-CH" altLang="de-DE" dirty="0"/>
              <a:t>Diagnostik: Mammographie - Screening</a:t>
            </a:r>
            <a:endParaRPr lang="de-DE" altLang="de-DE"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rm 61441"/>
          <p:cNvSpPr>
            <a:spLocks noGrp="1" noChangeArrowheads="1"/>
          </p:cNvSpPr>
          <p:nvPr>
            <p:ph type="title"/>
          </p:nvPr>
        </p:nvSpPr>
        <p:spPr>
          <a:xfrm>
            <a:off x="865188" y="-26988"/>
            <a:ext cx="5867400" cy="601663"/>
          </a:xfrm>
        </p:spPr>
        <p:txBody>
          <a:bodyPr wrap="square"/>
          <a:lstStyle/>
          <a:p>
            <a:r>
              <a:rPr lang="de-CH" altLang="de-DE" dirty="0"/>
              <a:t>Agenda</a:t>
            </a:r>
          </a:p>
        </p:txBody>
      </p:sp>
      <p:sp>
        <p:nvSpPr>
          <p:cNvPr id="60419" name="Form 61442"/>
          <p:cNvSpPr>
            <a:spLocks noGrp="1" noChangeArrowheads="1"/>
          </p:cNvSpPr>
          <p:nvPr>
            <p:ph type="body" idx="1"/>
          </p:nvPr>
        </p:nvSpPr>
        <p:spPr>
          <a:xfrm>
            <a:off x="855663" y="1003300"/>
            <a:ext cx="7859712" cy="5065713"/>
          </a:xfrm>
        </p:spPr>
        <p:txBody>
          <a:bodyPr/>
          <a:lstStyle/>
          <a:p>
            <a:pPr marL="419100" indent="-419100">
              <a:buFont typeface="Times New Roman" pitchFamily="18" charset="0"/>
              <a:buAutoNum type="arabicPlain"/>
            </a:pPr>
            <a:r>
              <a:rPr lang="de-CH" altLang="de-DE" sz="1800" dirty="0"/>
              <a:t>Nutzen</a:t>
            </a:r>
            <a:endParaRPr lang="de-DE" altLang="de-DE" sz="1800" dirty="0"/>
          </a:p>
          <a:p>
            <a:pPr marL="419100" indent="-419100">
              <a:buFont typeface="Times New Roman" pitchFamily="18" charset="0"/>
              <a:buAutoNum type="arabicPlain"/>
            </a:pPr>
            <a:r>
              <a:rPr lang="de-CH" altLang="de-DE" sz="1800" dirty="0"/>
              <a:t>Kosten Berechnung am Model St. Gallen</a:t>
            </a:r>
          </a:p>
          <a:p>
            <a:pPr marL="419100" indent="-419100">
              <a:buFont typeface="Times New Roman" pitchFamily="18" charset="0"/>
              <a:buAutoNum type="arabicPlain"/>
            </a:pPr>
            <a:r>
              <a:rPr lang="de-CH" altLang="de-DE" sz="1800" dirty="0"/>
              <a:t>Brustkrebs-Screening im Kanton Genf und Wallis</a:t>
            </a:r>
          </a:p>
          <a:p>
            <a:pPr marL="419100" indent="-419100">
              <a:buFont typeface="Times New Roman" pitchFamily="18" charset="0"/>
              <a:buAutoNum type="arabicPlain"/>
            </a:pPr>
            <a:r>
              <a:rPr lang="de-CH" altLang="de-DE" sz="1800" dirty="0"/>
              <a:t>Brustkrebs-Sterblichkeit mit und ohne Mammographie</a:t>
            </a:r>
          </a:p>
          <a:p>
            <a:pPr marL="419100" indent="-419100">
              <a:buFont typeface="Times New Roman" pitchFamily="18" charset="0"/>
              <a:buAutoNum type="arabicPlain"/>
            </a:pPr>
            <a:r>
              <a:rPr lang="de-CH" altLang="de-DE" sz="1800" dirty="0"/>
              <a:t>Nebenwirkungen des Mammographie-Screenings</a:t>
            </a:r>
          </a:p>
          <a:p>
            <a:pPr marL="419100" indent="-419100">
              <a:buFont typeface="Times New Roman" pitchFamily="18" charset="0"/>
              <a:buAutoNum type="arabicPlain"/>
            </a:pPr>
            <a:r>
              <a:rPr lang="de-CH" altLang="de-DE" sz="1800" dirty="0"/>
              <a:t>Folgen falsch positiver Befunde</a:t>
            </a:r>
          </a:p>
          <a:p>
            <a:pPr marL="419100" indent="-419100">
              <a:buFont typeface="Times New Roman" pitchFamily="18" charset="0"/>
              <a:buAutoNum type="arabicPlain"/>
            </a:pPr>
            <a:r>
              <a:rPr lang="de-CH" altLang="de-DE" sz="1800" dirty="0"/>
              <a:t>Mammographie-Screening in der Schweiz - Kosten</a:t>
            </a:r>
          </a:p>
          <a:p>
            <a:pPr marL="419100" indent="-419100">
              <a:buFont typeface="Times New Roman" pitchFamily="18" charset="0"/>
              <a:buAutoNum type="arabicPlain"/>
            </a:pPr>
            <a:r>
              <a:rPr lang="de-CH" altLang="de-DE" sz="1800" dirty="0"/>
              <a:t>Beispiel Niederlanden</a:t>
            </a:r>
          </a:p>
          <a:p>
            <a:pPr marL="419100" indent="-419100">
              <a:buFont typeface="Times New Roman" pitchFamily="18" charset="0"/>
              <a:buAutoNum type="arabicPlain"/>
            </a:pPr>
            <a:r>
              <a:rPr lang="de-CH" altLang="de-DE" sz="1800" dirty="0"/>
              <a:t>Fazit Mammographie-Screening  </a:t>
            </a:r>
          </a:p>
          <a:p>
            <a:pPr marL="419100" indent="-419100">
              <a:buFont typeface="Times New Roman" pitchFamily="18" charset="0"/>
              <a:buAutoNum type="arabicPlain"/>
            </a:pPr>
            <a:endParaRPr lang="de-CH" altLang="de-DE" sz="1800" b="1" dirty="0"/>
          </a:p>
          <a:p>
            <a:pPr marL="419100" indent="-419100">
              <a:buFont typeface="Times New Roman" pitchFamily="18" charset="0"/>
              <a:buAutoNum type="arabicPlain"/>
            </a:pPr>
            <a:endParaRPr lang="de-CH" altLang="de-DE" sz="1800" dirty="0"/>
          </a:p>
          <a:p>
            <a:pPr marL="419100" indent="-419100">
              <a:buFont typeface="Times New Roman" pitchFamily="18" charset="0"/>
              <a:buAutoNum type="arabicPlain"/>
            </a:pPr>
            <a:endParaRPr lang="de-CH" altLang="de-DE" sz="1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1443"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Nutzen</a:t>
            </a:r>
            <a:br>
              <a:rPr lang="de-CH" altLang="de-DE" sz="1800" b="1" dirty="0"/>
            </a:br>
            <a:endParaRPr lang="de-DE" altLang="de-DE" sz="1800" b="1" dirty="0"/>
          </a:p>
          <a:p>
            <a:pPr marL="0" indent="0"/>
            <a:r>
              <a:rPr lang="de-CH" altLang="de-DE" sz="1600" dirty="0"/>
              <a:t>  Senkung der Sterblichkeitsrate um 15 bis 30%</a:t>
            </a:r>
          </a:p>
          <a:p>
            <a:pPr marL="0" indent="0"/>
            <a:r>
              <a:rPr lang="de-CH" altLang="de-DE" sz="1600" dirty="0"/>
              <a:t>  </a:t>
            </a:r>
            <a:r>
              <a:rPr lang="de-CH" altLang="de-DE" sz="1600" b="1" dirty="0"/>
              <a:t>Bei Senkung um 25%: </a:t>
            </a:r>
            <a:br>
              <a:rPr lang="de-CH" altLang="de-DE" sz="1600" dirty="0"/>
            </a:br>
            <a:br>
              <a:rPr lang="de-CH" altLang="de-DE" sz="1600" dirty="0"/>
            </a:br>
            <a:r>
              <a:rPr lang="de-CH" altLang="de-DE" sz="1600" dirty="0"/>
              <a:t>    2 von 1000 Frauen können im Laufe von 10 Jahren mit 5 Mammographien </a:t>
            </a:r>
            <a:br>
              <a:rPr lang="de-CH" altLang="de-DE" sz="1600" dirty="0"/>
            </a:br>
            <a:r>
              <a:rPr lang="de-CH" altLang="de-DE" sz="1600" dirty="0"/>
              <a:t>    gerettet werden. Persönliches Brustkrebs-Sterberisiko verringert um 0.2%!</a:t>
            </a:r>
          </a:p>
          <a:p>
            <a:pPr marL="0" indent="0"/>
            <a:r>
              <a:rPr lang="de-CH" altLang="de-DE" sz="1600" dirty="0"/>
              <a:t>  998 von 1000 Frauen haben vom Screening keinen Nutzen!</a:t>
            </a:r>
            <a:br>
              <a:rPr lang="de-CH" altLang="de-DE" sz="1600" dirty="0"/>
            </a:br>
            <a:endParaRPr lang="de-CH" altLang="de-DE" sz="1600" dirty="0"/>
          </a:p>
          <a:p>
            <a:pPr marL="0" indent="0"/>
            <a:r>
              <a:rPr lang="de-CH" altLang="de-DE" sz="1600" dirty="0"/>
              <a:t>  </a:t>
            </a:r>
            <a:r>
              <a:rPr lang="de-CH" altLang="de-DE" sz="1600" b="1" dirty="0"/>
              <a:t>Notwendig zur Rettung von 1 Frau mit Brustkrebs im Frühstadium:</a:t>
            </a:r>
            <a:br>
              <a:rPr lang="de-CH" altLang="de-DE" sz="1600" dirty="0"/>
            </a:br>
            <a:br>
              <a:rPr lang="de-CH" altLang="de-DE" sz="1600" dirty="0"/>
            </a:br>
            <a:r>
              <a:rPr lang="de-CH" altLang="de-DE" sz="1600" dirty="0"/>
              <a:t>             2500 Röntgenbilder (Strahlenbelastung!): </a:t>
            </a:r>
            <a:br>
              <a:rPr lang="de-CH" altLang="de-DE" sz="1600" dirty="0"/>
            </a:br>
            <a:br>
              <a:rPr lang="de-CH" altLang="de-DE" sz="1600" dirty="0"/>
            </a:br>
            <a:r>
              <a:rPr lang="de-CH" altLang="de-DE" sz="1600" dirty="0"/>
              <a:t>                        davon bei 100 Frauen falscher Krebsverdacht</a:t>
            </a:r>
            <a:br>
              <a:rPr lang="de-CH" altLang="de-DE" sz="1600" dirty="0"/>
            </a:br>
            <a:r>
              <a:rPr lang="de-CH" altLang="de-DE" sz="1600" dirty="0"/>
              <a:t>                        davon bei  25 Frauen unnötige Biopsien</a:t>
            </a:r>
            <a:br>
              <a:rPr lang="de-CH" altLang="de-DE" sz="1600" dirty="0"/>
            </a:br>
            <a:r>
              <a:rPr lang="de-CH" altLang="de-DE" sz="1600" dirty="0"/>
              <a:t>                        davon bei 1-2 Frauen unnötige Operation</a:t>
            </a:r>
          </a:p>
          <a:p>
            <a:pPr marL="0" indent="0"/>
            <a:r>
              <a:rPr lang="de-CH" altLang="de-DE" sz="1600" b="1" dirty="0"/>
              <a:t>  </a:t>
            </a:r>
            <a:r>
              <a:rPr lang="de-CH" altLang="de-DE" sz="1600" b="1" dirty="0">
                <a:sym typeface="Wingdings" pitchFamily="2" charset="2"/>
              </a:rPr>
              <a:t>75% der beim Screening entdeckten Brustkrebsfälle sind nicht tastbar</a:t>
            </a:r>
            <a:endParaRPr lang="de-CH" altLang="de-DE" sz="1600" b="1" dirty="0"/>
          </a:p>
          <a:p>
            <a:pPr marL="0" indent="0"/>
            <a:endParaRPr lang="de-DE" altLang="de-DE" sz="1600" dirty="0"/>
          </a:p>
          <a:p>
            <a:pPr marL="0" indent="0">
              <a:buFont typeface="Times New Roman" pitchFamily="18" charset="0"/>
              <a:buNone/>
            </a:pPr>
            <a:endParaRPr lang="de-CH" altLang="de-DE" sz="16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2467"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Nutzen?</a:t>
            </a:r>
            <a:br>
              <a:rPr lang="de-CH" altLang="de-DE" sz="1800" b="1" dirty="0"/>
            </a:br>
            <a:endParaRPr lang="de-DE" altLang="de-DE" sz="1800" b="1" dirty="0"/>
          </a:p>
          <a:p>
            <a:pPr marL="0" indent="0"/>
            <a:r>
              <a:rPr lang="de-CH" altLang="de-DE" sz="1600" dirty="0"/>
              <a:t>  Weltweit  auch ohne Screening sinkende Tendenz der Brustkrebs-</a:t>
            </a:r>
            <a:br>
              <a:rPr lang="de-CH" altLang="de-DE" sz="1600" dirty="0"/>
            </a:br>
            <a:r>
              <a:rPr lang="de-CH" altLang="de-DE" sz="1600" dirty="0"/>
              <a:t>    Sterblichkeitsrate</a:t>
            </a:r>
          </a:p>
          <a:p>
            <a:pPr marL="0" indent="0"/>
            <a:r>
              <a:rPr lang="de-CH" altLang="de-DE" sz="1600" dirty="0"/>
              <a:t>  Nutzen Mammographie-Screening für das einzelne Individuum gering</a:t>
            </a:r>
          </a:p>
          <a:p>
            <a:pPr marL="0" indent="0"/>
            <a:r>
              <a:rPr lang="de-CH" altLang="de-DE" sz="1600" dirty="0"/>
              <a:t>  Frühdiagnosen verhindern Brustkrebs nicht in jedem Falle, führen aber zu einer    </a:t>
            </a:r>
            <a:br>
              <a:rPr lang="de-CH" altLang="de-DE" sz="1600" dirty="0"/>
            </a:br>
            <a:r>
              <a:rPr lang="de-CH" altLang="de-DE" sz="1600" dirty="0"/>
              <a:t>    vermehrten psychischen Belastung (längeres Wissen um die Diagnose)</a:t>
            </a:r>
          </a:p>
          <a:p>
            <a:pPr marL="0" indent="0"/>
            <a:r>
              <a:rPr lang="de-CH" altLang="de-DE" sz="1600" dirty="0"/>
              <a:t>  Mammographie-Fehldiagnosen (3-7%) führen zu weiteren Abklärungen und </a:t>
            </a:r>
            <a:br>
              <a:rPr lang="de-CH" altLang="de-DE" sz="1600" dirty="0"/>
            </a:br>
            <a:r>
              <a:rPr lang="de-CH" altLang="de-DE" sz="1600" dirty="0"/>
              <a:t>    unnötigen Biopsien. Folgen: Psychische Traumatisierung</a:t>
            </a:r>
          </a:p>
          <a:p>
            <a:pPr marL="0" indent="0"/>
            <a:r>
              <a:rPr lang="de-CH" altLang="de-DE" sz="1600" dirty="0"/>
              <a:t>  Entdeckung von Geschwulsten, die nie zum Problem geworden wären, weil die </a:t>
            </a:r>
            <a:br>
              <a:rPr lang="de-CH" altLang="de-DE" sz="1600" dirty="0"/>
            </a:br>
            <a:r>
              <a:rPr lang="de-CH" altLang="de-DE" sz="1600" dirty="0"/>
              <a:t>    Frau aus anderen Gründen gestorben ist</a:t>
            </a:r>
          </a:p>
          <a:p>
            <a:pPr marL="0" indent="0"/>
            <a:r>
              <a:rPr lang="de-CH" altLang="de-DE" sz="1600" dirty="0"/>
              <a:t>  Screening = Keine Sicherheit! </a:t>
            </a:r>
            <a:br>
              <a:rPr lang="de-CH" altLang="de-DE" sz="1600" dirty="0"/>
            </a:br>
            <a:r>
              <a:rPr lang="de-CH" altLang="de-DE" sz="1600" dirty="0"/>
              <a:t>    Brustkrebs kann auch zwischen den Screenings auftreten</a:t>
            </a:r>
          </a:p>
          <a:p>
            <a:pPr marL="0" indent="0"/>
            <a:r>
              <a:rPr lang="de-CH" altLang="de-DE" sz="1600" dirty="0"/>
              <a:t>  Strahlenbelastung = Brustkrebsrisiko(?)</a:t>
            </a:r>
          </a:p>
          <a:p>
            <a:pPr marL="0" indent="0"/>
            <a:endParaRPr lang="de-DE" altLang="de-DE" sz="1600" dirty="0"/>
          </a:p>
          <a:p>
            <a:pPr marL="0" indent="0">
              <a:buFont typeface="Times New Roman" pitchFamily="18" charset="0"/>
              <a:buNone/>
            </a:pPr>
            <a:endParaRPr lang="de-CH" altLang="de-DE" sz="1600" dirty="0">
              <a:solidFill>
                <a:srgbClr val="FF33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3491"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Kosten Berechnung am Model St. Gallen</a:t>
            </a:r>
            <a:br>
              <a:rPr lang="de-CH" altLang="de-DE" sz="1800" b="1" dirty="0"/>
            </a:br>
            <a:endParaRPr lang="de-DE" altLang="de-DE" sz="1800" b="1" dirty="0"/>
          </a:p>
          <a:p>
            <a:pPr marL="0" indent="0"/>
            <a:r>
              <a:rPr lang="de-CH" altLang="de-DE" sz="1600" dirty="0"/>
              <a:t>  Zielgruppe im Kanton St. Gallen: 45`000 Frauen </a:t>
            </a:r>
          </a:p>
          <a:p>
            <a:pPr marL="0" indent="0"/>
            <a:r>
              <a:rPr lang="de-CH" altLang="de-DE" sz="1600" dirty="0"/>
              <a:t>  Annahme: 70-75% nehmen am Screening teil: ca. 33`000 Frauen</a:t>
            </a:r>
          </a:p>
          <a:p>
            <a:pPr marL="0" indent="0"/>
            <a:r>
              <a:rPr lang="de-CH" altLang="de-DE" sz="1600" dirty="0"/>
              <a:t>  Alle 2 Jahre eine Mammographie = 16`000 Mammographien</a:t>
            </a:r>
            <a:br>
              <a:rPr lang="de-CH" altLang="de-DE" sz="1600" dirty="0"/>
            </a:br>
            <a:r>
              <a:rPr lang="de-CH" altLang="de-DE" sz="1600" dirty="0"/>
              <a:t>                                                                        davon Brustkrebs-Früherkennung </a:t>
            </a:r>
            <a:br>
              <a:rPr lang="de-CH" altLang="de-DE" sz="1600" dirty="0"/>
            </a:br>
            <a:r>
              <a:rPr lang="de-CH" altLang="de-DE" sz="1600" dirty="0"/>
              <a:t>                                                                        bei 60-100 Frauen</a:t>
            </a:r>
          </a:p>
          <a:p>
            <a:pPr marL="0" indent="0"/>
            <a:r>
              <a:rPr lang="de-CH" altLang="de-DE" sz="1600" dirty="0"/>
              <a:t>   Gesamtkosten = CHF  1.25 Milliarden im ersten Jahr</a:t>
            </a:r>
            <a:br>
              <a:rPr lang="de-CH" altLang="de-DE" sz="1600" dirty="0"/>
            </a:br>
            <a:r>
              <a:rPr lang="de-CH" altLang="de-DE" sz="1600" dirty="0"/>
              <a:t>                                   CHF  750`000 in jedem Folgejahr</a:t>
            </a:r>
          </a:p>
          <a:p>
            <a:pPr marL="0" indent="0"/>
            <a:r>
              <a:rPr lang="de-CH" altLang="de-DE" sz="1600" dirty="0"/>
              <a:t>  Kosten pro gewonnenes Lebensjahr: CHF 21`833.-</a:t>
            </a:r>
            <a:endParaRPr lang="de-DE" altLang="de-DE" sz="1600" dirty="0"/>
          </a:p>
          <a:p>
            <a:pPr marL="0" indent="0">
              <a:buFont typeface="Times New Roman" pitchFamily="18" charset="0"/>
              <a:buNone/>
            </a:pPr>
            <a:endParaRPr lang="de-CH" altLang="de-DE"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rm 59393"/>
          <p:cNvSpPr>
            <a:spLocks noGrp="1" noChangeArrowheads="1"/>
          </p:cNvSpPr>
          <p:nvPr>
            <p:ph type="title" idx="4294967295"/>
          </p:nvPr>
        </p:nvSpPr>
        <p:spPr>
          <a:xfrm>
            <a:off x="865188" y="44450"/>
            <a:ext cx="5867400" cy="457200"/>
          </a:xfrm>
        </p:spPr>
        <p:txBody>
          <a:bodyPr wrap="square"/>
          <a:lstStyle/>
          <a:p>
            <a:r>
              <a:rPr lang="de-CH" altLang="de-DE" dirty="0">
                <a:latin typeface="Arial" pitchFamily="34" charset="0"/>
              </a:rPr>
              <a:t>Brustkrebs - Arten</a:t>
            </a:r>
          </a:p>
        </p:txBody>
      </p:sp>
      <p:sp>
        <p:nvSpPr>
          <p:cNvPr id="9219" name="Form 59394"/>
          <p:cNvSpPr>
            <a:spLocks noGrp="1" noChangeArrowheads="1"/>
          </p:cNvSpPr>
          <p:nvPr>
            <p:ph type="body" idx="4294967295"/>
          </p:nvPr>
        </p:nvSpPr>
        <p:spPr>
          <a:xfrm>
            <a:off x="855663" y="993775"/>
            <a:ext cx="7859712" cy="5257800"/>
          </a:xfrm>
        </p:spPr>
        <p:txBody>
          <a:bodyPr/>
          <a:lstStyle/>
          <a:p>
            <a:pPr marL="0" indent="0">
              <a:buFont typeface="Times New Roman" pitchFamily="18" charset="0"/>
              <a:buNone/>
            </a:pPr>
            <a:r>
              <a:rPr lang="de-CH" altLang="de-DE" sz="1800" b="1" dirty="0"/>
              <a:t>Übersicht</a:t>
            </a:r>
            <a:br>
              <a:rPr lang="de-CH" altLang="de-DE" sz="1800" b="1" dirty="0"/>
            </a:br>
            <a:endParaRPr lang="de-DE" altLang="de-DE" sz="1800" b="1" dirty="0"/>
          </a:p>
          <a:p>
            <a:pPr marL="0" indent="0"/>
            <a:r>
              <a:rPr lang="de-DE" altLang="de-DE" sz="1600" dirty="0"/>
              <a:t>  Duktales Karzinom:                  Milchgänge</a:t>
            </a:r>
          </a:p>
          <a:p>
            <a:pPr marL="0" indent="0"/>
            <a:r>
              <a:rPr lang="de-DE" altLang="de-DE" sz="1600" dirty="0"/>
              <a:t>  Lobuläres Karzinom:                Drüsenlappen</a:t>
            </a:r>
          </a:p>
          <a:p>
            <a:pPr marL="0" indent="0"/>
            <a:r>
              <a:rPr lang="de-DE" altLang="de-DE" sz="1600" dirty="0"/>
              <a:t>  Inflammatorisches Karzinom: Selten, Brust geschwollen, rot und warm</a:t>
            </a:r>
          </a:p>
          <a:p>
            <a:pPr marL="0" indent="0"/>
            <a:r>
              <a:rPr lang="de-DE" altLang="de-DE" sz="1600" dirty="0"/>
              <a:t>  Familiärer Brustkrebs:              5-10%, vererbt über BRCA-Gene, bis 85% erhöhtes </a:t>
            </a:r>
            <a:br>
              <a:rPr lang="de-DE" altLang="de-DE" sz="1600" dirty="0"/>
            </a:br>
            <a:r>
              <a:rPr lang="de-DE" altLang="de-DE" sz="1600" dirty="0"/>
              <a:t>                                                          Risiko</a:t>
            </a:r>
          </a:p>
          <a:p>
            <a:pPr marL="0" indent="0" eaLnBrk="1" hangingPunct="1">
              <a:lnSpc>
                <a:spcPct val="90000"/>
              </a:lnSpc>
              <a:spcBef>
                <a:spcPct val="50000"/>
              </a:spcBef>
              <a:spcAft>
                <a:spcPct val="0"/>
              </a:spcAft>
              <a:buClrTx/>
              <a:buFontTx/>
              <a:buBlip>
                <a:blip r:embed="rId3"/>
              </a:buBlip>
            </a:pPr>
            <a:endParaRPr lang="de-DE" altLang="de-DE" sz="1600" dirty="0"/>
          </a:p>
          <a:p>
            <a:pPr marL="0" indent="0" eaLnBrk="1" hangingPunct="1">
              <a:spcAft>
                <a:spcPct val="0"/>
              </a:spcAft>
              <a:buClrTx/>
              <a:buFontTx/>
              <a:buBlip>
                <a:blip r:embed="rId3"/>
              </a:buBlip>
            </a:pPr>
            <a:endParaRPr lang="de-CH" altLang="de-DE" sz="1600" dirty="0"/>
          </a:p>
        </p:txBody>
      </p:sp>
      <p:pic>
        <p:nvPicPr>
          <p:cNvPr id="9220" name="Picture 4" descr="D:\Daten\JPG Praxis\Medizin\Onkologie\Mamma Ade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13" y="3714750"/>
            <a:ext cx="363855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4"/>
          <p:cNvSpPr txBox="1">
            <a:spLocks noChangeArrowheads="1"/>
          </p:cNvSpPr>
          <p:nvPr/>
        </p:nvSpPr>
        <p:spPr bwMode="auto">
          <a:xfrm>
            <a:off x="1258888" y="6224588"/>
            <a:ext cx="662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algn="ctr">
              <a:spcBef>
                <a:spcPct val="0"/>
              </a:spcBef>
              <a:spcAft>
                <a:spcPct val="0"/>
              </a:spcAft>
              <a:buClrTx/>
              <a:buFontTx/>
              <a:buNone/>
            </a:pPr>
            <a:r>
              <a:rPr lang="en-US" altLang="de-DE" sz="1000" dirty="0">
                <a:solidFill>
                  <a:schemeClr val="tx1"/>
                </a:solidFill>
                <a:latin typeface="Calibri" panose="020F0502020204030204" pitchFamily="34" charset="0"/>
                <a:ea typeface="Calibri" panose="020F0502020204030204" pitchFamily="34" charset="0"/>
                <a:cs typeface="Calibri" panose="020F0502020204030204" pitchFamily="34" charset="0"/>
              </a:rPr>
              <a:t>Bild: Quelle unbekannt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4515" name="Form 59394"/>
          <p:cNvSpPr>
            <a:spLocks noGrp="1" noChangeArrowheads="1"/>
          </p:cNvSpPr>
          <p:nvPr>
            <p:ph type="body" idx="4294967295"/>
          </p:nvPr>
        </p:nvSpPr>
        <p:spPr>
          <a:xfrm>
            <a:off x="871538" y="1006475"/>
            <a:ext cx="7859712" cy="5257800"/>
          </a:xfrm>
        </p:spPr>
        <p:txBody>
          <a:bodyPr/>
          <a:lstStyle/>
          <a:p>
            <a:pPr marL="0" indent="0">
              <a:buFont typeface="Times New Roman" pitchFamily="18" charset="0"/>
              <a:buNone/>
            </a:pPr>
            <a:r>
              <a:rPr lang="de-CH" altLang="de-DE" sz="1800" b="1" dirty="0"/>
              <a:t>Brustkrebs-Screening im Kanton Genf und Wallis</a:t>
            </a:r>
            <a:br>
              <a:rPr lang="de-CH" altLang="de-DE" sz="1600" b="1" dirty="0"/>
            </a:br>
            <a:endParaRPr lang="de-DE" altLang="de-DE" sz="1600" b="1" dirty="0"/>
          </a:p>
          <a:p>
            <a:pPr marL="0" indent="0"/>
            <a:r>
              <a:rPr lang="de-CH" altLang="de-DE" sz="1600" dirty="0"/>
              <a:t>  Echter Nutzen nur, wenn 70-75% am Screening teilnehmen</a:t>
            </a:r>
          </a:p>
          <a:p>
            <a:pPr marL="0" indent="0"/>
            <a:r>
              <a:rPr lang="de-CH" altLang="de-DE" sz="1600" dirty="0"/>
              <a:t>  Genf:   Beteiligung 26%</a:t>
            </a:r>
          </a:p>
          <a:p>
            <a:pPr marL="0" indent="0"/>
            <a:r>
              <a:rPr lang="de-CH" altLang="de-DE" sz="1600" dirty="0"/>
              <a:t>  Wallis: Beteiligung 66%</a:t>
            </a:r>
          </a:p>
          <a:p>
            <a:pPr marL="0" indent="0"/>
            <a:r>
              <a:rPr lang="de-CH" altLang="de-DE" sz="1600" dirty="0"/>
              <a:t>  Von 10`000 beteiligten Frauen:  500-1000 verdächtige Befunde</a:t>
            </a:r>
            <a:br>
              <a:rPr lang="de-CH" altLang="de-DE" sz="1600" dirty="0"/>
            </a:br>
            <a:r>
              <a:rPr lang="de-CH" altLang="de-DE" sz="1600" dirty="0"/>
              <a:t>                                                              60x Brustkrebs, durch Screening erkannt</a:t>
            </a:r>
            <a:br>
              <a:rPr lang="de-CH" altLang="de-DE" sz="1600" dirty="0"/>
            </a:br>
            <a:r>
              <a:rPr lang="de-CH" altLang="de-DE" sz="1600" dirty="0"/>
              <a:t>                                                              12x Brustkrebs erkrankt, beim                                              </a:t>
            </a:r>
            <a:br>
              <a:rPr lang="de-CH" altLang="de-DE" sz="1600" dirty="0"/>
            </a:br>
            <a:r>
              <a:rPr lang="de-CH" altLang="de-DE" sz="1600" dirty="0"/>
              <a:t>                                                              Screening nicht erkannt</a:t>
            </a:r>
          </a:p>
          <a:p>
            <a:pPr marL="0" indent="0"/>
            <a:r>
              <a:rPr lang="de-CH" altLang="de-DE" sz="1600" dirty="0"/>
              <a:t>  Mammographie-Fehldiagnosen (3-7%) führen zu weiteren Abklärungen und </a:t>
            </a:r>
            <a:br>
              <a:rPr lang="de-CH" altLang="de-DE" sz="1600" dirty="0"/>
            </a:br>
            <a:r>
              <a:rPr lang="de-CH" altLang="de-DE" sz="1600" dirty="0"/>
              <a:t>    unnötigen Biopsien. Folgen: Psychische Traumatisierung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5539" name="Form 59394"/>
          <p:cNvSpPr>
            <a:spLocks noGrp="1" noChangeArrowheads="1"/>
          </p:cNvSpPr>
          <p:nvPr>
            <p:ph type="body" idx="4294967295"/>
          </p:nvPr>
        </p:nvSpPr>
        <p:spPr>
          <a:xfrm>
            <a:off x="871538" y="1016000"/>
            <a:ext cx="7859712" cy="5257800"/>
          </a:xfrm>
        </p:spPr>
        <p:txBody>
          <a:bodyPr/>
          <a:lstStyle/>
          <a:p>
            <a:pPr marL="0" indent="0">
              <a:buFont typeface="Times New Roman" pitchFamily="18" charset="0"/>
              <a:buNone/>
            </a:pPr>
            <a:r>
              <a:rPr lang="de-CH" altLang="de-DE" sz="1800" b="1" dirty="0"/>
              <a:t>Brustkrebs-Sterblichkeit mit und ohne Mammographie</a:t>
            </a:r>
            <a:br>
              <a:rPr lang="de-CH" altLang="de-DE" sz="1600" dirty="0"/>
            </a:br>
            <a:endParaRPr lang="de-DE" altLang="de-DE" sz="1600" dirty="0"/>
          </a:p>
          <a:p>
            <a:pPr marL="0" indent="0"/>
            <a:r>
              <a:rPr lang="de-DE" altLang="de-DE" sz="1600" dirty="0"/>
              <a:t>  Ohne Mammographie-Früherkennungsuntersuchungen sterben in einem Zeitraum </a:t>
            </a:r>
            <a:br>
              <a:rPr lang="de-DE" altLang="de-DE" sz="1600" dirty="0"/>
            </a:br>
            <a:r>
              <a:rPr lang="de-DE" altLang="de-DE" sz="1600" dirty="0"/>
              <a:t>    von zehn Jahren 4 von 1`000 Frauen an Brustkrebs </a:t>
            </a:r>
          </a:p>
          <a:p>
            <a:pPr marL="0" indent="0"/>
            <a:r>
              <a:rPr lang="de-DE" altLang="de-DE" sz="1600" dirty="0"/>
              <a:t>  Mit Mammographie-Früherkennungsuntersuchungen sterben in einem Zeitraum </a:t>
            </a:r>
            <a:br>
              <a:rPr lang="de-DE" altLang="de-DE" sz="1600" dirty="0"/>
            </a:br>
            <a:r>
              <a:rPr lang="de-DE" altLang="de-DE" sz="1600" dirty="0"/>
              <a:t>    von zehn Jahren 3 von 1`000 Frauen an Brustkrebs </a:t>
            </a:r>
          </a:p>
          <a:p>
            <a:pPr marL="0" indent="0"/>
            <a:r>
              <a:rPr lang="de-DE" altLang="de-DE" sz="1600" dirty="0"/>
              <a:t>  Nach schwedischen Studien müssten etwa 1`000 Frauen zehn Jahre lang </a:t>
            </a:r>
            <a:br>
              <a:rPr lang="de-DE" altLang="de-DE" sz="1600" dirty="0"/>
            </a:br>
            <a:r>
              <a:rPr lang="de-DE" altLang="de-DE" sz="1600" dirty="0"/>
              <a:t>    mammographiert werden, um in diesem Zeitraum einen Fall von Tod durch </a:t>
            </a:r>
            <a:br>
              <a:rPr lang="de-DE" altLang="de-DE" sz="1600" dirty="0"/>
            </a:br>
            <a:r>
              <a:rPr lang="de-DE" altLang="de-DE" sz="1600" dirty="0"/>
              <a:t>    Brustkrebs zu verhindern.( Arznei-Telegramm, 10/99)</a:t>
            </a:r>
            <a:endParaRPr lang="de-CH" altLang="de-DE" sz="16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6563" name="Form 59394"/>
          <p:cNvSpPr>
            <a:spLocks noGrp="1" noChangeArrowheads="1"/>
          </p:cNvSpPr>
          <p:nvPr>
            <p:ph type="body" idx="4294967295"/>
          </p:nvPr>
        </p:nvSpPr>
        <p:spPr>
          <a:xfrm>
            <a:off x="871538" y="1016000"/>
            <a:ext cx="7859712" cy="5257800"/>
          </a:xfrm>
        </p:spPr>
        <p:txBody>
          <a:bodyPr/>
          <a:lstStyle/>
          <a:p>
            <a:pPr marL="0" indent="0">
              <a:buFont typeface="Times New Roman" pitchFamily="18" charset="0"/>
              <a:buNone/>
            </a:pPr>
            <a:r>
              <a:rPr lang="de-CH" altLang="de-DE" sz="1800" b="1" dirty="0"/>
              <a:t>Nebenwirkungen des Mammographie-Screenings</a:t>
            </a:r>
            <a:br>
              <a:rPr lang="de-CH" altLang="de-DE" sz="1600" b="1" dirty="0"/>
            </a:br>
            <a:endParaRPr lang="de-DE" altLang="de-DE" sz="1600" b="1" dirty="0"/>
          </a:p>
          <a:p>
            <a:pPr marL="0" indent="0"/>
            <a:r>
              <a:rPr lang="de-DE" altLang="de-DE" sz="1600" dirty="0"/>
              <a:t>  Frauen, die niemals an Brustkrebs erkrankt wären, die sich jedoch wegen falsch </a:t>
            </a:r>
            <a:br>
              <a:rPr lang="de-DE" altLang="de-DE" sz="1600" dirty="0"/>
            </a:br>
            <a:r>
              <a:rPr lang="de-DE" altLang="de-DE" sz="1600" dirty="0"/>
              <a:t>    positiver Mammographiebefunde weiteren diagnostischen Untersuchungen und </a:t>
            </a:r>
            <a:br>
              <a:rPr lang="de-DE" altLang="de-DE" sz="1600" dirty="0"/>
            </a:br>
            <a:r>
              <a:rPr lang="de-DE" altLang="de-DE" sz="1600" dirty="0"/>
              <a:t>    Eingriffen und im Extremfall einer Brust-Operation unterziehen</a:t>
            </a:r>
          </a:p>
          <a:p>
            <a:pPr marL="0" indent="0"/>
            <a:r>
              <a:rPr lang="de-DE" altLang="de-DE" sz="1600" dirty="0"/>
              <a:t>  Frauen, bei denen Brustkrebs diagnostiziert oder behandelt wird, der sich ohne </a:t>
            </a:r>
            <a:br>
              <a:rPr lang="de-DE" altLang="de-DE" sz="1600" dirty="0"/>
            </a:br>
            <a:r>
              <a:rPr lang="de-DE" altLang="de-DE" sz="1600" dirty="0"/>
              <a:t>    Früherkennungsuntersuchungen zu Lebzeiten nicht bemerkbar gemacht hätte, da </a:t>
            </a:r>
            <a:br>
              <a:rPr lang="de-DE" altLang="de-DE" sz="1600" dirty="0"/>
            </a:br>
            <a:r>
              <a:rPr lang="de-DE" altLang="de-DE" sz="1600" dirty="0"/>
              <a:t>    sie zuvor an anderen Todesursachen verstorben wären</a:t>
            </a:r>
          </a:p>
          <a:p>
            <a:pPr marL="0" indent="0"/>
            <a:r>
              <a:rPr lang="de-DE" altLang="de-DE" sz="1600" dirty="0"/>
              <a:t>  Frauen, bei denen Brustkrebs durch die Früherkennungsuntersuchung zwar früher </a:t>
            </a:r>
            <a:br>
              <a:rPr lang="de-DE" altLang="de-DE" sz="1600" dirty="0"/>
            </a:br>
            <a:r>
              <a:rPr lang="de-DE" altLang="de-DE" sz="1600" dirty="0"/>
              <a:t>    diagnostiziert und behandelt wird, die Lebensqualität und Lebenserwartung </a:t>
            </a:r>
            <a:br>
              <a:rPr lang="de-DE" altLang="de-DE" sz="1600" dirty="0"/>
            </a:br>
            <a:r>
              <a:rPr lang="de-DE" altLang="de-DE" sz="1600" dirty="0"/>
              <a:t>    dadurch jedoch nicht verbessert werden - in diesem Fall führt die frühere Diagnose </a:t>
            </a:r>
            <a:br>
              <a:rPr lang="de-DE" altLang="de-DE" sz="1600" dirty="0"/>
            </a:br>
            <a:r>
              <a:rPr lang="de-DE" altLang="de-DE" sz="1600" dirty="0"/>
              <a:t>    zu einer Verlängerung der Lebensspanne mit Brustkrebs, ohne die tatsächliche </a:t>
            </a:r>
            <a:br>
              <a:rPr lang="de-DE" altLang="de-DE" sz="1600" dirty="0"/>
            </a:br>
            <a:r>
              <a:rPr lang="de-DE" altLang="de-DE" sz="1600" dirty="0"/>
              <a:t>    Lebenserwartung zu verlängern</a:t>
            </a:r>
          </a:p>
          <a:p>
            <a:pPr marL="0" indent="0"/>
            <a:r>
              <a:rPr lang="de-DE" altLang="de-DE" sz="1600" dirty="0"/>
              <a:t>  Frauen, bei denen Brustkrebs durch die Früherkennungsuntersuchung zwar früher </a:t>
            </a:r>
            <a:br>
              <a:rPr lang="de-DE" altLang="de-DE" sz="1600" dirty="0"/>
            </a:br>
            <a:r>
              <a:rPr lang="de-DE" altLang="de-DE" sz="1600" dirty="0"/>
              <a:t>    diagnostiziert und behandelt wird, die Lebensqualität und die </a:t>
            </a:r>
            <a:br>
              <a:rPr lang="de-DE" altLang="de-DE" sz="1600" dirty="0"/>
            </a:br>
            <a:r>
              <a:rPr lang="de-DE" altLang="de-DE" sz="1600" dirty="0"/>
              <a:t>    Lebenserwartung dadurch jedoch verschlechtert werde.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7587" name="Form 59394"/>
          <p:cNvSpPr>
            <a:spLocks noGrp="1" noChangeArrowheads="1"/>
          </p:cNvSpPr>
          <p:nvPr>
            <p:ph type="body" idx="4294967295"/>
          </p:nvPr>
        </p:nvSpPr>
        <p:spPr>
          <a:xfrm>
            <a:off x="871538" y="1016000"/>
            <a:ext cx="7859712" cy="5257800"/>
          </a:xfrm>
        </p:spPr>
        <p:txBody>
          <a:bodyPr/>
          <a:lstStyle/>
          <a:p>
            <a:pPr marL="0" indent="0">
              <a:buFont typeface="Times New Roman" pitchFamily="18" charset="0"/>
              <a:buNone/>
            </a:pPr>
            <a:r>
              <a:rPr lang="de-CH" altLang="de-DE" sz="1800" b="1" dirty="0"/>
              <a:t>Folgen falsch positiver Befunde</a:t>
            </a:r>
            <a:br>
              <a:rPr lang="de-CH" altLang="de-DE" sz="1600" b="1" dirty="0"/>
            </a:br>
            <a:endParaRPr lang="de-CH" altLang="de-DE" sz="1600" b="1" dirty="0"/>
          </a:p>
          <a:p>
            <a:pPr marL="0" indent="0"/>
            <a:r>
              <a:rPr lang="de-CH" altLang="de-DE" sz="1600" dirty="0"/>
              <a:t>  Fast alle Frauen mit falsch positivem Befund erhalten eine zusätzliche</a:t>
            </a:r>
            <a:br>
              <a:rPr lang="de-CH" altLang="de-DE" sz="1600" dirty="0"/>
            </a:br>
            <a:r>
              <a:rPr lang="de-CH" altLang="de-DE" sz="1600" dirty="0"/>
              <a:t>    Mammographie oder eine Ultraschalluntersuchung</a:t>
            </a:r>
            <a:endParaRPr lang="de-DE" altLang="de-DE" sz="1600" dirty="0"/>
          </a:p>
          <a:p>
            <a:pPr marL="0" indent="0"/>
            <a:r>
              <a:rPr lang="de-DE" altLang="de-DE" sz="1600" dirty="0"/>
              <a:t>  Etwa 1 von 5 Frauen mit falsch positivem Befund erhält eine Biopsie zur </a:t>
            </a:r>
            <a:br>
              <a:rPr lang="de-DE" altLang="de-DE" sz="1600" dirty="0"/>
            </a:br>
            <a:r>
              <a:rPr lang="de-DE" altLang="de-DE" sz="1600" dirty="0"/>
              <a:t>    histologischen Abklärung des Mammographie - Befundes</a:t>
            </a:r>
          </a:p>
          <a:p>
            <a:pPr marL="0" indent="0"/>
            <a:r>
              <a:rPr lang="de-DE" altLang="de-DE" sz="1600" dirty="0"/>
              <a:t>  Ist man ängstlich und beunruhigt, kann sich ein normales Mammographie-</a:t>
            </a:r>
            <a:br>
              <a:rPr lang="de-DE" altLang="de-DE" sz="1600" dirty="0"/>
            </a:br>
            <a:r>
              <a:rPr lang="de-DE" altLang="de-DE" sz="1600" dirty="0"/>
              <a:t>    Ergebnis positiv auswirken</a:t>
            </a:r>
          </a:p>
          <a:p>
            <a:pPr marL="0" indent="0"/>
            <a:r>
              <a:rPr lang="de-DE" altLang="de-DE" sz="1600" dirty="0"/>
              <a:t>  Ist das Mammographie-Ergebnis nicht normal, führt dies zur Beunruhigung.</a:t>
            </a:r>
            <a:r>
              <a:rPr lang="de-DE" altLang="de-DE" dirty="0"/>
              <a:t> </a:t>
            </a:r>
          </a:p>
          <a:p>
            <a:pPr marL="0" indent="0"/>
            <a:r>
              <a:rPr lang="de-DE" altLang="de-DE" sz="1600" dirty="0"/>
              <a:t>  Es wird geschätzt, dass pro 10`000 Frauen, die über einen Zeitraum von zehn</a:t>
            </a:r>
            <a:br>
              <a:rPr lang="de-DE" altLang="de-DE" sz="1600" dirty="0"/>
            </a:br>
            <a:r>
              <a:rPr lang="de-DE" altLang="de-DE" sz="1600" dirty="0"/>
              <a:t>    Jahren jedes Jahr eine Mammographie haben, ein zusätzlicher Tod durch  </a:t>
            </a:r>
            <a:br>
              <a:rPr lang="de-DE" altLang="de-DE" sz="1600" dirty="0"/>
            </a:br>
            <a:r>
              <a:rPr lang="de-DE" altLang="de-DE" sz="1600" dirty="0"/>
              <a:t>    Brustkrebs durch die Strahlenbelastung auftritt!</a:t>
            </a:r>
          </a:p>
          <a:p>
            <a:pPr marL="0" indent="0"/>
            <a:r>
              <a:rPr lang="de-CH" altLang="de-DE" sz="1600" dirty="0"/>
              <a:t>  </a:t>
            </a:r>
            <a:r>
              <a:rPr lang="de-CH" altLang="de-DE" sz="1600" b="1" dirty="0"/>
              <a:t>Gegendarstellung: </a:t>
            </a:r>
            <a:r>
              <a:rPr lang="de-CH" altLang="de-DE" sz="1600" dirty="0"/>
              <a:t>Die aus Amerika stammende 		Befürchtung, durch </a:t>
            </a:r>
            <a:br>
              <a:rPr lang="de-CH" altLang="de-DE" sz="1600" dirty="0"/>
            </a:br>
            <a:r>
              <a:rPr lang="de-CH" altLang="de-DE" sz="1600" dirty="0"/>
              <a:t>    Röntgenstrahlen </a:t>
            </a:r>
            <a:r>
              <a:rPr lang="de-DE" altLang="de-DE" sz="1600" dirty="0"/>
              <a:t>der Mammographie könnte Brustkrebs hervorgerufen werden, ist </a:t>
            </a:r>
            <a:br>
              <a:rPr lang="de-DE" altLang="de-DE" sz="1600" dirty="0"/>
            </a:br>
            <a:r>
              <a:rPr lang="de-DE" altLang="de-DE" sz="1600" dirty="0"/>
              <a:t>    durch Anwendung moderner Geräte mit sehr geringer Strahlendosis praktisch </a:t>
            </a:r>
            <a:br>
              <a:rPr lang="de-DE" altLang="de-DE" sz="1600" dirty="0"/>
            </a:br>
            <a:r>
              <a:rPr lang="de-DE" altLang="de-DE" sz="1600" dirty="0"/>
              <a:t>    bedeutungslos (Die blauen Ratgeber, 2/00)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8611" name="Form 59394"/>
          <p:cNvSpPr>
            <a:spLocks noGrp="1" noChangeArrowheads="1"/>
          </p:cNvSpPr>
          <p:nvPr>
            <p:ph type="body" idx="4294967295"/>
          </p:nvPr>
        </p:nvSpPr>
        <p:spPr>
          <a:xfrm>
            <a:off x="871538" y="1006475"/>
            <a:ext cx="7859712" cy="5257800"/>
          </a:xfrm>
        </p:spPr>
        <p:txBody>
          <a:bodyPr/>
          <a:lstStyle/>
          <a:p>
            <a:pPr marL="0" indent="0">
              <a:buFont typeface="Times New Roman" pitchFamily="18" charset="0"/>
              <a:buNone/>
            </a:pPr>
            <a:r>
              <a:rPr lang="de-CH" altLang="de-DE" sz="1800" b="1" dirty="0"/>
              <a:t>Mammographie-Screening in der Schweiz - Kosten</a:t>
            </a:r>
            <a:br>
              <a:rPr lang="de-CH" altLang="de-DE" sz="1800" b="1" dirty="0"/>
            </a:br>
            <a:endParaRPr lang="de-DE" altLang="de-DE" sz="1800" b="1" dirty="0"/>
          </a:p>
          <a:p>
            <a:pPr marL="0" indent="0"/>
            <a:r>
              <a:rPr lang="de-CH" altLang="de-DE" sz="1600" dirty="0"/>
              <a:t>  ca. 50 Mio. pro Jahr, wobei ein wesentlicher Teil davon bereits durch </a:t>
            </a:r>
            <a:br>
              <a:rPr lang="de-CH" altLang="de-DE" sz="1600" dirty="0"/>
            </a:br>
            <a:r>
              <a:rPr lang="de-CH" altLang="de-DE" sz="1600" dirty="0"/>
              <a:t>    opportunistisches Screening ausgegeben wird (teurer und evtl. mehr falsch </a:t>
            </a:r>
            <a:br>
              <a:rPr lang="de-CH" altLang="de-DE" sz="1600" dirty="0"/>
            </a:br>
            <a:r>
              <a:rPr lang="de-CH" altLang="de-DE" sz="1600" dirty="0"/>
              <a:t>    positive). Bei hoher Teilnahmequote ist das Screening ca. 30% billiger bei </a:t>
            </a:r>
            <a:br>
              <a:rPr lang="de-CH" altLang="de-DE" sz="1600" dirty="0"/>
            </a:br>
            <a:r>
              <a:rPr lang="de-CH" altLang="de-DE" sz="1600" dirty="0"/>
              <a:t>    besserer Qualität</a:t>
            </a:r>
          </a:p>
          <a:p>
            <a:pPr marL="0" indent="0"/>
            <a:r>
              <a:rPr lang="de-CH" altLang="de-DE" sz="1600" dirty="0"/>
              <a:t>  Beispiel Niederlanden: Nutzen steigt mit der Dauer des Programms</a:t>
            </a:r>
          </a:p>
        </p:txBody>
      </p:sp>
      <p:sp>
        <p:nvSpPr>
          <p:cNvPr id="68612" name="Rectangle 14"/>
          <p:cNvSpPr>
            <a:spLocks noChangeArrowheads="1"/>
          </p:cNvSpPr>
          <p:nvPr/>
        </p:nvSpPr>
        <p:spPr bwMode="auto">
          <a:xfrm>
            <a:off x="3557588" y="6361113"/>
            <a:ext cx="18277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Prof. Dr. med. Thomas Cerny, St. Gallen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69635" name="Form 59394"/>
          <p:cNvSpPr>
            <a:spLocks noGrp="1" noChangeArrowheads="1"/>
          </p:cNvSpPr>
          <p:nvPr>
            <p:ph type="body" idx="4294967295"/>
          </p:nvPr>
        </p:nvSpPr>
        <p:spPr>
          <a:xfrm>
            <a:off x="871538" y="1025525"/>
            <a:ext cx="7859712" cy="5257800"/>
          </a:xfrm>
        </p:spPr>
        <p:txBody>
          <a:bodyPr/>
          <a:lstStyle/>
          <a:p>
            <a:pPr marL="0" indent="0">
              <a:buFont typeface="Times New Roman" pitchFamily="18" charset="0"/>
              <a:buNone/>
            </a:pPr>
            <a:r>
              <a:rPr lang="de-CH" altLang="de-DE" sz="1800" b="1" dirty="0"/>
              <a:t>Beispiel Niederlanden</a:t>
            </a:r>
            <a:r>
              <a:rPr lang="de-CH" altLang="de-DE" sz="1800" dirty="0"/>
              <a:t>  </a:t>
            </a:r>
          </a:p>
        </p:txBody>
      </p:sp>
      <p:pic>
        <p:nvPicPr>
          <p:cNvPr id="69636" name="Picture 5" descr="Holländer-Grafik"/>
          <p:cNvPicPr>
            <a:picLocks noChangeAspect="1" noChangeArrowheads="1"/>
          </p:cNvPicPr>
          <p:nvPr/>
        </p:nvPicPr>
        <p:blipFill>
          <a:blip r:embed="rId3">
            <a:extLst>
              <a:ext uri="{28A0092B-C50C-407E-A947-70E740481C1C}">
                <a14:useLocalDpi xmlns:a14="http://schemas.microsoft.com/office/drawing/2010/main" val="0"/>
              </a:ext>
            </a:extLst>
          </a:blip>
          <a:srcRect r="28815"/>
          <a:stretch>
            <a:fillRect/>
          </a:stretch>
        </p:blipFill>
        <p:spPr bwMode="auto">
          <a:xfrm>
            <a:off x="1990725" y="1665288"/>
            <a:ext cx="5160963"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Line 6"/>
          <p:cNvSpPr>
            <a:spLocks noChangeShapeType="1"/>
          </p:cNvSpPr>
          <p:nvPr/>
        </p:nvSpPr>
        <p:spPr bwMode="auto">
          <a:xfrm>
            <a:off x="1116013" y="5805488"/>
            <a:ext cx="576262" cy="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69638" name="Line 7"/>
          <p:cNvSpPr>
            <a:spLocks noChangeShapeType="1"/>
          </p:cNvSpPr>
          <p:nvPr/>
        </p:nvSpPr>
        <p:spPr bwMode="auto">
          <a:xfrm>
            <a:off x="1116013" y="5373688"/>
            <a:ext cx="576262" cy="0"/>
          </a:xfrm>
          <a:prstGeom prst="line">
            <a:avLst/>
          </a:prstGeom>
          <a:noFill/>
          <a:ln w="34925">
            <a:solidFill>
              <a:srgbClr val="FF6600"/>
            </a:solidFill>
            <a:round/>
            <a:headEnd/>
            <a:tailEnd/>
          </a:ln>
          <a:extLst>
            <a:ext uri="{909E8E84-426E-40DD-AFC4-6F175D3DCCD1}">
              <a14:hiddenFill xmlns:a14="http://schemas.microsoft.com/office/drawing/2010/main">
                <a:noFill/>
              </a14:hiddenFill>
            </a:ext>
          </a:extLst>
        </p:spPr>
        <p:txBody>
          <a:bodyP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69639" name="Line 8"/>
          <p:cNvSpPr>
            <a:spLocks noChangeShapeType="1"/>
          </p:cNvSpPr>
          <p:nvPr/>
        </p:nvSpPr>
        <p:spPr bwMode="auto">
          <a:xfrm>
            <a:off x="1116013" y="5589588"/>
            <a:ext cx="576262" cy="0"/>
          </a:xfrm>
          <a:prstGeom prst="line">
            <a:avLst/>
          </a:prstGeom>
          <a:noFill/>
          <a:ln w="34925">
            <a:solidFill>
              <a:schemeClr val="folHlink"/>
            </a:solidFill>
            <a:prstDash val="dash"/>
            <a:round/>
            <a:headEnd/>
            <a:tailEnd/>
          </a:ln>
          <a:extLst>
            <a:ext uri="{909E8E84-426E-40DD-AFC4-6F175D3DCCD1}">
              <a14:hiddenFill xmlns:a14="http://schemas.microsoft.com/office/drawing/2010/main">
                <a:noFill/>
              </a14:hiddenFill>
            </a:ext>
          </a:extLst>
        </p:spPr>
        <p:txBody>
          <a:bodyPr/>
          <a:lstStyle/>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69640" name="Text Box 9"/>
          <p:cNvSpPr txBox="1">
            <a:spLocks noChangeArrowheads="1"/>
          </p:cNvSpPr>
          <p:nvPr/>
        </p:nvSpPr>
        <p:spPr bwMode="auto">
          <a:xfrm>
            <a:off x="1887538" y="5211763"/>
            <a:ext cx="46035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Entwicklung der Brustkrebssterblichkeit in den Niederlanden</a:t>
            </a:r>
          </a:p>
        </p:txBody>
      </p:sp>
      <p:sp>
        <p:nvSpPr>
          <p:cNvPr id="69641" name="Text Box 10"/>
          <p:cNvSpPr txBox="1">
            <a:spLocks noChangeArrowheads="1"/>
          </p:cNvSpPr>
          <p:nvPr/>
        </p:nvSpPr>
        <p:spPr bwMode="auto">
          <a:xfrm>
            <a:off x="1898650" y="5427663"/>
            <a:ext cx="19042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Prognose mit Screening</a:t>
            </a:r>
          </a:p>
        </p:txBody>
      </p:sp>
      <p:sp>
        <p:nvSpPr>
          <p:cNvPr id="69642" name="Text Box 11"/>
          <p:cNvSpPr txBox="1">
            <a:spLocks noChangeArrowheads="1"/>
          </p:cNvSpPr>
          <p:nvPr/>
        </p:nvSpPr>
        <p:spPr bwMode="auto">
          <a:xfrm>
            <a:off x="1908175" y="5645150"/>
            <a:ext cx="20725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Prognose ohne Screening </a:t>
            </a:r>
          </a:p>
        </p:txBody>
      </p:sp>
      <p:sp>
        <p:nvSpPr>
          <p:cNvPr id="69643" name="Text Box 12"/>
          <p:cNvSpPr txBox="1">
            <a:spLocks noChangeArrowheads="1"/>
          </p:cNvSpPr>
          <p:nvPr/>
        </p:nvSpPr>
        <p:spPr bwMode="auto">
          <a:xfrm>
            <a:off x="1042988" y="6003925"/>
            <a:ext cx="29531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400" dirty="0">
                <a:solidFill>
                  <a:schemeClr val="tx1"/>
                </a:solidFill>
                <a:latin typeface="Calibri" panose="020F0502020204030204" pitchFamily="34" charset="0"/>
                <a:ea typeface="Calibri" panose="020F0502020204030204" pitchFamily="34" charset="0"/>
                <a:cs typeface="Calibri" panose="020F0502020204030204" pitchFamily="34" charset="0"/>
              </a:rPr>
              <a:t>bei Frauen zwischen 55 und 74 Jahren</a:t>
            </a:r>
          </a:p>
        </p:txBody>
      </p:sp>
      <p:sp>
        <p:nvSpPr>
          <p:cNvPr id="69644" name="Rectangle 13"/>
          <p:cNvSpPr>
            <a:spLocks noChangeArrowheads="1"/>
          </p:cNvSpPr>
          <p:nvPr/>
        </p:nvSpPr>
        <p:spPr bwMode="auto">
          <a:xfrm>
            <a:off x="3557588" y="6361113"/>
            <a:ext cx="18277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Prof. Dr. med. Thomas Cerny, St. Gallen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70659" name="Form 59394"/>
          <p:cNvSpPr>
            <a:spLocks noGrp="1" noChangeArrowheads="1"/>
          </p:cNvSpPr>
          <p:nvPr>
            <p:ph type="body" idx="4294967295"/>
          </p:nvPr>
        </p:nvSpPr>
        <p:spPr>
          <a:xfrm>
            <a:off x="871538" y="1016000"/>
            <a:ext cx="7859712" cy="5257800"/>
          </a:xfrm>
        </p:spPr>
        <p:txBody>
          <a:bodyPr/>
          <a:lstStyle/>
          <a:p>
            <a:pPr marL="0" indent="0">
              <a:buFont typeface="Times New Roman" pitchFamily="18" charset="0"/>
              <a:buNone/>
            </a:pPr>
            <a:r>
              <a:rPr lang="de-CH" altLang="de-DE" sz="1800" b="1" dirty="0"/>
              <a:t>Fazit Mammographie-Screening</a:t>
            </a:r>
            <a:br>
              <a:rPr lang="de-CH" altLang="de-DE" sz="1800" b="1" dirty="0"/>
            </a:br>
            <a:endParaRPr lang="de-DE" altLang="de-DE" sz="1800" b="1" dirty="0"/>
          </a:p>
          <a:p>
            <a:pPr marL="0" indent="0"/>
            <a:r>
              <a:rPr lang="de-CH" altLang="de-DE" sz="1600" dirty="0"/>
              <a:t>  B</a:t>
            </a:r>
            <a:r>
              <a:rPr lang="de-DE" altLang="de-DE" sz="1600" dirty="0"/>
              <a:t>ei Alter 50 - 69 Jahre </a:t>
            </a:r>
            <a:r>
              <a:rPr lang="de-DE" altLang="de-DE" sz="1600" u="sng" dirty="0"/>
              <a:t>Effekt gesichert</a:t>
            </a:r>
            <a:endParaRPr lang="de-DE" altLang="de-DE" sz="1600" dirty="0"/>
          </a:p>
          <a:p>
            <a:pPr marL="0" indent="0"/>
            <a:r>
              <a:rPr lang="de-DE" altLang="de-DE" sz="1600" dirty="0"/>
              <a:t>  Bei jüngeren und älteren Frauen Effekt nicht belegt</a:t>
            </a:r>
          </a:p>
          <a:p>
            <a:pPr marL="0" indent="0"/>
            <a:r>
              <a:rPr lang="de-DE" altLang="de-DE" sz="1600" dirty="0"/>
              <a:t>  Nachteile:    Falsch-positive Befunde (v.a. bei Wiederholung) </a:t>
            </a:r>
            <a:br>
              <a:rPr lang="de-DE" altLang="de-DE" sz="1600" dirty="0"/>
            </a:br>
            <a:r>
              <a:rPr lang="de-DE" altLang="de-DE" sz="1600" dirty="0"/>
              <a:t>                          DCIS prognostisch unklar</a:t>
            </a:r>
            <a:br>
              <a:rPr lang="de-DE" altLang="de-DE" sz="1600" dirty="0"/>
            </a:br>
            <a:r>
              <a:rPr lang="de-DE" altLang="de-DE" sz="1600" dirty="0"/>
              <a:t>                          Überdiagnose / Übertherapie</a:t>
            </a:r>
            <a:br>
              <a:rPr lang="de-DE" altLang="de-DE" sz="1600" dirty="0"/>
            </a:br>
            <a:r>
              <a:rPr lang="de-DE" altLang="de-DE" sz="1600" dirty="0"/>
              <a:t>                          Strahlenbelastung</a:t>
            </a:r>
          </a:p>
          <a:p>
            <a:pPr marL="0" indent="0"/>
            <a:r>
              <a:rPr lang="de-CH" altLang="de-DE" sz="1600" dirty="0"/>
              <a:t>  Nutzen unter dem Strich hinreichend belegt</a:t>
            </a:r>
          </a:p>
          <a:p>
            <a:pPr marL="0" indent="0"/>
            <a:r>
              <a:rPr lang="de-CH" altLang="de-DE" sz="1600" dirty="0"/>
              <a:t>  Nutzen für Teilnehmerinnen:  ca. 35% Reduktion der Brustkrebsmortalität</a:t>
            </a:r>
          </a:p>
          <a:p>
            <a:pPr marL="0" indent="0"/>
            <a:r>
              <a:rPr lang="de-CH" altLang="de-DE" sz="1600" dirty="0"/>
              <a:t>  Erreicht sozial tiefere Schichten besser</a:t>
            </a:r>
          </a:p>
          <a:p>
            <a:pPr marL="0" indent="0"/>
            <a:r>
              <a:rPr lang="de-CH" altLang="de-DE" sz="1600" dirty="0"/>
              <a:t>  Verhindert auch zunehmend sehr teure Behandlungen</a:t>
            </a:r>
          </a:p>
        </p:txBody>
      </p:sp>
      <p:sp>
        <p:nvSpPr>
          <p:cNvPr id="70660" name="Rectangle 5"/>
          <p:cNvSpPr>
            <a:spLocks noChangeArrowheads="1"/>
          </p:cNvSpPr>
          <p:nvPr/>
        </p:nvSpPr>
        <p:spPr bwMode="auto">
          <a:xfrm>
            <a:off x="3557588" y="6361113"/>
            <a:ext cx="18277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Prof. Dr. med. Thomas Cerny, St. Gallen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rm 59393"/>
          <p:cNvSpPr>
            <a:spLocks noGrp="1" noChangeArrowheads="1"/>
          </p:cNvSpPr>
          <p:nvPr>
            <p:ph type="title" idx="4294967295"/>
          </p:nvPr>
        </p:nvSpPr>
        <p:spPr>
          <a:xfrm>
            <a:off x="865188" y="44450"/>
            <a:ext cx="5867400" cy="457200"/>
          </a:xfrm>
        </p:spPr>
        <p:txBody>
          <a:bodyPr wrap="square"/>
          <a:lstStyle/>
          <a:p>
            <a:r>
              <a:rPr lang="de-CH" altLang="de-DE" dirty="0"/>
              <a:t>Brustkrebs - Mammographie-Screening</a:t>
            </a:r>
          </a:p>
        </p:txBody>
      </p:sp>
      <p:sp>
        <p:nvSpPr>
          <p:cNvPr id="71683" name="Form 59394"/>
          <p:cNvSpPr>
            <a:spLocks noGrp="1" noChangeArrowheads="1"/>
          </p:cNvSpPr>
          <p:nvPr>
            <p:ph type="body" idx="4294967295"/>
          </p:nvPr>
        </p:nvSpPr>
        <p:spPr>
          <a:xfrm>
            <a:off x="871538" y="1025525"/>
            <a:ext cx="7859712" cy="5257800"/>
          </a:xfrm>
        </p:spPr>
        <p:txBody>
          <a:bodyPr/>
          <a:lstStyle/>
          <a:p>
            <a:pPr marL="0" indent="0">
              <a:buFont typeface="Times New Roman" pitchFamily="18" charset="0"/>
              <a:buNone/>
            </a:pPr>
            <a:r>
              <a:rPr lang="de-CH" altLang="de-DE" sz="1800" b="1" dirty="0"/>
              <a:t>Fazit Mammographie-Screening</a:t>
            </a:r>
            <a:br>
              <a:rPr lang="de-CH" altLang="de-DE" sz="1800" b="1" dirty="0"/>
            </a:br>
            <a:endParaRPr lang="de-DE" altLang="de-DE" sz="1800" b="1" dirty="0"/>
          </a:p>
          <a:p>
            <a:pPr marL="0" indent="0"/>
            <a:r>
              <a:rPr lang="de-CH" altLang="de-DE" sz="1600" dirty="0"/>
              <a:t>  Trotz Mammographie von 100 000 Frauen über 10 Jahre</a:t>
            </a:r>
            <a:br>
              <a:rPr lang="de-CH" altLang="de-DE" sz="1600" dirty="0"/>
            </a:br>
            <a:r>
              <a:rPr lang="de-CH" altLang="de-DE" sz="1600" dirty="0"/>
              <a:t>    versterben 290 Frauen an Brustkrebs</a:t>
            </a:r>
          </a:p>
          <a:p>
            <a:pPr marL="0" indent="0"/>
            <a:r>
              <a:rPr lang="de-CH" altLang="de-DE" sz="1600" dirty="0"/>
              <a:t>  Von der Mammographie haben 99,9% der Frauen keinen Nutzen</a:t>
            </a:r>
          </a:p>
        </p:txBody>
      </p:sp>
      <p:sp>
        <p:nvSpPr>
          <p:cNvPr id="71684" name="Rectangle 5"/>
          <p:cNvSpPr>
            <a:spLocks noChangeArrowheads="1"/>
          </p:cNvSpPr>
          <p:nvPr/>
        </p:nvSpPr>
        <p:spPr bwMode="auto">
          <a:xfrm>
            <a:off x="3381375" y="6361113"/>
            <a:ext cx="21098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a:solidFill>
                  <a:schemeClr val="tx1"/>
                </a:solidFill>
                <a:latin typeface="Calibri" panose="020F0502020204030204" pitchFamily="34" charset="0"/>
                <a:ea typeface="Calibri" panose="020F0502020204030204" pitchFamily="34" charset="0"/>
                <a:cs typeface="Calibri" panose="020F0502020204030204" pitchFamily="34" charset="0"/>
              </a:rPr>
              <a:t>Nyström L et al. J Med Screening 1996;3:85-87</a:t>
            </a:r>
          </a:p>
        </p:txBody>
      </p:sp>
      <p:pic>
        <p:nvPicPr>
          <p:cNvPr id="71685" name="Picture 1" descr="D:\Daten\JPG Praxis\Medizin\Onkologie\Mammacarcin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2688" y="3071813"/>
            <a:ext cx="1687512"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rm 2049"/>
          <p:cNvSpPr>
            <a:spLocks noGrp="1" noChangeArrowheads="1"/>
          </p:cNvSpPr>
          <p:nvPr>
            <p:ph type="ctrTitle"/>
          </p:nvPr>
        </p:nvSpPr>
        <p:spPr/>
        <p:txBody>
          <a:bodyPr wrap="square"/>
          <a:lstStyle/>
          <a:p>
            <a:pPr marL="0" indent="0" defTabSz="914400" eaLnBrk="1" hangingPunct="1"/>
            <a:r>
              <a:rPr lang="de-CH" altLang="de-DE" dirty="0"/>
              <a:t>Diagnostik: Thermographie - MammoVision</a:t>
            </a:r>
            <a:endParaRPr lang="de-DE" altLang="de-DE"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rm 61441"/>
          <p:cNvSpPr>
            <a:spLocks noGrp="1" noChangeArrowheads="1"/>
          </p:cNvSpPr>
          <p:nvPr>
            <p:ph type="title" idx="4294967295"/>
          </p:nvPr>
        </p:nvSpPr>
        <p:spPr>
          <a:xfrm>
            <a:off x="855663" y="-52388"/>
            <a:ext cx="6769100" cy="720726"/>
          </a:xfrm>
        </p:spPr>
        <p:txBody>
          <a:bodyPr wrap="square"/>
          <a:lstStyle/>
          <a:p>
            <a:r>
              <a:rPr lang="de-CH" altLang="de-DE" dirty="0"/>
              <a:t>Thermographie - Die MammoVision</a:t>
            </a:r>
          </a:p>
        </p:txBody>
      </p:sp>
      <p:sp>
        <p:nvSpPr>
          <p:cNvPr id="73731" name="Form 61442"/>
          <p:cNvSpPr>
            <a:spLocks noGrp="1" noChangeArrowheads="1"/>
          </p:cNvSpPr>
          <p:nvPr>
            <p:ph type="body" idx="4294967295"/>
          </p:nvPr>
        </p:nvSpPr>
        <p:spPr/>
        <p:txBody>
          <a:bodyPr/>
          <a:lstStyle/>
          <a:p>
            <a:pPr marL="419100" indent="-419100">
              <a:buFont typeface="Times New Roman" pitchFamily="18" charset="0"/>
              <a:buAutoNum type="arabicPlain"/>
            </a:pPr>
            <a:r>
              <a:rPr lang="de-CH" altLang="de-DE" sz="1800" dirty="0"/>
              <a:t>MammoVision - Eine standardisierte Untersuchung</a:t>
            </a:r>
          </a:p>
          <a:p>
            <a:pPr marL="419100" indent="-419100">
              <a:buFont typeface="Times New Roman" pitchFamily="18" charset="0"/>
              <a:buAutoNum type="arabicPlain"/>
            </a:pPr>
            <a:r>
              <a:rPr lang="de-CH" altLang="de-DE" sz="1800" dirty="0"/>
              <a:t>Die gesunde Brust - Vermehrte Gefässstruktur</a:t>
            </a:r>
          </a:p>
          <a:p>
            <a:pPr marL="419100" indent="-419100">
              <a:buFont typeface="Times New Roman" pitchFamily="18" charset="0"/>
              <a:buAutoNum type="arabicPlain"/>
            </a:pPr>
            <a:r>
              <a:rPr lang="de-CH" altLang="de-DE" sz="1800" dirty="0"/>
              <a:t>Die verdächtige Brust</a:t>
            </a:r>
          </a:p>
          <a:p>
            <a:pPr marL="419100" indent="-419100">
              <a:buFont typeface="Times New Roman" pitchFamily="18" charset="0"/>
              <a:buAutoNum type="arabicPlain"/>
            </a:pPr>
            <a:r>
              <a:rPr lang="de-CH" altLang="de-DE" sz="1800" dirty="0"/>
              <a:t>Brustkrebs - Fallbeispiele</a:t>
            </a:r>
            <a:endParaRPr lang="de-DE" altLang="de-DE"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rm 2049"/>
          <p:cNvSpPr>
            <a:spLocks noGrp="1" noChangeArrowheads="1"/>
          </p:cNvSpPr>
          <p:nvPr>
            <p:ph type="ctrTitle"/>
          </p:nvPr>
        </p:nvSpPr>
        <p:spPr/>
        <p:txBody>
          <a:bodyPr wrap="square"/>
          <a:lstStyle/>
          <a:p>
            <a:pPr marL="0" indent="0" defTabSz="914400" eaLnBrk="1" hangingPunct="1"/>
            <a:r>
              <a:rPr lang="de-CH" altLang="de-DE" dirty="0"/>
              <a:t>Brustkrebs - Häufigkeit</a:t>
            </a:r>
            <a:endParaRPr lang="de-DE" altLang="de-DE"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74755" name="Form 59394"/>
          <p:cNvSpPr>
            <a:spLocks noGrp="1" noChangeArrowheads="1"/>
          </p:cNvSpPr>
          <p:nvPr>
            <p:ph type="body" idx="4294967295"/>
          </p:nvPr>
        </p:nvSpPr>
        <p:spPr>
          <a:xfrm>
            <a:off x="863600" y="1000125"/>
            <a:ext cx="7859713" cy="5257800"/>
          </a:xfrm>
        </p:spPr>
        <p:txBody>
          <a:bodyPr/>
          <a:lstStyle/>
          <a:p>
            <a:pPr marL="0" indent="0">
              <a:buFont typeface="Times New Roman" pitchFamily="18" charset="0"/>
              <a:buNone/>
            </a:pPr>
            <a:r>
              <a:rPr lang="de-CH" altLang="de-DE" sz="1800" b="1" dirty="0"/>
              <a:t>MammoVision =  Standardisierte Untersuchungsmethode </a:t>
            </a:r>
            <a:br>
              <a:rPr lang="de-CH" altLang="de-DE" sz="1800" b="1" dirty="0"/>
            </a:br>
            <a:r>
              <a:rPr lang="de-CH" altLang="de-DE" sz="1800" b="1" dirty="0"/>
              <a:t>                             + Software zur Auswertung der Messdaten</a:t>
            </a:r>
            <a:br>
              <a:rPr lang="de-CH" altLang="de-DE" sz="1800" b="1" dirty="0"/>
            </a:br>
            <a:endParaRPr lang="de-DE" altLang="de-DE" sz="1800" b="1" dirty="0"/>
          </a:p>
          <a:p>
            <a:pPr marL="0" indent="0"/>
            <a:r>
              <a:rPr lang="de-CH" altLang="de-DE" sz="1600" dirty="0"/>
              <a:t>   Mittels einer hochempfindlichen Wärmebildkamera werden unter standardisierten </a:t>
            </a:r>
            <a:br>
              <a:rPr lang="de-CH" altLang="de-DE" sz="1600" dirty="0"/>
            </a:br>
            <a:r>
              <a:rPr lang="de-CH" altLang="de-DE" sz="1600" dirty="0"/>
              <a:t>     Bedingungen die Temperaturverhältnisse in beiden Brüsten vor und nach einer </a:t>
            </a:r>
            <a:br>
              <a:rPr lang="de-CH" altLang="de-DE" sz="1600" dirty="0"/>
            </a:br>
            <a:r>
              <a:rPr lang="de-CH" altLang="de-DE" sz="1600" dirty="0"/>
              <a:t>     Abkühlungsphase von 10 Minuten bei 20 Grad Umgebungstemperatur in 3 </a:t>
            </a:r>
            <a:br>
              <a:rPr lang="de-CH" altLang="de-DE" sz="1600" dirty="0"/>
            </a:br>
            <a:r>
              <a:rPr lang="de-CH" altLang="de-DE" sz="1600" dirty="0"/>
              <a:t>     Ebenen gemessenen und anschliessend in ein speziell dafür entwickeltes </a:t>
            </a:r>
            <a:br>
              <a:rPr lang="de-CH" altLang="de-DE" sz="1600" dirty="0"/>
            </a:br>
            <a:r>
              <a:rPr lang="de-CH" altLang="de-DE" sz="1600" dirty="0"/>
              <a:t>     Softwareprogramm eingelesen</a:t>
            </a:r>
          </a:p>
          <a:p>
            <a:pPr marL="0" indent="0"/>
            <a:r>
              <a:rPr lang="de-CH" altLang="de-DE" sz="1600" dirty="0"/>
              <a:t>   Manuell werden Netze mit 16 bezeichneten Feldern über die Brüste gelegt und für </a:t>
            </a:r>
            <a:br>
              <a:rPr lang="de-CH" altLang="de-DE" sz="1600" dirty="0"/>
            </a:br>
            <a:r>
              <a:rPr lang="de-CH" altLang="de-DE" sz="1600" dirty="0"/>
              <a:t>     jede Brust der Gefässtyp nach vorgegebenen Kriterien bestimmt.</a:t>
            </a:r>
          </a:p>
          <a:p>
            <a:pPr marL="0" indent="0"/>
            <a:r>
              <a:rPr lang="de-CH" altLang="de-DE" sz="1600" dirty="0"/>
              <a:t>   Das Programm erfasst in jedem Feld gesondert die Temperatur, vergleicht jedes </a:t>
            </a:r>
            <a:br>
              <a:rPr lang="de-CH" altLang="de-DE" sz="1600" dirty="0"/>
            </a:br>
            <a:r>
              <a:rPr lang="de-CH" altLang="de-DE" sz="1600" dirty="0"/>
              <a:t>     einzelne Feld in beiden Brüsten vor und nach Abkühlung, vergleicht die </a:t>
            </a:r>
            <a:br>
              <a:rPr lang="de-CH" altLang="de-DE" sz="1600" dirty="0"/>
            </a:br>
            <a:r>
              <a:rPr lang="de-CH" altLang="de-DE" sz="1600" dirty="0"/>
              <a:t>     Messergebnisse mit standardisierten Normwerten, erläutert die Befunde und </a:t>
            </a:r>
            <a:br>
              <a:rPr lang="de-CH" altLang="de-DE" sz="1600" dirty="0"/>
            </a:br>
            <a:r>
              <a:rPr lang="de-CH" altLang="de-DE" sz="1600" dirty="0"/>
              <a:t>     wertet nach den BIRAS Kriterien von 1 bis 5 (analog BIRADS in der </a:t>
            </a:r>
            <a:br>
              <a:rPr lang="de-CH" altLang="de-DE" sz="1600" dirty="0"/>
            </a:br>
            <a:r>
              <a:rPr lang="de-CH" altLang="de-DE" sz="1600" dirty="0"/>
              <a:t>     Mammographie).</a:t>
            </a:r>
          </a:p>
        </p:txBody>
      </p:sp>
      <p:pic>
        <p:nvPicPr>
          <p:cNvPr id="7475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888" y="5081588"/>
            <a:ext cx="1800225" cy="1203325"/>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75779" name="Form 59394"/>
          <p:cNvSpPr>
            <a:spLocks noGrp="1" noChangeArrowheads="1"/>
          </p:cNvSpPr>
          <p:nvPr>
            <p:ph type="body" idx="4294967295"/>
          </p:nvPr>
        </p:nvSpPr>
        <p:spPr>
          <a:xfrm>
            <a:off x="863600" y="1000125"/>
            <a:ext cx="7859713" cy="5257800"/>
          </a:xfrm>
        </p:spPr>
        <p:txBody>
          <a:bodyPr/>
          <a:lstStyle/>
          <a:p>
            <a:pPr marL="0" indent="0">
              <a:buFont typeface="Times New Roman" pitchFamily="18" charset="0"/>
              <a:buNone/>
            </a:pPr>
            <a:r>
              <a:rPr lang="de-CH" altLang="de-DE" sz="1800" b="1" dirty="0"/>
              <a:t>Die Software erfasst die Temperaturverhältnisse in jedem einzelnen Feld und vergleicht beide Brüste vor und nach Abkühlung</a:t>
            </a:r>
          </a:p>
          <a:p>
            <a:pPr marL="0" indent="0">
              <a:buFont typeface="Times New Roman" pitchFamily="18" charset="0"/>
              <a:buNone/>
            </a:pPr>
            <a:br>
              <a:rPr lang="de-CH" altLang="de-DE" sz="1800" b="1" dirty="0"/>
            </a:br>
            <a:r>
              <a:rPr lang="de-CH" altLang="de-DE" sz="1600" dirty="0"/>
              <a:t>   </a:t>
            </a:r>
          </a:p>
        </p:txBody>
      </p:sp>
      <p:pic>
        <p:nvPicPr>
          <p:cNvPr id="757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847850"/>
            <a:ext cx="3027363" cy="220980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4" descr="mamma netz s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4224338"/>
            <a:ext cx="3014662" cy="2157412"/>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5" descr="mamma netz far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425" y="4178300"/>
            <a:ext cx="3005138"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2875" y="1846263"/>
            <a:ext cx="3021013" cy="2160587"/>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76803" name="Form 59394"/>
          <p:cNvSpPr>
            <a:spLocks noGrp="1" noChangeArrowheads="1"/>
          </p:cNvSpPr>
          <p:nvPr>
            <p:ph type="body" idx="4294967295"/>
          </p:nvPr>
        </p:nvSpPr>
        <p:spPr>
          <a:xfrm>
            <a:off x="866775" y="1000125"/>
            <a:ext cx="7859713" cy="5257800"/>
          </a:xfrm>
        </p:spPr>
        <p:txBody>
          <a:bodyPr/>
          <a:lstStyle/>
          <a:p>
            <a:pPr marL="0" indent="0">
              <a:buFont typeface="Times New Roman" pitchFamily="18" charset="0"/>
              <a:buNone/>
            </a:pPr>
            <a:r>
              <a:rPr lang="de-CH" altLang="de-DE" sz="1800" b="1" dirty="0"/>
              <a:t>Visuelle Beurteilung der Gefässstrukturen</a:t>
            </a:r>
            <a:br>
              <a:rPr lang="de-CH" altLang="de-DE" sz="1800" b="1" dirty="0"/>
            </a:br>
            <a:endParaRPr lang="de-DE" altLang="de-DE" sz="1800" b="1" dirty="0"/>
          </a:p>
          <a:p>
            <a:pPr marL="0" indent="0"/>
            <a:r>
              <a:rPr lang="de-CH" altLang="de-DE" sz="1600" dirty="0"/>
              <a:t>   Im vorliegenden Beispiel: Optimale Verhältnisse</a:t>
            </a:r>
          </a:p>
        </p:txBody>
      </p:sp>
      <p:pic>
        <p:nvPicPr>
          <p:cNvPr id="76804" name="Picture 2" descr="\\Server\Dokumente\Exam\Exam Daten\Optimal\Auswertung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2208213"/>
            <a:ext cx="7145337" cy="338455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77827" name="Form 59394"/>
          <p:cNvSpPr>
            <a:spLocks noGrp="1" noChangeArrowheads="1"/>
          </p:cNvSpPr>
          <p:nvPr>
            <p:ph type="body" idx="4294967295"/>
          </p:nvPr>
        </p:nvSpPr>
        <p:spPr>
          <a:xfrm>
            <a:off x="876300" y="989013"/>
            <a:ext cx="7859713" cy="5257800"/>
          </a:xfrm>
        </p:spPr>
        <p:txBody>
          <a:bodyPr/>
          <a:lstStyle/>
          <a:p>
            <a:pPr marL="0" indent="0">
              <a:buFont typeface="Times New Roman" pitchFamily="18" charset="0"/>
              <a:buNone/>
            </a:pPr>
            <a:r>
              <a:rPr lang="de-CH" altLang="de-DE" sz="1800" b="1" dirty="0"/>
              <a:t>Spreizung und Temperaturverhältnisse in den 16 Messfeldern</a:t>
            </a:r>
            <a:br>
              <a:rPr lang="de-CH" altLang="de-DE" sz="1800" b="1" dirty="0"/>
            </a:br>
            <a:endParaRPr lang="de-DE" altLang="de-DE" sz="1800" b="1" dirty="0"/>
          </a:p>
          <a:p>
            <a:pPr marL="0" indent="0"/>
            <a:r>
              <a:rPr lang="de-CH" altLang="de-DE" sz="1600" dirty="0"/>
              <a:t>   Im vorliegenden Beispiel: Optimale Verhältnisse</a:t>
            </a:r>
          </a:p>
        </p:txBody>
      </p:sp>
      <p:pic>
        <p:nvPicPr>
          <p:cNvPr id="77828" name="Picture 2" descr="\\Server\Dokumente\Exam\Exam Daten\Optimal\Auswertung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206625"/>
            <a:ext cx="5808662" cy="3386138"/>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79875" name="Form 59394"/>
          <p:cNvSpPr>
            <a:spLocks noGrp="1" noChangeArrowheads="1"/>
          </p:cNvSpPr>
          <p:nvPr>
            <p:ph type="body" idx="4294967295"/>
          </p:nvPr>
        </p:nvSpPr>
        <p:spPr>
          <a:xfrm>
            <a:off x="866775" y="989013"/>
            <a:ext cx="7859713" cy="5257800"/>
          </a:xfrm>
        </p:spPr>
        <p:txBody>
          <a:bodyPr/>
          <a:lstStyle/>
          <a:p>
            <a:pPr marL="0" indent="0">
              <a:buFont typeface="Times New Roman" pitchFamily="18" charset="0"/>
              <a:buNone/>
            </a:pPr>
            <a:r>
              <a:rPr lang="de-CH" altLang="de-DE" sz="1800" b="1" dirty="0"/>
              <a:t>Boxplot und weitere erweiterte graphische Darstellung</a:t>
            </a:r>
            <a:br>
              <a:rPr lang="de-CH" altLang="de-DE" sz="1800" b="1" dirty="0"/>
            </a:br>
            <a:endParaRPr lang="de-DE" altLang="de-DE" sz="1800" b="1" dirty="0"/>
          </a:p>
          <a:p>
            <a:pPr marL="0" indent="0"/>
            <a:r>
              <a:rPr lang="de-CH" altLang="de-DE" sz="1600" dirty="0"/>
              <a:t>   Im vorliegenden Beispiel: Optimale Verhältnisse</a:t>
            </a:r>
          </a:p>
        </p:txBody>
      </p:sp>
      <p:pic>
        <p:nvPicPr>
          <p:cNvPr id="79876" name="Picture 2" descr="\\Server\Dokumente\Exam\Exam Daten\Optimal\Auswertung 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276475"/>
            <a:ext cx="3944938" cy="1692275"/>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79877" name="Picture 3" descr="\\Server\Dokumente\Exam\Exam Daten\Optimal\Auswertung 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108450"/>
            <a:ext cx="3946525" cy="227330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0899" name="Form 59394"/>
          <p:cNvSpPr>
            <a:spLocks noGrp="1" noChangeArrowheads="1"/>
          </p:cNvSpPr>
          <p:nvPr>
            <p:ph type="body" idx="4294967295"/>
          </p:nvPr>
        </p:nvSpPr>
        <p:spPr>
          <a:xfrm>
            <a:off x="876300" y="998538"/>
            <a:ext cx="7859713" cy="5257800"/>
          </a:xfrm>
        </p:spPr>
        <p:txBody>
          <a:bodyPr/>
          <a:lstStyle/>
          <a:p>
            <a:pPr marL="0" indent="0">
              <a:buFont typeface="Times New Roman" pitchFamily="18" charset="0"/>
              <a:buNone/>
            </a:pPr>
            <a:r>
              <a:rPr lang="de-CH" altLang="de-DE" sz="1800" b="1" dirty="0"/>
              <a:t>Darstellung mit Regenbogenfarben</a:t>
            </a:r>
            <a:br>
              <a:rPr lang="de-CH" altLang="de-DE" sz="1800" b="1" dirty="0"/>
            </a:br>
            <a:endParaRPr lang="de-DE" altLang="de-DE" sz="1800" b="1" dirty="0"/>
          </a:p>
          <a:p>
            <a:pPr marL="0" indent="0"/>
            <a:r>
              <a:rPr lang="de-CH" altLang="de-DE" sz="1600" dirty="0"/>
              <a:t>   Im vorliegenden Beispiel: Optimale Verhältnisse</a:t>
            </a:r>
          </a:p>
        </p:txBody>
      </p:sp>
      <p:pic>
        <p:nvPicPr>
          <p:cNvPr id="80900" name="Picture 2" descr="\\Server\Dokumente\Exam\Exam Daten\Optimal\Auswertung 6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276475"/>
            <a:ext cx="6494462" cy="3455988"/>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1923" name="Form 59394"/>
          <p:cNvSpPr>
            <a:spLocks noGrp="1" noChangeArrowheads="1"/>
          </p:cNvSpPr>
          <p:nvPr>
            <p:ph type="body" idx="4294967295"/>
          </p:nvPr>
        </p:nvSpPr>
        <p:spPr>
          <a:xfrm>
            <a:off x="865188" y="928911"/>
            <a:ext cx="7859713" cy="5257800"/>
          </a:xfrm>
        </p:spPr>
        <p:txBody>
          <a:bodyPr/>
          <a:lstStyle/>
          <a:p>
            <a:pPr marL="0" indent="0">
              <a:buFont typeface="Times New Roman" pitchFamily="18" charset="0"/>
              <a:buNone/>
            </a:pPr>
            <a:r>
              <a:rPr lang="de-CH" altLang="de-DE" sz="1800" b="1" dirty="0"/>
              <a:t>Kontrastdarstellung (Isothermen)</a:t>
            </a:r>
            <a:br>
              <a:rPr lang="de-CH" altLang="de-DE" sz="1800" b="1" dirty="0"/>
            </a:br>
            <a:endParaRPr lang="de-DE" altLang="de-DE" sz="1800" b="1" dirty="0"/>
          </a:p>
          <a:p>
            <a:pPr marL="0" indent="0"/>
            <a:r>
              <a:rPr lang="de-CH" altLang="de-DE" sz="1600" dirty="0"/>
              <a:t>   Im vorliegenden Beispiel: Optimale Verhältnisse</a:t>
            </a:r>
          </a:p>
        </p:txBody>
      </p:sp>
      <p:pic>
        <p:nvPicPr>
          <p:cNvPr id="81924" name="Picture 2" descr="\\Server\Dokumente\Exam\Exam Daten\Optimal\Auswertung 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63" y="2133600"/>
            <a:ext cx="6719887" cy="4021138"/>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81925" name="Rectangle 5"/>
          <p:cNvSpPr>
            <a:spLocks noChangeArrowheads="1"/>
          </p:cNvSpPr>
          <p:nvPr/>
        </p:nvSpPr>
        <p:spPr bwMode="auto">
          <a:xfrm>
            <a:off x="3654425" y="6361113"/>
            <a:ext cx="24769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2947" name="Form 59394"/>
          <p:cNvSpPr>
            <a:spLocks noGrp="1" noChangeArrowheads="1"/>
          </p:cNvSpPr>
          <p:nvPr>
            <p:ph type="body" idx="4294967295"/>
          </p:nvPr>
        </p:nvSpPr>
        <p:spPr>
          <a:xfrm>
            <a:off x="876300" y="981075"/>
            <a:ext cx="7859713" cy="5257800"/>
          </a:xfrm>
        </p:spPr>
        <p:txBody>
          <a:bodyPr/>
          <a:lstStyle/>
          <a:p>
            <a:pPr marL="0" indent="0">
              <a:buFont typeface="Times New Roman" pitchFamily="18" charset="0"/>
              <a:buNone/>
            </a:pPr>
            <a:r>
              <a:rPr lang="de-CH" altLang="de-DE" sz="1800" b="1" dirty="0"/>
              <a:t>Textauswertung: Im vorliegenden Beispiel: Optimale Verhältnisse</a:t>
            </a:r>
            <a:br>
              <a:rPr lang="de-CH" altLang="de-DE" sz="1800" b="1" dirty="0"/>
            </a:br>
            <a:endParaRPr lang="de-DE" altLang="de-DE" sz="1800" b="1" dirty="0"/>
          </a:p>
          <a:p>
            <a:pPr marL="0" indent="0"/>
            <a:r>
              <a:rPr lang="de-CH" altLang="de-DE" sz="1600" dirty="0"/>
              <a:t>   </a:t>
            </a:r>
            <a:r>
              <a:rPr lang="de-CH" altLang="de-DE" sz="1600" b="1" dirty="0"/>
              <a:t>Lateralsymmetrie</a:t>
            </a:r>
            <a:br>
              <a:rPr lang="de-CH" altLang="de-DE" sz="1600" dirty="0"/>
            </a:br>
            <a:r>
              <a:rPr lang="de-CH" altLang="de-DE" sz="1600" dirty="0"/>
              <a:t>     Erhebliche Differenzen im thermischen Niveau zwischen den Brüsten gelten als  </a:t>
            </a:r>
            <a:br>
              <a:rPr lang="de-CH" altLang="de-DE" sz="1600" dirty="0"/>
            </a:br>
            <a:r>
              <a:rPr lang="de-CH" altLang="de-DE" sz="1600" dirty="0"/>
              <a:t>     wichtiges Zeichen für mögliche neoplastische Veränderungen, auch in </a:t>
            </a:r>
            <a:br>
              <a:rPr lang="de-CH" altLang="de-DE" sz="1600" dirty="0"/>
            </a:br>
            <a:r>
              <a:rPr lang="de-CH" altLang="de-DE" sz="1600" dirty="0"/>
              <a:t>     röntgenmammographisch noch nicht erfassbaren Frühphasen. Das thermische </a:t>
            </a:r>
            <a:br>
              <a:rPr lang="de-CH" altLang="de-DE" sz="1600" dirty="0"/>
            </a:br>
            <a:r>
              <a:rPr lang="de-CH" altLang="de-DE" sz="1600" dirty="0"/>
              <a:t>     Niveau der rechten Brust nach Abkühlung betrug 30°C, das der linken 30.4°C. </a:t>
            </a:r>
            <a:br>
              <a:rPr lang="de-CH" altLang="de-DE" sz="1600" dirty="0"/>
            </a:br>
            <a:r>
              <a:rPr lang="de-CH" altLang="de-DE" sz="1600" dirty="0"/>
              <a:t>     Der Unterschied im thermischen Niveau zwischen rechter und linker Brust von </a:t>
            </a:r>
            <a:br>
              <a:rPr lang="de-CH" altLang="de-DE" sz="1600" dirty="0"/>
            </a:br>
            <a:r>
              <a:rPr lang="de-CH" altLang="de-DE" sz="1600" dirty="0"/>
              <a:t>     0.4°C, unterschritt damit den Referenzwert von 0.5°C um 0.1°C.</a:t>
            </a:r>
            <a:br>
              <a:rPr lang="de-CH" altLang="de-DE" sz="1600" dirty="0"/>
            </a:br>
            <a:endParaRPr lang="de-CH" altLang="de-DE" sz="1600" dirty="0"/>
          </a:p>
          <a:p>
            <a:pPr marL="0" indent="0"/>
            <a:r>
              <a:rPr lang="de-CH" altLang="de-DE" sz="1600" dirty="0"/>
              <a:t>   </a:t>
            </a:r>
            <a:r>
              <a:rPr lang="de-CH" altLang="de-DE" sz="1600" b="1" dirty="0"/>
              <a:t>Isothermie der Mammae</a:t>
            </a:r>
            <a:br>
              <a:rPr lang="de-CH" altLang="de-DE" sz="1600" dirty="0"/>
            </a:br>
            <a:r>
              <a:rPr lang="de-CH" altLang="de-DE" sz="1600" dirty="0"/>
              <a:t>     Eine erhebliche Abweichung von der Isothermie (Spreizung der Temperaturwerte, </a:t>
            </a:r>
            <a:br>
              <a:rPr lang="de-CH" altLang="de-DE" sz="1600" dirty="0"/>
            </a:br>
            <a:r>
              <a:rPr lang="de-CH" altLang="de-DE" sz="1600" dirty="0"/>
              <a:t>     Differenz zwischen Maxima und Minima innerhalb jeder Brust) wird als wichtiges </a:t>
            </a:r>
            <a:br>
              <a:rPr lang="de-CH" altLang="de-DE" sz="1600" dirty="0"/>
            </a:br>
            <a:r>
              <a:rPr lang="de-CH" altLang="de-DE" sz="1600" dirty="0"/>
              <a:t>     Zeichen für einen möglicherweise veränderten Metabolismus an den Brüsten </a:t>
            </a:r>
            <a:br>
              <a:rPr lang="de-CH" altLang="de-DE" sz="1600" dirty="0"/>
            </a:br>
            <a:r>
              <a:rPr lang="de-CH" altLang="de-DE" sz="1600" dirty="0"/>
              <a:t>     gewertet. Der Wert für die unilaterale Isothermie nach Abkühlung betrug bei der </a:t>
            </a:r>
            <a:br>
              <a:rPr lang="de-CH" altLang="de-DE" sz="1600" dirty="0"/>
            </a:br>
            <a:r>
              <a:rPr lang="de-CH" altLang="de-DE" sz="1600" dirty="0"/>
              <a:t>     rechten Brust 3°C, bei der linken 2.5°C. Der Wert von 3°C überschritt damit den </a:t>
            </a:r>
            <a:br>
              <a:rPr lang="de-CH" altLang="de-DE" sz="1600" dirty="0"/>
            </a:br>
            <a:r>
              <a:rPr lang="de-CH" altLang="de-DE" sz="1600" dirty="0"/>
              <a:t>     Referenzwert von 1.5°C um 1.5°C. Die Referenzwertüberschreitung wird als </a:t>
            </a:r>
            <a:br>
              <a:rPr lang="de-CH" altLang="de-DE" sz="1600" dirty="0"/>
            </a:br>
            <a:r>
              <a:rPr lang="de-CH" altLang="de-DE" sz="1600" dirty="0"/>
              <a:t>     gering gewertet.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3971" name="Form 59394"/>
          <p:cNvSpPr>
            <a:spLocks noGrp="1" noChangeArrowheads="1"/>
          </p:cNvSpPr>
          <p:nvPr>
            <p:ph type="body" idx="4294967295"/>
          </p:nvPr>
        </p:nvSpPr>
        <p:spPr>
          <a:xfrm>
            <a:off x="884238" y="981075"/>
            <a:ext cx="7859712" cy="5257800"/>
          </a:xfrm>
        </p:spPr>
        <p:txBody>
          <a:bodyPr/>
          <a:lstStyle/>
          <a:p>
            <a:pPr marL="0" indent="0">
              <a:buFont typeface="Times New Roman" pitchFamily="18" charset="0"/>
              <a:buNone/>
            </a:pPr>
            <a:r>
              <a:rPr lang="de-CH" altLang="de-DE" sz="1800" b="1" dirty="0"/>
              <a:t>Textauswertung: Im vorliegenden Beispiel: Optimale Verhältnisse</a:t>
            </a:r>
            <a:br>
              <a:rPr lang="de-CH" altLang="de-DE" sz="1800" b="1" dirty="0"/>
            </a:br>
            <a:endParaRPr lang="de-DE" altLang="de-DE" sz="1800" b="1" dirty="0"/>
          </a:p>
          <a:p>
            <a:pPr marL="0" indent="0"/>
            <a:r>
              <a:rPr lang="de-CH" altLang="de-DE" sz="1600" dirty="0"/>
              <a:t>   </a:t>
            </a:r>
            <a:r>
              <a:rPr lang="de-CH" altLang="de-DE" sz="1600" b="1" dirty="0"/>
              <a:t>Thermisches Niveau der Areola</a:t>
            </a:r>
            <a:br>
              <a:rPr lang="de-CH" altLang="de-DE" sz="1600" b="1" dirty="0"/>
            </a:br>
            <a:r>
              <a:rPr lang="de-CH" altLang="de-DE" sz="1600" b="1" dirty="0"/>
              <a:t>     </a:t>
            </a:r>
            <a:r>
              <a:rPr lang="de-CH" altLang="de-DE" sz="1600" dirty="0"/>
              <a:t>Die Areola sollte ein tieferes thermisches Niveau als die kühlen Brustbezirke </a:t>
            </a:r>
            <a:br>
              <a:rPr lang="de-CH" altLang="de-DE" sz="1600" dirty="0"/>
            </a:br>
            <a:r>
              <a:rPr lang="de-CH" altLang="de-DE" sz="1600" dirty="0"/>
              <a:t>     aufweisen. Eine deutliche Überwärmung der Areola wird als wichtiges Zeichen für </a:t>
            </a:r>
            <a:br>
              <a:rPr lang="de-CH" altLang="de-DE" sz="1600" dirty="0"/>
            </a:br>
            <a:r>
              <a:rPr lang="de-CH" altLang="de-DE" sz="1600" dirty="0"/>
              <a:t>     eine irreguläre Durchblutung an den Brüsten gewertet. Im vorliegenden Fall zeigte </a:t>
            </a:r>
            <a:br>
              <a:rPr lang="de-CH" altLang="de-DE" sz="1600" dirty="0"/>
            </a:br>
            <a:r>
              <a:rPr lang="de-CH" altLang="de-DE" sz="1600" dirty="0"/>
              <a:t>     sich dies am wenigsten bei der rechten Brust nach Abkühlung. Dort war die </a:t>
            </a:r>
            <a:br>
              <a:rPr lang="de-CH" altLang="de-DE" sz="1600" dirty="0"/>
            </a:br>
            <a:r>
              <a:rPr lang="de-CH" altLang="de-DE" sz="1600" dirty="0"/>
              <a:t>     Areola um 0.2°C wärmer als die sonstigen kühlen Bezirke. Die </a:t>
            </a:r>
            <a:br>
              <a:rPr lang="de-CH" altLang="de-DE" sz="1600" dirty="0"/>
            </a:br>
            <a:r>
              <a:rPr lang="de-CH" altLang="de-DE" sz="1600" dirty="0"/>
              <a:t>     Referenzwertüberschreitung wird als gering gewertet.</a:t>
            </a:r>
            <a:br>
              <a:rPr lang="de-CH" altLang="de-DE" sz="1600" dirty="0"/>
            </a:br>
            <a:endParaRPr lang="de-CH" altLang="de-DE" sz="1600" dirty="0"/>
          </a:p>
          <a:p>
            <a:pPr marL="0" indent="0"/>
            <a:r>
              <a:rPr lang="de-CH" altLang="de-DE" sz="1600" dirty="0"/>
              <a:t>  </a:t>
            </a:r>
            <a:r>
              <a:rPr lang="de-CH" altLang="de-DE" sz="1600" b="1" dirty="0"/>
              <a:t>Thermisches Niveau der Mamille</a:t>
            </a:r>
            <a:br>
              <a:rPr lang="de-CH" altLang="de-DE" sz="1600" b="1" dirty="0"/>
            </a:br>
            <a:r>
              <a:rPr lang="de-CH" altLang="de-DE" sz="1600" b="1" dirty="0"/>
              <a:t>    </a:t>
            </a:r>
            <a:r>
              <a:rPr lang="de-CH" altLang="de-DE" sz="1600" dirty="0"/>
              <a:t>Ausgeprägter als bei der Areola sollte die Mamille ein um ca. 0,5°C tieferes </a:t>
            </a:r>
            <a:br>
              <a:rPr lang="de-CH" altLang="de-DE" sz="1600" dirty="0"/>
            </a:br>
            <a:r>
              <a:rPr lang="de-CH" altLang="de-DE" sz="1600" dirty="0"/>
              <a:t>    thermisches Niveau als die sonstigen kühlen Bezirke aufweisen. Eine deutliche </a:t>
            </a:r>
            <a:br>
              <a:rPr lang="de-CH" altLang="de-DE" sz="1600" dirty="0"/>
            </a:br>
            <a:r>
              <a:rPr lang="de-CH" altLang="de-DE" sz="1600" dirty="0"/>
              <a:t>    Überwärmung der Mamille wird als weiteres wichtiges Zeichen für eine irreguläre </a:t>
            </a:r>
            <a:br>
              <a:rPr lang="de-CH" altLang="de-DE" sz="1600" dirty="0"/>
            </a:br>
            <a:r>
              <a:rPr lang="de-CH" altLang="de-DE" sz="1600" dirty="0"/>
              <a:t>    Durchblutung an den Brüsten gewertet. Im vorliegenden Fall war die Mamille </a:t>
            </a:r>
            <a:br>
              <a:rPr lang="de-CH" altLang="de-DE" sz="1600" dirty="0"/>
            </a:br>
            <a:r>
              <a:rPr lang="de-CH" altLang="de-DE" sz="1600" dirty="0"/>
              <a:t>    rechts vor Abkühlung um 0.7°C.kühler, links um 1°C kühler. Dies liegt im </a:t>
            </a:r>
            <a:br>
              <a:rPr lang="de-CH" altLang="de-DE" sz="1600" dirty="0"/>
            </a:br>
            <a:r>
              <a:rPr lang="de-CH" altLang="de-DE" sz="1600" dirty="0"/>
              <a:t>    Referenzbereich und ist nicht BIRAS-relevant.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4995" name="Form 59394"/>
          <p:cNvSpPr>
            <a:spLocks noGrp="1" noChangeArrowheads="1"/>
          </p:cNvSpPr>
          <p:nvPr>
            <p:ph type="body" idx="4294967295"/>
          </p:nvPr>
        </p:nvSpPr>
        <p:spPr>
          <a:xfrm>
            <a:off x="876300" y="981075"/>
            <a:ext cx="7859713" cy="5257800"/>
          </a:xfrm>
        </p:spPr>
        <p:txBody>
          <a:bodyPr/>
          <a:lstStyle/>
          <a:p>
            <a:pPr marL="0" indent="0">
              <a:buFont typeface="Times New Roman" pitchFamily="18" charset="0"/>
              <a:buNone/>
            </a:pPr>
            <a:r>
              <a:rPr lang="de-CH" altLang="de-DE" sz="1800" b="1" dirty="0"/>
              <a:t>Textauswertung: Im vorliegenden Beispiel: Optimale Verhältnisse</a:t>
            </a:r>
            <a:br>
              <a:rPr lang="de-CH" altLang="de-DE" sz="1800" b="1" dirty="0"/>
            </a:br>
            <a:endParaRPr lang="de-DE" altLang="de-DE" sz="1800" b="1" dirty="0"/>
          </a:p>
          <a:p>
            <a:pPr marL="0" indent="0"/>
            <a:r>
              <a:rPr lang="de-CH" altLang="de-DE" sz="1600" dirty="0"/>
              <a:t>   </a:t>
            </a:r>
            <a:r>
              <a:rPr lang="de-CH" altLang="de-DE" sz="1600" b="1" dirty="0"/>
              <a:t>Thermische Regulation auf einen Kältereiz</a:t>
            </a:r>
            <a:br>
              <a:rPr lang="de-CH" altLang="de-DE" sz="1600" b="1" dirty="0"/>
            </a:br>
            <a:r>
              <a:rPr lang="de-CH" altLang="de-DE" sz="1600" b="1" dirty="0"/>
              <a:t>     </a:t>
            </a:r>
            <a:r>
              <a:rPr lang="de-CH" altLang="de-DE" sz="1600" dirty="0"/>
              <a:t>Bei der MammoVision-Untersuchung werden die Messungen vor und nach einem </a:t>
            </a:r>
            <a:br>
              <a:rPr lang="de-CH" altLang="de-DE" sz="1600" dirty="0"/>
            </a:br>
            <a:r>
              <a:rPr lang="de-CH" altLang="de-DE" sz="1600" dirty="0"/>
              <a:t>     Kältereiz durchgeführt. Je nach Brustgrösse sollten die Mittelwerte jeder Brust </a:t>
            </a:r>
            <a:br>
              <a:rPr lang="de-CH" altLang="de-DE" sz="1600" dirty="0"/>
            </a:br>
            <a:r>
              <a:rPr lang="de-CH" altLang="de-DE" sz="1600" dirty="0"/>
              <a:t>     dabei um mindestens 0,5°C, besser 1°C abkühlen. Bei der Patientin fand sich an </a:t>
            </a:r>
            <a:br>
              <a:rPr lang="de-CH" altLang="de-DE" sz="1600" dirty="0"/>
            </a:br>
            <a:r>
              <a:rPr lang="de-CH" altLang="de-DE" sz="1600" dirty="0"/>
              <a:t>     der rechten Brust eine Abkühlung um 1.2°C, an der linken Brust eine Abkühlung </a:t>
            </a:r>
            <a:br>
              <a:rPr lang="de-CH" altLang="de-DE" sz="1600" dirty="0"/>
            </a:br>
            <a:r>
              <a:rPr lang="de-CH" altLang="de-DE" sz="1600" dirty="0"/>
              <a:t>     um 1.3°C. Damit lagen die Werte im erwarteten Bereich und sind nicht BIRAS-</a:t>
            </a:r>
            <a:br>
              <a:rPr lang="de-CH" altLang="de-DE" sz="1600" dirty="0"/>
            </a:br>
            <a:r>
              <a:rPr lang="de-CH" altLang="de-DE" sz="1600" dirty="0"/>
              <a:t>     relevant.</a:t>
            </a:r>
            <a:br>
              <a:rPr lang="de-CH" altLang="de-DE" sz="1600" dirty="0"/>
            </a:br>
            <a:endParaRPr lang="de-CH" altLang="de-DE" sz="1600" dirty="0"/>
          </a:p>
          <a:p>
            <a:pPr marL="0" indent="0"/>
            <a:r>
              <a:rPr lang="de-CH" altLang="de-DE" sz="1600" dirty="0"/>
              <a:t>   </a:t>
            </a:r>
            <a:r>
              <a:rPr lang="de-CH" altLang="de-DE" sz="1600" b="1" dirty="0"/>
              <a:t>Hotspot-Kriterien</a:t>
            </a:r>
            <a:br>
              <a:rPr lang="de-CH" altLang="de-DE" sz="1600" b="1" dirty="0"/>
            </a:br>
            <a:r>
              <a:rPr lang="de-CH" altLang="de-DE" sz="1600" b="1" dirty="0"/>
              <a:t>     </a:t>
            </a:r>
            <a:r>
              <a:rPr lang="de-CH" altLang="de-DE" sz="1600" dirty="0"/>
              <a:t>Hotspot-Kriterien können gering bis stark ausgeprägt auftreten und gelten als </a:t>
            </a:r>
            <a:br>
              <a:rPr lang="de-CH" altLang="de-DE" sz="1600" dirty="0"/>
            </a:br>
            <a:r>
              <a:rPr lang="de-CH" altLang="de-DE" sz="1600" dirty="0"/>
              <a:t>     besonders wichtiger Hinweis auf übersteigerten Bruststoffwechsel. Gesunde </a:t>
            </a:r>
            <a:br>
              <a:rPr lang="de-CH" altLang="de-DE" sz="1600" dirty="0"/>
            </a:br>
            <a:r>
              <a:rPr lang="de-CH" altLang="de-DE" sz="1600" dirty="0"/>
              <a:t>     Brüste weisen keine Hotspot-Kriterien auf. Die bei dieser Untersuchung </a:t>
            </a:r>
            <a:br>
              <a:rPr lang="de-CH" altLang="de-DE" sz="1600" dirty="0"/>
            </a:br>
            <a:r>
              <a:rPr lang="de-CH" altLang="de-DE" sz="1600" dirty="0"/>
              <a:t>     errechneten Hotspot-Kriterien führten nicht zu einer Anhebung der BIRAS-</a:t>
            </a:r>
            <a:br>
              <a:rPr lang="de-CH" altLang="de-DE" sz="1600" dirty="0"/>
            </a:br>
            <a:r>
              <a:rPr lang="de-CH" altLang="de-DE" sz="1600" dirty="0"/>
              <a:t>     Klassifikation.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rm 61441"/>
          <p:cNvSpPr>
            <a:spLocks noGrp="1" noChangeArrowheads="1"/>
          </p:cNvSpPr>
          <p:nvPr>
            <p:ph type="title"/>
          </p:nvPr>
        </p:nvSpPr>
        <p:spPr>
          <a:xfrm>
            <a:off x="865188" y="-26988"/>
            <a:ext cx="5867400" cy="601663"/>
          </a:xfrm>
        </p:spPr>
        <p:txBody>
          <a:bodyPr wrap="square"/>
          <a:lstStyle/>
          <a:p>
            <a:r>
              <a:rPr lang="de-CH" altLang="de-DE" dirty="0"/>
              <a:t>Brustkrebs - Häufigkeit</a:t>
            </a:r>
          </a:p>
        </p:txBody>
      </p:sp>
      <p:sp>
        <p:nvSpPr>
          <p:cNvPr id="11267" name="Form 61442"/>
          <p:cNvSpPr>
            <a:spLocks noGrp="1" noChangeArrowheads="1"/>
          </p:cNvSpPr>
          <p:nvPr>
            <p:ph type="body" idx="1"/>
          </p:nvPr>
        </p:nvSpPr>
        <p:spPr>
          <a:xfrm>
            <a:off x="855663" y="1003300"/>
            <a:ext cx="7859712" cy="5065713"/>
          </a:xfrm>
        </p:spPr>
        <p:txBody>
          <a:bodyPr/>
          <a:lstStyle/>
          <a:p>
            <a:pPr marL="419100" indent="-419100">
              <a:buFont typeface="Times New Roman" pitchFamily="18" charset="0"/>
              <a:buAutoNum type="arabicPlain"/>
            </a:pPr>
            <a:r>
              <a:rPr lang="de-CH" altLang="de-DE" sz="1800" dirty="0"/>
              <a:t>Situation allgemein</a:t>
            </a:r>
            <a:endParaRPr lang="de-DE" altLang="de-DE" sz="1800" dirty="0"/>
          </a:p>
          <a:p>
            <a:pPr marL="419100" indent="-419100">
              <a:buFont typeface="Times New Roman" pitchFamily="18" charset="0"/>
              <a:buAutoNum type="arabicPlain"/>
            </a:pPr>
            <a:r>
              <a:rPr lang="de-CH" altLang="de-DE" sz="1800" dirty="0"/>
              <a:t>Familiäre Häufigkeit</a:t>
            </a:r>
          </a:p>
          <a:p>
            <a:pPr marL="419100" indent="-419100">
              <a:buFont typeface="Times New Roman" pitchFamily="18" charset="0"/>
              <a:buAutoNum type="arabicPlain"/>
            </a:pPr>
            <a:r>
              <a:rPr lang="de-CH" altLang="de-DE" sz="1800" dirty="0"/>
              <a:t>Lebenszeitrisiko</a:t>
            </a:r>
          </a:p>
          <a:p>
            <a:pPr marL="419100" indent="-419100">
              <a:buFont typeface="Times New Roman" pitchFamily="18" charset="0"/>
              <a:buAutoNum type="arabicPlain"/>
            </a:pPr>
            <a:r>
              <a:rPr lang="de-CH" altLang="de-DE" sz="1800" dirty="0"/>
              <a:t>Häufigkeit in Altersgruppen</a:t>
            </a:r>
          </a:p>
          <a:p>
            <a:pPr marL="419100" indent="-419100">
              <a:buFont typeface="Times New Roman" pitchFamily="18" charset="0"/>
              <a:buAutoNum type="arabicPlain"/>
            </a:pPr>
            <a:r>
              <a:rPr lang="de-CH" altLang="de-DE" sz="1800" dirty="0"/>
              <a:t>Situation Welt</a:t>
            </a:r>
          </a:p>
          <a:p>
            <a:pPr marL="419100" indent="-419100">
              <a:buFont typeface="Times New Roman" pitchFamily="18" charset="0"/>
              <a:buAutoNum type="arabicPlain"/>
            </a:pPr>
            <a:r>
              <a:rPr lang="de-CH" altLang="de-DE" sz="1800" dirty="0"/>
              <a:t>Situation Schweiz</a:t>
            </a:r>
          </a:p>
          <a:p>
            <a:pPr marL="419100" indent="-419100">
              <a:buFont typeface="Times New Roman" pitchFamily="18" charset="0"/>
              <a:buAutoNum type="arabicPlain"/>
            </a:pPr>
            <a:r>
              <a:rPr lang="de-CH" altLang="de-DE" sz="1800" dirty="0"/>
              <a:t>Situation Deutschland</a:t>
            </a:r>
          </a:p>
          <a:p>
            <a:pPr marL="419100" indent="-419100">
              <a:buFont typeface="Times New Roman" pitchFamily="18" charset="0"/>
              <a:buAutoNum type="arabicPlain"/>
            </a:pPr>
            <a:r>
              <a:rPr lang="de-CH" altLang="de-DE" sz="1800" dirty="0"/>
              <a:t>Situation Österreich</a:t>
            </a:r>
          </a:p>
          <a:p>
            <a:pPr marL="419100" indent="-419100">
              <a:buFont typeface="Times New Roman" pitchFamily="18" charset="0"/>
              <a:buAutoNum type="arabicPlain"/>
            </a:pPr>
            <a:r>
              <a:rPr lang="de-CH" altLang="de-DE" sz="1800" dirty="0"/>
              <a:t>Situation Dänemark</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6019" name="Form 59394"/>
          <p:cNvSpPr>
            <a:spLocks noGrp="1" noChangeArrowheads="1"/>
          </p:cNvSpPr>
          <p:nvPr>
            <p:ph type="body" idx="4294967295"/>
          </p:nvPr>
        </p:nvSpPr>
        <p:spPr>
          <a:xfrm>
            <a:off x="876300" y="981075"/>
            <a:ext cx="7859713" cy="5257800"/>
          </a:xfrm>
        </p:spPr>
        <p:txBody>
          <a:bodyPr/>
          <a:lstStyle/>
          <a:p>
            <a:pPr marL="0" indent="0">
              <a:buFont typeface="Times New Roman" pitchFamily="18" charset="0"/>
              <a:buNone/>
            </a:pPr>
            <a:r>
              <a:rPr lang="de-CH" altLang="de-DE" sz="1800" b="1" dirty="0"/>
              <a:t>Textauswertung: Im vorliegenden Beispiel: Optimale Verhältnisse</a:t>
            </a:r>
            <a:br>
              <a:rPr lang="de-CH" altLang="de-DE" sz="1800" b="1" dirty="0"/>
            </a:br>
            <a:endParaRPr lang="de-DE" altLang="de-DE" sz="1800" b="1" dirty="0"/>
          </a:p>
          <a:p>
            <a:pPr marL="0" indent="0"/>
            <a:r>
              <a:rPr lang="de-CH" altLang="de-DE" sz="1600" dirty="0"/>
              <a:t>   </a:t>
            </a:r>
            <a:r>
              <a:rPr lang="de-CH" altLang="de-DE" sz="1600" b="1" dirty="0"/>
              <a:t>Konturanomalien</a:t>
            </a:r>
            <a:br>
              <a:rPr lang="de-CH" altLang="de-DE" sz="1600" b="1" dirty="0"/>
            </a:br>
            <a:r>
              <a:rPr lang="de-CH" altLang="de-DE" sz="1600" b="1" dirty="0"/>
              <a:t>     </a:t>
            </a:r>
            <a:r>
              <a:rPr lang="de-CH" altLang="de-DE" sz="1600" dirty="0"/>
              <a:t>Beide Brüste waren ohne Konturauffälligkeiten   </a:t>
            </a:r>
            <a:br>
              <a:rPr lang="de-CH" altLang="de-DE" sz="1600" dirty="0"/>
            </a:br>
            <a:endParaRPr lang="de-CH" altLang="de-DE" sz="1600" dirty="0"/>
          </a:p>
          <a:p>
            <a:pPr marL="0" indent="0"/>
            <a:r>
              <a:rPr lang="de-CH" altLang="de-DE" sz="1600" dirty="0"/>
              <a:t>   </a:t>
            </a:r>
            <a:r>
              <a:rPr lang="de-CH" altLang="de-DE" sz="1600" b="1" dirty="0"/>
              <a:t>Gefässzeichnung</a:t>
            </a:r>
            <a:br>
              <a:rPr lang="de-CH" altLang="de-DE" sz="1600" dirty="0"/>
            </a:br>
            <a:r>
              <a:rPr lang="de-CH" altLang="de-DE" sz="1600" dirty="0"/>
              <a:t>     An beiden Brüsten fanden sich keine Anomalien</a:t>
            </a:r>
            <a:br>
              <a:rPr lang="de-CH" altLang="de-DE" sz="1600" dirty="0"/>
            </a:br>
            <a:r>
              <a:rPr lang="de-CH" altLang="de-DE" sz="1600" dirty="0"/>
              <a:t>    </a:t>
            </a:r>
          </a:p>
          <a:p>
            <a:pPr marL="0" indent="0"/>
            <a:r>
              <a:rPr lang="de-CH" altLang="de-DE" sz="1600" dirty="0"/>
              <a:t>   </a:t>
            </a:r>
            <a:r>
              <a:rPr lang="de-CH" altLang="de-DE" sz="1600" b="1" dirty="0"/>
              <a:t>Spezifische Gefässanomalien</a:t>
            </a:r>
            <a:br>
              <a:rPr lang="de-CH" altLang="de-DE" sz="1600" b="1" dirty="0"/>
            </a:br>
            <a:r>
              <a:rPr lang="de-CH" altLang="de-DE" sz="1600" b="1" dirty="0"/>
              <a:t>     </a:t>
            </a:r>
            <a:r>
              <a:rPr lang="de-CH" altLang="de-DE" sz="1600" dirty="0"/>
              <a:t>Es zeigten sich keine spezifischen Gefässanomalien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7043" name="Form 59394"/>
          <p:cNvSpPr>
            <a:spLocks noGrp="1" noChangeArrowheads="1"/>
          </p:cNvSpPr>
          <p:nvPr>
            <p:ph type="body" idx="4294967295"/>
          </p:nvPr>
        </p:nvSpPr>
        <p:spPr>
          <a:xfrm>
            <a:off x="871538" y="989013"/>
            <a:ext cx="7859712" cy="5257800"/>
          </a:xfrm>
        </p:spPr>
        <p:txBody>
          <a:bodyPr/>
          <a:lstStyle/>
          <a:p>
            <a:pPr marL="0" indent="0">
              <a:buFont typeface="Times New Roman" pitchFamily="18" charset="0"/>
              <a:buNone/>
            </a:pPr>
            <a:r>
              <a:rPr lang="de-CH" altLang="de-DE" sz="1800" b="1" dirty="0"/>
              <a:t>Textauswertung: Im vorliegenden Beispiel: Optimale Verhältnisse</a:t>
            </a:r>
            <a:br>
              <a:rPr lang="de-CH" altLang="de-DE" sz="1800" b="1" dirty="0"/>
            </a:br>
            <a:endParaRPr lang="de-DE" altLang="de-DE" sz="1800" b="1" dirty="0"/>
          </a:p>
          <a:p>
            <a:pPr marL="0" indent="0"/>
            <a:r>
              <a:rPr lang="de-CH" altLang="de-DE" sz="1600" dirty="0"/>
              <a:t>   </a:t>
            </a:r>
            <a:r>
              <a:rPr lang="de-CH" altLang="de-DE" sz="1600" b="1" dirty="0"/>
              <a:t>Zusammenfassende Beurteilung</a:t>
            </a:r>
            <a:br>
              <a:rPr lang="de-CH" altLang="de-DE" sz="1600" dirty="0"/>
            </a:br>
            <a:r>
              <a:rPr lang="de-CH" altLang="de-DE" sz="1600" dirty="0"/>
              <a:t>     Analog zur BIRADS-Klassisfikation (Mammographie, Ultraschall, MRI) gibt es fünf </a:t>
            </a:r>
            <a:br>
              <a:rPr lang="de-CH" altLang="de-DE" sz="1600" dirty="0"/>
            </a:br>
            <a:r>
              <a:rPr lang="de-CH" altLang="de-DE" sz="1600" dirty="0"/>
              <a:t>     BIRAS (Breast InfraRed Assessment System) - Kategorien:</a:t>
            </a:r>
            <a:br>
              <a:rPr lang="de-CH" altLang="de-DE" sz="1600" dirty="0"/>
            </a:br>
            <a:br>
              <a:rPr lang="de-CH" altLang="de-DE" sz="1600" dirty="0"/>
            </a:br>
            <a:r>
              <a:rPr lang="de-CH" altLang="de-DE" sz="1600" dirty="0"/>
              <a:t>         1: Unauffällig</a:t>
            </a:r>
            <a:br>
              <a:rPr lang="de-CH" altLang="de-DE" sz="1600" dirty="0"/>
            </a:br>
            <a:r>
              <a:rPr lang="de-CH" altLang="de-DE" sz="1600" dirty="0"/>
              <a:t>         2: Diskrete pathologische Zeichen</a:t>
            </a:r>
            <a:br>
              <a:rPr lang="de-CH" altLang="de-DE" sz="1600" dirty="0"/>
            </a:br>
            <a:r>
              <a:rPr lang="de-CH" altLang="de-DE" sz="1600" dirty="0"/>
              <a:t>         3: Pathologische Zeichen</a:t>
            </a:r>
            <a:br>
              <a:rPr lang="de-CH" altLang="de-DE" sz="1600" dirty="0"/>
            </a:br>
            <a:r>
              <a:rPr lang="de-CH" altLang="de-DE" sz="1600" dirty="0"/>
              <a:t>         4: Deutliche pathologische Zeichen - weitere Abklärungen erforderlich</a:t>
            </a:r>
            <a:br>
              <a:rPr lang="de-CH" altLang="de-DE" sz="1600" dirty="0"/>
            </a:br>
            <a:r>
              <a:rPr lang="de-CH" altLang="de-DE" sz="1600" dirty="0"/>
              <a:t>         5: Hochverdächtige pathologische Befunde, die eine rasche klinische </a:t>
            </a:r>
            <a:br>
              <a:rPr lang="de-CH" altLang="de-DE" sz="1600" dirty="0"/>
            </a:br>
            <a:r>
              <a:rPr lang="de-CH" altLang="de-DE" sz="1600" dirty="0"/>
              <a:t>         Überprüfung erfordern</a:t>
            </a:r>
            <a:br>
              <a:rPr lang="de-CH" altLang="de-DE" sz="1600" dirty="0"/>
            </a:br>
            <a:br>
              <a:rPr lang="de-CH" altLang="de-DE" sz="1600" dirty="0"/>
            </a:br>
            <a:r>
              <a:rPr lang="de-CH" altLang="de-DE" sz="1600" dirty="0"/>
              <a:t>         Aufgrund der errechneten Messwerte sowie der ärztlich-visuellen Beurteilung </a:t>
            </a:r>
            <a:br>
              <a:rPr lang="de-CH" altLang="de-DE" sz="1600" dirty="0"/>
            </a:br>
            <a:r>
              <a:rPr lang="de-CH" altLang="de-DE" sz="1600" dirty="0"/>
              <a:t>         wird die vorliegende Untersuchung der Patientin in folgende Kategorie </a:t>
            </a:r>
            <a:br>
              <a:rPr lang="de-CH" altLang="de-DE" sz="1600" dirty="0"/>
            </a:br>
            <a:r>
              <a:rPr lang="de-CH" altLang="de-DE" sz="1600" dirty="0"/>
              <a:t>         eingeordnet: </a:t>
            </a:r>
            <a:r>
              <a:rPr lang="de-CH" altLang="de-DE" sz="1600" b="1" dirty="0"/>
              <a:t>BIRAS 1</a:t>
            </a:r>
          </a:p>
          <a:p>
            <a:pPr marL="0" indent="0"/>
            <a:r>
              <a:rPr lang="de-CH" altLang="de-DE" sz="1600" dirty="0"/>
              <a:t>   </a:t>
            </a:r>
            <a:r>
              <a:rPr lang="de-CH" altLang="de-DE" sz="1600" b="1" dirty="0"/>
              <a:t>Empfehlungen</a:t>
            </a:r>
            <a:br>
              <a:rPr lang="de-CH" altLang="de-DE" sz="1600" dirty="0"/>
            </a:br>
            <a:r>
              <a:rPr lang="de-CH" altLang="de-DE" sz="1600" dirty="0"/>
              <a:t>     Im Hinblick auf die geschilderten Befunde sind derzeit keine Massnahmen, die </a:t>
            </a:r>
            <a:br>
              <a:rPr lang="de-CH" altLang="de-DE" sz="1600" dirty="0"/>
            </a:br>
            <a:r>
              <a:rPr lang="de-CH" altLang="de-DE" sz="1600" dirty="0"/>
              <a:t>     über die allgemeinen Empfehlungen zur Brustvorsorge hinausgehen, erforderlich.     </a:t>
            </a:r>
            <a:br>
              <a:rPr lang="de-CH" altLang="de-DE" sz="1600" dirty="0"/>
            </a:br>
            <a:r>
              <a:rPr lang="de-CH" altLang="de-DE" sz="1600" dirty="0"/>
              <a:t>     Eine Kontrolluntersuchung in einem Jahr wird empfohlen.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8067" name="Form 59394"/>
          <p:cNvSpPr>
            <a:spLocks noGrp="1" noChangeArrowheads="1"/>
          </p:cNvSpPr>
          <p:nvPr>
            <p:ph type="body" idx="4294967295"/>
          </p:nvPr>
        </p:nvSpPr>
        <p:spPr>
          <a:xfrm>
            <a:off x="858838" y="998538"/>
            <a:ext cx="7859712" cy="5257800"/>
          </a:xfrm>
        </p:spPr>
        <p:txBody>
          <a:bodyPr/>
          <a:lstStyle/>
          <a:p>
            <a:pPr marL="0" indent="0">
              <a:buFont typeface="Times New Roman" pitchFamily="18" charset="0"/>
              <a:buNone/>
            </a:pPr>
            <a:r>
              <a:rPr lang="de-CH" altLang="de-DE" sz="1800" b="1" dirty="0"/>
              <a:t>Die gesunde Brust</a:t>
            </a:r>
            <a:br>
              <a:rPr lang="de-CH" altLang="de-DE" sz="1800" b="1" dirty="0"/>
            </a:br>
            <a:endParaRPr lang="de-DE" altLang="de-DE" sz="1800" b="1" dirty="0"/>
          </a:p>
          <a:p>
            <a:pPr marL="0" indent="0"/>
            <a:r>
              <a:rPr lang="de-CH" altLang="de-DE" sz="1600" dirty="0"/>
              <a:t>   Keine Überwärmung, keine Hotspots, reguläre Abkühlung beidseits</a:t>
            </a:r>
          </a:p>
        </p:txBody>
      </p:sp>
      <p:pic>
        <p:nvPicPr>
          <p:cNvPr id="8806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413000"/>
            <a:ext cx="4752975" cy="3176588"/>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rm 59393"/>
          <p:cNvSpPr>
            <a:spLocks noGrp="1" noChangeArrowheads="1"/>
          </p:cNvSpPr>
          <p:nvPr>
            <p:ph type="title" idx="4294967295"/>
          </p:nvPr>
        </p:nvSpPr>
        <p:spPr>
          <a:xfrm>
            <a:off x="865188" y="44450"/>
            <a:ext cx="5867400" cy="457200"/>
          </a:xfrm>
        </p:spPr>
        <p:txBody>
          <a:bodyPr wrap="square"/>
          <a:lstStyle/>
          <a:p>
            <a:r>
              <a:rPr lang="de-CH" altLang="de-DE" dirty="0"/>
              <a:t>Thermographie - Die MammoVision</a:t>
            </a:r>
          </a:p>
        </p:txBody>
      </p:sp>
      <p:sp>
        <p:nvSpPr>
          <p:cNvPr id="89091" name="Form 59394"/>
          <p:cNvSpPr>
            <a:spLocks noGrp="1" noChangeArrowheads="1"/>
          </p:cNvSpPr>
          <p:nvPr>
            <p:ph type="body" idx="4294967295"/>
          </p:nvPr>
        </p:nvSpPr>
        <p:spPr>
          <a:xfrm>
            <a:off x="858838" y="998538"/>
            <a:ext cx="7859712" cy="5257800"/>
          </a:xfrm>
        </p:spPr>
        <p:txBody>
          <a:bodyPr/>
          <a:lstStyle/>
          <a:p>
            <a:pPr marL="0" indent="0">
              <a:buFont typeface="Times New Roman" pitchFamily="18" charset="0"/>
              <a:buNone/>
            </a:pPr>
            <a:r>
              <a:rPr lang="de-CH" altLang="de-DE" sz="1800" b="1" dirty="0"/>
              <a:t>Die Risikobrust</a:t>
            </a:r>
            <a:br>
              <a:rPr lang="de-CH" altLang="de-DE" sz="1800" b="1" dirty="0"/>
            </a:br>
            <a:endParaRPr lang="de-DE" altLang="de-DE" sz="1800" b="1" dirty="0"/>
          </a:p>
          <a:p>
            <a:pPr marL="0" indent="0"/>
            <a:r>
              <a:rPr lang="de-CH" altLang="de-DE" sz="1600" dirty="0"/>
              <a:t>   Überwärmung, und irreguläre Abkühlung beidseits. Kein Krebs</a:t>
            </a:r>
            <a:br>
              <a:rPr lang="de-CH" altLang="de-DE" sz="1600" dirty="0"/>
            </a:br>
            <a:r>
              <a:rPr lang="de-CH" altLang="de-DE" sz="1600" dirty="0"/>
              <a:t>     Kreis = Gefässstrukturen</a:t>
            </a:r>
          </a:p>
          <a:p>
            <a:pPr marL="0" indent="0"/>
            <a:endParaRPr lang="de-CH" altLang="de-DE" sz="1600" dirty="0"/>
          </a:p>
        </p:txBody>
      </p:sp>
      <p:pic>
        <p:nvPicPr>
          <p:cNvPr id="89092" name="Picture 5" descr="Brust vor Abkühl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 y="2686050"/>
            <a:ext cx="38338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6" descr="Brust nach Abkühl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900" y="2684463"/>
            <a:ext cx="38163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8"/>
          <p:cNvSpPr txBox="1">
            <a:spLocks noChangeArrowheads="1"/>
          </p:cNvSpPr>
          <p:nvPr/>
        </p:nvSpPr>
        <p:spPr bwMode="auto">
          <a:xfrm>
            <a:off x="2160588" y="5726113"/>
            <a:ext cx="11798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vor Kühlung</a:t>
            </a:r>
          </a:p>
        </p:txBody>
      </p:sp>
      <p:sp>
        <p:nvSpPr>
          <p:cNvPr id="89095" name="Text Box 9"/>
          <p:cNvSpPr txBox="1">
            <a:spLocks noChangeArrowheads="1"/>
          </p:cNvSpPr>
          <p:nvPr/>
        </p:nvSpPr>
        <p:spPr bwMode="auto">
          <a:xfrm>
            <a:off x="6121400" y="5726113"/>
            <a:ext cx="1306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nach Kühlung</a:t>
            </a:r>
          </a:p>
        </p:txBody>
      </p:sp>
      <p:sp>
        <p:nvSpPr>
          <p:cNvPr id="12" name="Ellipse 11"/>
          <p:cNvSpPr/>
          <p:nvPr/>
        </p:nvSpPr>
        <p:spPr>
          <a:xfrm>
            <a:off x="6950075" y="3498850"/>
            <a:ext cx="1116013" cy="78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Ellipse 12"/>
          <p:cNvSpPr/>
          <p:nvPr/>
        </p:nvSpPr>
        <p:spPr>
          <a:xfrm>
            <a:off x="5791200" y="3498850"/>
            <a:ext cx="1116013" cy="78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9098" name="Rectangle 5"/>
          <p:cNvSpPr>
            <a:spLocks noChangeArrowheads="1"/>
          </p:cNvSpPr>
          <p:nvPr/>
        </p:nvSpPr>
        <p:spPr bwMode="auto">
          <a:xfrm>
            <a:off x="3654425" y="6361113"/>
            <a:ext cx="25442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89000" y="987425"/>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Vermehrte Wärme = Erhöhte Stoffwechselaktivität</a:t>
            </a:r>
            <a:br>
              <a:rPr lang="de-CH" b="1" dirty="0">
                <a:latin typeface="Calibri" panose="020F0502020204030204" pitchFamily="34" charset="0"/>
                <a:ea typeface="Calibri" panose="020F0502020204030204" pitchFamily="34" charset="0"/>
                <a:cs typeface="Calibri" panose="020F0502020204030204" pitchFamily="34" charset="0"/>
              </a:rPr>
            </a:br>
            <a:r>
              <a:rPr lang="de-CH" b="1" dirty="0">
                <a:latin typeface="Calibri" panose="020F0502020204030204" pitchFamily="34" charset="0"/>
                <a:ea typeface="Calibri" panose="020F0502020204030204" pitchFamily="34" charset="0"/>
                <a:cs typeface="Calibri" panose="020F0502020204030204" pitchFamily="34" charset="0"/>
              </a:rPr>
              <a:t>                                  = Risikobrust</a:t>
            </a:r>
            <a:br>
              <a:rPr lang="de-CH" b="1" dirty="0">
                <a:latin typeface="Calibri" panose="020F0502020204030204" pitchFamily="34" charset="0"/>
                <a:ea typeface="Calibri" panose="020F0502020204030204" pitchFamily="34" charset="0"/>
                <a:cs typeface="Calibri" panose="020F0502020204030204" pitchFamily="34" charset="0"/>
              </a:rPr>
            </a:br>
            <a:r>
              <a:rPr lang="de-CH" b="1" dirty="0">
                <a:latin typeface="Calibri" panose="020F0502020204030204" pitchFamily="34" charset="0"/>
                <a:ea typeface="Calibri" panose="020F0502020204030204" pitchFamily="34" charset="0"/>
                <a:cs typeface="Calibri" panose="020F0502020204030204" pitchFamily="34" charset="0"/>
              </a:rPr>
              <a:t>                                  = Erhöhtes Krebsrisiko</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90115" name="Form 59393"/>
          <p:cNvSpPr>
            <a:spLocks noGrp="1" noChangeArrowheads="1"/>
          </p:cNvSpPr>
          <p:nvPr>
            <p:ph type="title" idx="4294967295"/>
          </p:nvPr>
        </p:nvSpPr>
        <p:spPr>
          <a:xfrm>
            <a:off x="869950" y="-52388"/>
            <a:ext cx="6769100" cy="720726"/>
          </a:xfrm>
        </p:spPr>
        <p:txBody>
          <a:bodyPr wrap="square"/>
          <a:lstStyle/>
          <a:p>
            <a:r>
              <a:rPr lang="de-CH" altLang="de-DE" dirty="0"/>
              <a:t>Thermographie - Risikobrust links</a:t>
            </a:r>
          </a:p>
        </p:txBody>
      </p:sp>
      <p:pic>
        <p:nvPicPr>
          <p:cNvPr id="90116" name="Picture 3" descr="Mamma links Risi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979613"/>
            <a:ext cx="6003925"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10"/>
          <p:cNvSpPr txBox="1">
            <a:spLocks noChangeArrowheads="1"/>
          </p:cNvSpPr>
          <p:nvPr/>
        </p:nvSpPr>
        <p:spPr bwMode="auto">
          <a:xfrm>
            <a:off x="2555875" y="5975350"/>
            <a:ext cx="4032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Pfeile = Gefässstrukturen. Kein Krebs</a:t>
            </a:r>
          </a:p>
        </p:txBody>
      </p:sp>
      <p:cxnSp>
        <p:nvCxnSpPr>
          <p:cNvPr id="7" name="Gerade Verbindung mit Pfeil 6"/>
          <p:cNvCxnSpPr/>
          <p:nvPr/>
        </p:nvCxnSpPr>
        <p:spPr>
          <a:xfrm flipH="1" flipV="1">
            <a:off x="6516688" y="3429000"/>
            <a:ext cx="792162" cy="127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flipV="1">
            <a:off x="6300788" y="2852738"/>
            <a:ext cx="1008062" cy="685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6705600" y="3556000"/>
            <a:ext cx="603250" cy="2333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121"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63600" y="1000125"/>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Patientin, 1955 - Rechte Brust medio-lateral</a:t>
            </a:r>
            <a:br>
              <a:rPr lang="de-CH" b="1" dirty="0">
                <a:latin typeface="Calibri" panose="020F0502020204030204" pitchFamily="34" charset="0"/>
                <a:ea typeface="Calibri" panose="020F0502020204030204" pitchFamily="34" charset="0"/>
                <a:cs typeface="Calibri" panose="020F0502020204030204" pitchFamily="34" charset="0"/>
              </a:rPr>
            </a:br>
            <a:r>
              <a:rPr lang="de-CH" b="1" dirty="0">
                <a:latin typeface="Calibri" panose="020F0502020204030204" pitchFamily="34" charset="0"/>
                <a:ea typeface="Calibri" panose="020F0502020204030204" pitchFamily="34" charset="0"/>
                <a:cs typeface="Calibri" panose="020F0502020204030204" pitchFamily="34" charset="0"/>
              </a:rPr>
              <a:t>Mammographiebefund entspricht ausgeprägter Gefässzeichnung</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91139" name="Form 59393"/>
          <p:cNvSpPr>
            <a:spLocks noGrp="1" noChangeArrowheads="1"/>
          </p:cNvSpPr>
          <p:nvPr>
            <p:ph type="title" idx="4294967295"/>
          </p:nvPr>
        </p:nvSpPr>
        <p:spPr>
          <a:xfrm>
            <a:off x="869950" y="-52388"/>
            <a:ext cx="6769100" cy="720726"/>
          </a:xfrm>
        </p:spPr>
        <p:txBody>
          <a:bodyPr wrap="square"/>
          <a:lstStyle/>
          <a:p>
            <a:r>
              <a:rPr lang="de-CH" altLang="de-DE" dirty="0"/>
              <a:t>Thermographie - Risikobrust rechts</a:t>
            </a:r>
          </a:p>
        </p:txBody>
      </p:sp>
      <p:sp>
        <p:nvSpPr>
          <p:cNvPr id="91140" name="Text Box 10"/>
          <p:cNvSpPr txBox="1">
            <a:spLocks noChangeArrowheads="1"/>
          </p:cNvSpPr>
          <p:nvPr/>
        </p:nvSpPr>
        <p:spPr bwMode="auto">
          <a:xfrm>
            <a:off x="2289175" y="5661025"/>
            <a:ext cx="4578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Pfeile = Gefässstrukturen. Kein Krebs. </a:t>
            </a: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Der Befund ist aber engmaschig zu kontrollieren</a:t>
            </a:r>
          </a:p>
        </p:txBody>
      </p:sp>
      <p:cxnSp>
        <p:nvCxnSpPr>
          <p:cNvPr id="7" name="Gerade Verbindung mit Pfeil 6"/>
          <p:cNvCxnSpPr/>
          <p:nvPr/>
        </p:nvCxnSpPr>
        <p:spPr>
          <a:xfrm flipH="1" flipV="1">
            <a:off x="6588125" y="3522663"/>
            <a:ext cx="720725" cy="1746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flipV="1">
            <a:off x="6588125" y="2981325"/>
            <a:ext cx="720725" cy="54133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6705600" y="3540125"/>
            <a:ext cx="603250" cy="23336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91144" name="Picture 3" descr="Rechts ml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00213"/>
            <a:ext cx="2320925"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 Box 6"/>
          <p:cNvSpPr txBox="1">
            <a:spLocks noChangeArrowheads="1"/>
          </p:cNvSpPr>
          <p:nvPr/>
        </p:nvSpPr>
        <p:spPr bwMode="auto">
          <a:xfrm>
            <a:off x="1547813" y="5294313"/>
            <a:ext cx="11798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vor Kühlung</a:t>
            </a:r>
          </a:p>
        </p:txBody>
      </p:sp>
      <p:sp>
        <p:nvSpPr>
          <p:cNvPr id="91146" name="Text Box 7"/>
          <p:cNvSpPr txBox="1">
            <a:spLocks noChangeArrowheads="1"/>
          </p:cNvSpPr>
          <p:nvPr/>
        </p:nvSpPr>
        <p:spPr bwMode="auto">
          <a:xfrm>
            <a:off x="4070350" y="5294313"/>
            <a:ext cx="1306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nach Kühlung</a:t>
            </a:r>
          </a:p>
        </p:txBody>
      </p:sp>
      <p:sp>
        <p:nvSpPr>
          <p:cNvPr id="91147" name="Text Box 8"/>
          <p:cNvSpPr txBox="1">
            <a:spLocks noChangeArrowheads="1"/>
          </p:cNvSpPr>
          <p:nvPr/>
        </p:nvSpPr>
        <p:spPr bwMode="auto">
          <a:xfrm>
            <a:off x="6329363" y="5287963"/>
            <a:ext cx="15189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Mammographie</a:t>
            </a:r>
          </a:p>
        </p:txBody>
      </p:sp>
      <p:pic>
        <p:nvPicPr>
          <p:cNvPr id="91148" name="Picture 4" descr="T_Rechts ml v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75" y="1716088"/>
            <a:ext cx="270827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5" descr="T_Rechts ml 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712913"/>
            <a:ext cx="2478088"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681387">
            <a:off x="1600994" y="3491706"/>
            <a:ext cx="993775"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681387">
            <a:off x="4193381" y="3644107"/>
            <a:ext cx="993775" cy="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5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681387">
            <a:off x="6303169" y="3763169"/>
            <a:ext cx="993775"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53"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rm 59393"/>
          <p:cNvSpPr>
            <a:spLocks noGrp="1" noChangeArrowheads="1"/>
          </p:cNvSpPr>
          <p:nvPr>
            <p:ph type="title" idx="4294967295"/>
          </p:nvPr>
        </p:nvSpPr>
        <p:spPr>
          <a:xfrm>
            <a:off x="865188" y="69850"/>
            <a:ext cx="5867400" cy="457200"/>
          </a:xfrm>
        </p:spPr>
        <p:txBody>
          <a:bodyPr wrap="square"/>
          <a:lstStyle/>
          <a:p>
            <a:r>
              <a:rPr lang="de-CH" altLang="de-DE" dirty="0"/>
              <a:t>Thermographie - Risikobrust rechts</a:t>
            </a:r>
          </a:p>
        </p:txBody>
      </p:sp>
      <p:sp>
        <p:nvSpPr>
          <p:cNvPr id="92163" name="Form 59394"/>
          <p:cNvSpPr>
            <a:spLocks noGrp="1" noChangeArrowheads="1"/>
          </p:cNvSpPr>
          <p:nvPr>
            <p:ph type="body" idx="4294967295"/>
          </p:nvPr>
        </p:nvSpPr>
        <p:spPr>
          <a:xfrm>
            <a:off x="866775" y="989013"/>
            <a:ext cx="7859713" cy="5257800"/>
          </a:xfrm>
        </p:spPr>
        <p:txBody>
          <a:bodyPr/>
          <a:lstStyle/>
          <a:p>
            <a:pPr marL="0" indent="0">
              <a:buFont typeface="Times New Roman" pitchFamily="18" charset="0"/>
              <a:buNone/>
            </a:pPr>
            <a:r>
              <a:rPr lang="de-CH" altLang="de-DE" sz="1800" b="1" dirty="0"/>
              <a:t>Patientin, 1955  - Thermographische Befunde</a:t>
            </a:r>
            <a:br>
              <a:rPr lang="de-CH" altLang="de-DE" sz="1800" b="1" dirty="0"/>
            </a:br>
            <a:endParaRPr lang="de-DE" altLang="de-DE" sz="1800" b="1" dirty="0"/>
          </a:p>
          <a:p>
            <a:pPr marL="0" indent="0"/>
            <a:r>
              <a:rPr lang="de-CH" altLang="de-DE" sz="1600" dirty="0"/>
              <a:t>   Irreguläre Gefässzeichnung:       </a:t>
            </a:r>
          </a:p>
        </p:txBody>
      </p:sp>
      <p:pic>
        <p:nvPicPr>
          <p:cNvPr id="921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708275"/>
            <a:ext cx="7627938" cy="187960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cxnSp>
        <p:nvCxnSpPr>
          <p:cNvPr id="3" name="Gerade Verbindung mit Pfeil 2"/>
          <p:cNvCxnSpPr/>
          <p:nvPr/>
        </p:nvCxnSpPr>
        <p:spPr>
          <a:xfrm flipV="1">
            <a:off x="4010025" y="3789363"/>
            <a:ext cx="142875" cy="431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166"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rm 59393"/>
          <p:cNvSpPr>
            <a:spLocks noGrp="1" noChangeArrowheads="1"/>
          </p:cNvSpPr>
          <p:nvPr>
            <p:ph type="title" idx="4294967295"/>
          </p:nvPr>
        </p:nvSpPr>
        <p:spPr>
          <a:xfrm>
            <a:off x="865188" y="69850"/>
            <a:ext cx="5867400" cy="457200"/>
          </a:xfrm>
        </p:spPr>
        <p:txBody>
          <a:bodyPr wrap="square"/>
          <a:lstStyle/>
          <a:p>
            <a:r>
              <a:rPr lang="de-CH" altLang="de-DE" dirty="0"/>
              <a:t>Thermographie - Risikobrust rechts</a:t>
            </a:r>
          </a:p>
        </p:txBody>
      </p:sp>
      <p:sp>
        <p:nvSpPr>
          <p:cNvPr id="93187" name="Form 59394"/>
          <p:cNvSpPr>
            <a:spLocks noGrp="1" noChangeArrowheads="1"/>
          </p:cNvSpPr>
          <p:nvPr>
            <p:ph type="body" idx="4294967295"/>
          </p:nvPr>
        </p:nvSpPr>
        <p:spPr>
          <a:xfrm>
            <a:off x="884238" y="989013"/>
            <a:ext cx="7859712" cy="5257800"/>
          </a:xfrm>
        </p:spPr>
        <p:txBody>
          <a:bodyPr/>
          <a:lstStyle/>
          <a:p>
            <a:pPr marL="0" indent="0">
              <a:buFont typeface="Times New Roman" pitchFamily="18" charset="0"/>
              <a:buNone/>
            </a:pPr>
            <a:r>
              <a:rPr lang="de-CH" altLang="de-DE" sz="1800" b="1" dirty="0"/>
              <a:t>Patientin, 1955  - Thermographische Befunde</a:t>
            </a:r>
            <a:br>
              <a:rPr lang="de-CH" altLang="de-DE" sz="1800" b="1" dirty="0"/>
            </a:br>
            <a:endParaRPr lang="de-DE" altLang="de-DE" sz="1800" b="1" dirty="0"/>
          </a:p>
          <a:p>
            <a:pPr marL="0" indent="0"/>
            <a:r>
              <a:rPr lang="de-CH" altLang="de-DE" sz="1600" dirty="0"/>
              <a:t>   </a:t>
            </a:r>
            <a:r>
              <a:rPr lang="de-CH" altLang="de-DE" sz="1600" b="1" dirty="0"/>
              <a:t>Gefässzeichnung: </a:t>
            </a:r>
            <a:br>
              <a:rPr lang="de-CH" altLang="de-DE" sz="1600" dirty="0"/>
            </a:br>
            <a:r>
              <a:rPr lang="de-CH" altLang="de-DE" sz="1600" dirty="0"/>
              <a:t>     An der rechten Brust zeigte sich eine nicht mehr der Norm entsprechende, </a:t>
            </a:r>
            <a:br>
              <a:rPr lang="de-CH" altLang="de-DE" sz="1600" dirty="0"/>
            </a:br>
            <a:r>
              <a:rPr lang="de-CH" altLang="de-DE" sz="1600" dirty="0"/>
              <a:t>     irreguläre und unphysiologische Gefässzeichnung, bei deren Vorliegen weitere </a:t>
            </a:r>
            <a:br>
              <a:rPr lang="de-CH" altLang="de-DE" sz="1600" dirty="0"/>
            </a:br>
            <a:r>
              <a:rPr lang="de-CH" altLang="de-DE" sz="1600" dirty="0"/>
              <a:t>     Abklärungsmassnahmen angeraten scheinen.</a:t>
            </a:r>
            <a:br>
              <a:rPr lang="de-CH" altLang="de-DE" sz="1600" dirty="0"/>
            </a:br>
            <a:r>
              <a:rPr lang="de-CH" altLang="de-DE" sz="1600" dirty="0"/>
              <a:t>     An der linken Brust zeigte sich eine betonte Gefässzeichnung als Hinweis auf </a:t>
            </a:r>
            <a:br>
              <a:rPr lang="de-CH" altLang="de-DE" sz="1600" dirty="0"/>
            </a:br>
            <a:r>
              <a:rPr lang="de-CH" altLang="de-DE" sz="1600" dirty="0"/>
              <a:t>     einen gesteigerten Brustmetabolismus</a:t>
            </a:r>
          </a:p>
          <a:p>
            <a:pPr marL="0" indent="0"/>
            <a:endParaRPr lang="de-CH" altLang="de-DE" sz="1600" dirty="0"/>
          </a:p>
          <a:p>
            <a:pPr marL="0" indent="0"/>
            <a:r>
              <a:rPr lang="de-CH" altLang="de-DE" sz="1600" dirty="0"/>
              <a:t>   </a:t>
            </a:r>
            <a:r>
              <a:rPr lang="de-CH" altLang="de-DE" sz="1600" b="1" dirty="0"/>
              <a:t>Zusammenfassende Beurteilung: </a:t>
            </a:r>
            <a:br>
              <a:rPr lang="de-CH" altLang="de-DE" sz="1600" dirty="0"/>
            </a:br>
            <a:r>
              <a:rPr lang="de-CH" altLang="de-DE" sz="1600" dirty="0"/>
              <a:t>    Aufgrund der errechneten Messwerte sowie der ärztlich-visuellen Beurteilung wird </a:t>
            </a:r>
            <a:br>
              <a:rPr lang="de-CH" altLang="de-DE" sz="1600" dirty="0"/>
            </a:br>
            <a:r>
              <a:rPr lang="de-CH" altLang="de-DE" sz="1600" dirty="0"/>
              <a:t>    die vorliegende Untersuchung der Patientin in folgende Kategorie eingeordnet: </a:t>
            </a:r>
            <a:br>
              <a:rPr lang="de-CH" altLang="de-DE" sz="1600" dirty="0"/>
            </a:br>
            <a:r>
              <a:rPr lang="de-CH" altLang="de-DE" sz="1600" dirty="0"/>
              <a:t>    BIRAS 4. </a:t>
            </a:r>
            <a:br>
              <a:rPr lang="de-CH" altLang="de-DE" sz="1600" dirty="0"/>
            </a:br>
            <a:r>
              <a:rPr lang="de-CH" altLang="de-DE" sz="1600" dirty="0"/>
              <a:t>    Als herausragende Auffälligkeiten wurden gewichtet: </a:t>
            </a:r>
            <a:br>
              <a:rPr lang="de-CH" altLang="de-DE" sz="1600" dirty="0"/>
            </a:br>
            <a:br>
              <a:rPr lang="de-CH" altLang="de-DE" sz="1600" dirty="0"/>
            </a:br>
            <a:r>
              <a:rPr lang="de-CH" altLang="de-DE" sz="1600" dirty="0"/>
              <a:t>          - Irreguläre Gefässzeichnung</a:t>
            </a:r>
            <a:br>
              <a:rPr lang="de-CH" altLang="de-DE" sz="1600" dirty="0"/>
            </a:br>
            <a:r>
              <a:rPr lang="de-CH" altLang="de-DE" sz="1600" dirty="0"/>
              <a:t>          - Seitendifferenz höher als 1°C</a:t>
            </a:r>
            <a:br>
              <a:rPr lang="de-CH" altLang="de-DE" sz="1600" dirty="0"/>
            </a:br>
            <a:r>
              <a:rPr lang="de-CH" altLang="de-DE" sz="1600" dirty="0"/>
              <a:t>          - Schlechte Isothermie in den Quadranten </a:t>
            </a:r>
            <a:br>
              <a:rPr lang="de-CH" altLang="de-DE" sz="1600" dirty="0"/>
            </a:br>
            <a:r>
              <a:rPr lang="de-CH" altLang="de-DE" sz="1600" dirty="0"/>
              <a:t>          - Irreguläre Gefässzeichnung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4" descr="Lat 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1844675"/>
            <a:ext cx="20256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17" descr="T re lat 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888" y="1844675"/>
            <a:ext cx="2843212"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18" descr="T re lat v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963" y="1844675"/>
            <a:ext cx="2446337"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rm 59394"/>
          <p:cNvSpPr txBox="1">
            <a:spLocks noChangeArrowheads="1"/>
          </p:cNvSpPr>
          <p:nvPr/>
        </p:nvSpPr>
        <p:spPr bwMode="auto">
          <a:xfrm>
            <a:off x="869950" y="885825"/>
            <a:ext cx="7859713" cy="536575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Patientin, 1945 - Rechte Brust medio-lateral</a:t>
            </a:r>
            <a:br>
              <a:rPr lang="de-CH" b="1" dirty="0">
                <a:latin typeface="Calibri" panose="020F0502020204030204" pitchFamily="34" charset="0"/>
                <a:ea typeface="Calibri" panose="020F0502020204030204" pitchFamily="34" charset="0"/>
                <a:cs typeface="Calibri" panose="020F0502020204030204" pitchFamily="34" charset="0"/>
              </a:rPr>
            </a:br>
            <a:r>
              <a:rPr lang="de-CH" b="1" dirty="0">
                <a:latin typeface="Calibri" panose="020F0502020204030204" pitchFamily="34" charset="0"/>
                <a:ea typeface="Calibri" panose="020F0502020204030204" pitchFamily="34" charset="0"/>
                <a:cs typeface="Calibri" panose="020F0502020204030204" pitchFamily="34" charset="0"/>
              </a:rPr>
              <a:t>Cystische Mastopathie</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94214" name="Form 59393"/>
          <p:cNvSpPr>
            <a:spLocks noGrp="1" noChangeArrowheads="1"/>
          </p:cNvSpPr>
          <p:nvPr>
            <p:ph type="title" idx="4294967295"/>
          </p:nvPr>
        </p:nvSpPr>
        <p:spPr>
          <a:xfrm>
            <a:off x="869950" y="-52388"/>
            <a:ext cx="6769100" cy="720726"/>
          </a:xfrm>
        </p:spPr>
        <p:txBody>
          <a:bodyPr wrap="square"/>
          <a:lstStyle/>
          <a:p>
            <a:r>
              <a:rPr lang="de-CH" altLang="de-DE" dirty="0"/>
              <a:t>Thermographie - Risikobrust rechts</a:t>
            </a:r>
          </a:p>
        </p:txBody>
      </p:sp>
      <p:sp>
        <p:nvSpPr>
          <p:cNvPr id="94215" name="Text Box 10"/>
          <p:cNvSpPr txBox="1">
            <a:spLocks noChangeArrowheads="1"/>
          </p:cNvSpPr>
          <p:nvPr/>
        </p:nvSpPr>
        <p:spPr bwMode="auto">
          <a:xfrm>
            <a:off x="2801962" y="5665788"/>
            <a:ext cx="4578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Pfeile = Gefässstrukturen. Kein Krebs. </a:t>
            </a: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Der Befund ist aber engmaschig zu kontrollieren</a:t>
            </a:r>
          </a:p>
        </p:txBody>
      </p:sp>
      <p:sp>
        <p:nvSpPr>
          <p:cNvPr id="94216" name="Text Box 6"/>
          <p:cNvSpPr txBox="1">
            <a:spLocks noChangeArrowheads="1"/>
          </p:cNvSpPr>
          <p:nvPr/>
        </p:nvSpPr>
        <p:spPr bwMode="auto">
          <a:xfrm>
            <a:off x="1547813" y="5299075"/>
            <a:ext cx="11798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vor Kühlung</a:t>
            </a:r>
          </a:p>
        </p:txBody>
      </p:sp>
      <p:sp>
        <p:nvSpPr>
          <p:cNvPr id="94217" name="Text Box 7"/>
          <p:cNvSpPr txBox="1">
            <a:spLocks noChangeArrowheads="1"/>
          </p:cNvSpPr>
          <p:nvPr/>
        </p:nvSpPr>
        <p:spPr bwMode="auto">
          <a:xfrm>
            <a:off x="4070350" y="5299075"/>
            <a:ext cx="1306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nach Kühlung</a:t>
            </a:r>
          </a:p>
        </p:txBody>
      </p:sp>
      <p:sp>
        <p:nvSpPr>
          <p:cNvPr id="94218" name="Text Box 8"/>
          <p:cNvSpPr txBox="1">
            <a:spLocks noChangeArrowheads="1"/>
          </p:cNvSpPr>
          <p:nvPr/>
        </p:nvSpPr>
        <p:spPr bwMode="auto">
          <a:xfrm>
            <a:off x="6329363" y="5292725"/>
            <a:ext cx="15189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Mammographie</a:t>
            </a:r>
          </a:p>
        </p:txBody>
      </p:sp>
      <p:pic>
        <p:nvPicPr>
          <p:cNvPr id="942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681387">
            <a:off x="1429544" y="3350419"/>
            <a:ext cx="993775"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681387">
            <a:off x="3858419" y="3271044"/>
            <a:ext cx="993775"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681387">
            <a:off x="6637338" y="3503613"/>
            <a:ext cx="995362" cy="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22"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rm 59393"/>
          <p:cNvSpPr>
            <a:spLocks noGrp="1" noChangeArrowheads="1"/>
          </p:cNvSpPr>
          <p:nvPr>
            <p:ph type="title" idx="4294967295"/>
          </p:nvPr>
        </p:nvSpPr>
        <p:spPr>
          <a:xfrm>
            <a:off x="865188" y="69850"/>
            <a:ext cx="5867400" cy="457200"/>
          </a:xfrm>
        </p:spPr>
        <p:txBody>
          <a:bodyPr wrap="square"/>
          <a:lstStyle/>
          <a:p>
            <a:r>
              <a:rPr lang="de-CH" altLang="de-DE" dirty="0"/>
              <a:t>Thermographie - Risikobrust rechts</a:t>
            </a:r>
          </a:p>
        </p:txBody>
      </p:sp>
      <p:sp>
        <p:nvSpPr>
          <p:cNvPr id="95235" name="Form 59394"/>
          <p:cNvSpPr>
            <a:spLocks noGrp="1" noChangeArrowheads="1"/>
          </p:cNvSpPr>
          <p:nvPr>
            <p:ph type="body" idx="4294967295"/>
          </p:nvPr>
        </p:nvSpPr>
        <p:spPr>
          <a:xfrm>
            <a:off x="876300" y="998538"/>
            <a:ext cx="7859713" cy="5257800"/>
          </a:xfrm>
        </p:spPr>
        <p:txBody>
          <a:bodyPr/>
          <a:lstStyle/>
          <a:p>
            <a:pPr marL="0" indent="0">
              <a:buFont typeface="Times New Roman" pitchFamily="18" charset="0"/>
              <a:buNone/>
            </a:pPr>
            <a:r>
              <a:rPr lang="de-CH" altLang="de-DE" sz="1800" b="1" dirty="0"/>
              <a:t>Patientin, 1945 - Thermographische Befunde</a:t>
            </a:r>
            <a:br>
              <a:rPr lang="de-CH" altLang="de-DE" sz="1800" b="1" dirty="0"/>
            </a:br>
            <a:endParaRPr lang="de-DE" altLang="de-DE" sz="1800" b="1" dirty="0"/>
          </a:p>
          <a:p>
            <a:pPr marL="0" indent="0"/>
            <a:r>
              <a:rPr lang="de-CH" altLang="de-DE" sz="1600" dirty="0"/>
              <a:t>   </a:t>
            </a:r>
            <a:r>
              <a:rPr lang="de-CH" altLang="de-DE" sz="1600" b="1" dirty="0"/>
              <a:t>Gefässzeichnung: </a:t>
            </a:r>
            <a:br>
              <a:rPr lang="de-CH" altLang="de-DE" sz="1600" dirty="0"/>
            </a:br>
            <a:r>
              <a:rPr lang="de-CH" altLang="de-DE" sz="1600" dirty="0"/>
              <a:t>     An der rechten Brust zeigte sich eine nicht mehr der Norm entsprechende, </a:t>
            </a:r>
            <a:br>
              <a:rPr lang="de-CH" altLang="de-DE" sz="1600" dirty="0"/>
            </a:br>
            <a:r>
              <a:rPr lang="de-CH" altLang="de-DE" sz="1600" dirty="0"/>
              <a:t>     irreguläre und unphysiologische Gefässzeichnung, bei deren Vorliegen weitere </a:t>
            </a:r>
            <a:br>
              <a:rPr lang="de-CH" altLang="de-DE" sz="1600" dirty="0"/>
            </a:br>
            <a:r>
              <a:rPr lang="de-CH" altLang="de-DE" sz="1600" dirty="0"/>
              <a:t>     Abklärungsmassnahmen angeraten scheinen. An der linken Brust zeigte sich eine </a:t>
            </a:r>
            <a:br>
              <a:rPr lang="de-CH" altLang="de-DE" sz="1600" dirty="0"/>
            </a:br>
            <a:r>
              <a:rPr lang="de-CH" altLang="de-DE" sz="1600" dirty="0"/>
              <a:t>     geringe Gefässzeichnung, die aber noch als physiologisch gewertet werden kann.</a:t>
            </a:r>
          </a:p>
          <a:p>
            <a:pPr marL="0" indent="0"/>
            <a:endParaRPr lang="de-CH" altLang="de-DE" sz="1600" dirty="0"/>
          </a:p>
          <a:p>
            <a:pPr marL="0" indent="0"/>
            <a:r>
              <a:rPr lang="de-CH" altLang="de-DE" sz="1600" dirty="0"/>
              <a:t>   </a:t>
            </a:r>
            <a:r>
              <a:rPr lang="de-CH" altLang="de-DE" sz="1600" b="1" dirty="0"/>
              <a:t>Zusammenfassende Beurteilung: </a:t>
            </a:r>
            <a:br>
              <a:rPr lang="de-CH" altLang="de-DE" sz="1600" dirty="0"/>
            </a:br>
            <a:r>
              <a:rPr lang="de-CH" altLang="de-DE" sz="1600" dirty="0"/>
              <a:t>    Aufgrund der errechneten Messwerte sowie der ärztlich-visuellen Beurteilung wird </a:t>
            </a:r>
            <a:br>
              <a:rPr lang="de-CH" altLang="de-DE" sz="1600" dirty="0"/>
            </a:br>
            <a:r>
              <a:rPr lang="de-CH" altLang="de-DE" sz="1600" dirty="0"/>
              <a:t>    die vorliegende Untersuchung der Patientin in folgende Kategorie eingeordnet: </a:t>
            </a:r>
            <a:br>
              <a:rPr lang="de-CH" altLang="de-DE" sz="1600" dirty="0"/>
            </a:br>
            <a:r>
              <a:rPr lang="de-CH" altLang="de-DE" sz="1600" dirty="0"/>
              <a:t>    BIRAS 4. </a:t>
            </a:r>
            <a:br>
              <a:rPr lang="de-CH" altLang="de-DE" sz="1600" dirty="0"/>
            </a:br>
            <a:r>
              <a:rPr lang="de-CH" altLang="de-DE" sz="1600" dirty="0"/>
              <a:t>    Als herausragende Auffälligkeiten wurden gewichtet: </a:t>
            </a:r>
            <a:br>
              <a:rPr lang="de-CH" altLang="de-DE" sz="1600" dirty="0"/>
            </a:br>
            <a:br>
              <a:rPr lang="de-CH" altLang="de-DE" sz="1600" dirty="0"/>
            </a:br>
            <a:r>
              <a:rPr lang="de-CH" altLang="de-DE" sz="1600" dirty="0"/>
              <a:t>          - Irreguläre Gefässzeichnung</a:t>
            </a:r>
            <a:br>
              <a:rPr lang="de-CH" altLang="de-DE" sz="1600" dirty="0"/>
            </a:br>
            <a:r>
              <a:rPr lang="de-CH" altLang="de-DE" sz="1600" dirty="0"/>
              <a:t>          - Lateralsymmetrie</a:t>
            </a:r>
            <a:br>
              <a:rPr lang="de-CH" altLang="de-DE" sz="1600" dirty="0"/>
            </a:br>
            <a:r>
              <a:rPr lang="de-CH" altLang="de-DE" sz="1600" dirty="0"/>
              <a:t>          - Schlechte Isothermie in den Quadranten </a:t>
            </a:r>
            <a:br>
              <a:rPr lang="de-CH" altLang="de-DE" sz="1600" dirty="0"/>
            </a:br>
            <a:endParaRPr lang="de-CH" altLang="de-DE"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rm 59393"/>
          <p:cNvSpPr>
            <a:spLocks noGrp="1" noChangeArrowheads="1"/>
          </p:cNvSpPr>
          <p:nvPr>
            <p:ph type="title"/>
          </p:nvPr>
        </p:nvSpPr>
        <p:spPr>
          <a:xfrm>
            <a:off x="865188" y="44450"/>
            <a:ext cx="5867400" cy="457200"/>
          </a:xfrm>
        </p:spPr>
        <p:txBody>
          <a:bodyPr wrap="square"/>
          <a:lstStyle/>
          <a:p>
            <a:r>
              <a:rPr lang="de-CH" altLang="de-DE" dirty="0"/>
              <a:t>Brustkrebs - Häufigkeit</a:t>
            </a:r>
          </a:p>
        </p:txBody>
      </p:sp>
      <p:sp>
        <p:nvSpPr>
          <p:cNvPr id="59395" name="Form 59394"/>
          <p:cNvSpPr>
            <a:spLocks noGrp="1" noChangeArrowheads="1"/>
          </p:cNvSpPr>
          <p:nvPr>
            <p:ph type="body" idx="1"/>
          </p:nvPr>
        </p:nvSpPr>
        <p:spPr>
          <a:xfrm>
            <a:off x="855663" y="993775"/>
            <a:ext cx="7859712" cy="5257800"/>
          </a:xfrm>
        </p:spPr>
        <p:txBody>
          <a:bodyPr/>
          <a:lstStyle/>
          <a:p>
            <a:pPr marL="0" indent="0">
              <a:buFont typeface="Times New Roman" pitchFamily="18" charset="0"/>
              <a:buNone/>
              <a:defRPr/>
            </a:pPr>
            <a:r>
              <a:rPr lang="de-CH" sz="1800" b="1" dirty="0"/>
              <a:t>Situation allgemein</a:t>
            </a:r>
            <a:br>
              <a:rPr lang="de-CH" sz="1800" b="1" dirty="0"/>
            </a:br>
            <a:endParaRPr lang="de-DE" sz="1800" b="1" dirty="0"/>
          </a:p>
          <a:p>
            <a:pPr marL="0" indent="0">
              <a:defRPr/>
            </a:pPr>
            <a:r>
              <a:rPr lang="de-CH" sz="1600" dirty="0"/>
              <a:t>  Häufigste Krebserkrankung der Frau</a:t>
            </a:r>
          </a:p>
          <a:p>
            <a:pPr marL="0" indent="0">
              <a:defRPr/>
            </a:pPr>
            <a:r>
              <a:rPr lang="de-CH" sz="1600" dirty="0"/>
              <a:t>  Jährlich 46`000 Neuerkrankungen  in Deutschland</a:t>
            </a:r>
          </a:p>
          <a:p>
            <a:pPr marL="0" indent="0">
              <a:defRPr/>
            </a:pPr>
            <a:r>
              <a:rPr lang="de-CH" sz="1600" dirty="0"/>
              <a:t>  Jede 10. Frau erkrankt an Brustkrebs</a:t>
            </a:r>
          </a:p>
          <a:p>
            <a:pPr marL="0" indent="0">
              <a:defRPr/>
            </a:pPr>
            <a:r>
              <a:rPr lang="de-DE" sz="1600" dirty="0">
                <a:effectLst>
                  <a:outerShdw blurRad="38100" dist="38100" dir="2700000" algn="tl">
                    <a:srgbClr val="C0C0C0"/>
                  </a:outerShdw>
                </a:effectLst>
              </a:rPr>
              <a:t>  </a:t>
            </a:r>
            <a:r>
              <a:rPr lang="de-DE" sz="1600" dirty="0"/>
              <a:t>Häufigkeit von Brustkrebs in den Industrieländern ansteigend</a:t>
            </a:r>
          </a:p>
          <a:p>
            <a:pPr marL="0" indent="0">
              <a:defRPr/>
            </a:pPr>
            <a:r>
              <a:rPr lang="de-DE" sz="1600" dirty="0"/>
              <a:t>  Bruststerblichkeit seit 1990 um 15 bis 17% gesunken (USA, England - R. Peto)</a:t>
            </a:r>
            <a:endParaRPr lang="de-CH" sz="1600" dirty="0"/>
          </a:p>
          <a:p>
            <a:pPr marL="0" indent="0">
              <a:defRPr/>
            </a:pPr>
            <a:endParaRPr lang="de-DE" sz="1600" dirty="0"/>
          </a:p>
          <a:p>
            <a:pPr marL="0" indent="0">
              <a:buFont typeface="Times New Roman" pitchFamily="18" charset="0"/>
              <a:buNone/>
              <a:defRPr/>
            </a:pPr>
            <a:endParaRPr lang="de-CH" sz="16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5" descr="Gefässezeichnun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708275"/>
            <a:ext cx="7535863" cy="1724025"/>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96259" name="Form 59393"/>
          <p:cNvSpPr>
            <a:spLocks noGrp="1" noChangeArrowheads="1"/>
          </p:cNvSpPr>
          <p:nvPr>
            <p:ph type="title" idx="4294967295"/>
          </p:nvPr>
        </p:nvSpPr>
        <p:spPr>
          <a:xfrm>
            <a:off x="865188" y="69850"/>
            <a:ext cx="5867400" cy="457200"/>
          </a:xfrm>
        </p:spPr>
        <p:txBody>
          <a:bodyPr wrap="square"/>
          <a:lstStyle/>
          <a:p>
            <a:r>
              <a:rPr lang="de-CH" altLang="de-DE" dirty="0"/>
              <a:t>Thermographie - Risikobrust rechts</a:t>
            </a:r>
          </a:p>
        </p:txBody>
      </p:sp>
      <p:sp>
        <p:nvSpPr>
          <p:cNvPr id="96260" name="Form 59394"/>
          <p:cNvSpPr>
            <a:spLocks noGrp="1" noChangeArrowheads="1"/>
          </p:cNvSpPr>
          <p:nvPr>
            <p:ph type="body" idx="4294967295"/>
          </p:nvPr>
        </p:nvSpPr>
        <p:spPr>
          <a:xfrm>
            <a:off x="866775" y="998538"/>
            <a:ext cx="7859713" cy="5257800"/>
          </a:xfrm>
        </p:spPr>
        <p:txBody>
          <a:bodyPr/>
          <a:lstStyle/>
          <a:p>
            <a:pPr marL="0" indent="0">
              <a:buFont typeface="Times New Roman" pitchFamily="18" charset="0"/>
              <a:buNone/>
            </a:pPr>
            <a:r>
              <a:rPr lang="de-CH" altLang="de-DE" sz="1800" b="1" dirty="0"/>
              <a:t>Patientin, 1945 - Thermographische Befunde</a:t>
            </a:r>
            <a:br>
              <a:rPr lang="de-CH" altLang="de-DE" sz="1800" b="1" dirty="0"/>
            </a:br>
            <a:endParaRPr lang="de-DE" altLang="de-DE" sz="1800" b="1" dirty="0"/>
          </a:p>
          <a:p>
            <a:pPr marL="0" indent="0"/>
            <a:r>
              <a:rPr lang="de-CH" altLang="de-DE" sz="1600" dirty="0"/>
              <a:t>   Irreguläre Gefässzeichnung:       </a:t>
            </a:r>
          </a:p>
        </p:txBody>
      </p:sp>
      <p:cxnSp>
        <p:nvCxnSpPr>
          <p:cNvPr id="3" name="Gerade Verbindung mit Pfeil 2"/>
          <p:cNvCxnSpPr/>
          <p:nvPr/>
        </p:nvCxnSpPr>
        <p:spPr>
          <a:xfrm flipV="1">
            <a:off x="6227763" y="3644900"/>
            <a:ext cx="360362" cy="2889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6262"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D:\Daten\JPG Praxis\Thermographie\Scheiber Gabriele n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038" y="3860800"/>
            <a:ext cx="52879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rm 59394"/>
          <p:cNvSpPr txBox="1">
            <a:spLocks noChangeArrowheads="1"/>
          </p:cNvSpPr>
          <p:nvPr/>
        </p:nvSpPr>
        <p:spPr bwMode="auto">
          <a:xfrm>
            <a:off x="869950" y="960388"/>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Patientin, 1957 - Brustkrebs links und rechts. Erstbefund 2009</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pic>
        <p:nvPicPr>
          <p:cNvPr id="97284" name="Picture 4" descr="D:\Daten\JPG Praxis\Thermographie\Scheiber Gabriele v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13" y="1411288"/>
            <a:ext cx="53403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Form 59393"/>
          <p:cNvSpPr>
            <a:spLocks noGrp="1" noChangeArrowheads="1"/>
          </p:cNvSpPr>
          <p:nvPr>
            <p:ph type="title" idx="4294967295"/>
          </p:nvPr>
        </p:nvSpPr>
        <p:spPr>
          <a:xfrm>
            <a:off x="869950" y="-52388"/>
            <a:ext cx="6769100" cy="720726"/>
          </a:xfrm>
        </p:spPr>
        <p:txBody>
          <a:bodyPr wrap="square"/>
          <a:lstStyle/>
          <a:p>
            <a:r>
              <a:rPr lang="de-CH" altLang="de-DE" dirty="0"/>
              <a:t>Thermographie - Brustkrebs links (roter Kreis)</a:t>
            </a:r>
          </a:p>
        </p:txBody>
      </p:sp>
      <p:sp>
        <p:nvSpPr>
          <p:cNvPr id="97286" name="Text Box 6"/>
          <p:cNvSpPr txBox="1">
            <a:spLocks noChangeArrowheads="1"/>
          </p:cNvSpPr>
          <p:nvPr/>
        </p:nvSpPr>
        <p:spPr bwMode="auto">
          <a:xfrm>
            <a:off x="2527300" y="6273800"/>
            <a:ext cx="4045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Oben: vor Kühlung - Unten: nach Kühlung</a:t>
            </a:r>
          </a:p>
        </p:txBody>
      </p:sp>
      <p:sp>
        <p:nvSpPr>
          <p:cNvPr id="27" name="Ellipse 26"/>
          <p:cNvSpPr/>
          <p:nvPr/>
        </p:nvSpPr>
        <p:spPr>
          <a:xfrm>
            <a:off x="6148388" y="2133600"/>
            <a:ext cx="911225" cy="10017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Ellipse 27"/>
          <p:cNvSpPr/>
          <p:nvPr/>
        </p:nvSpPr>
        <p:spPr>
          <a:xfrm>
            <a:off x="6110288" y="4491038"/>
            <a:ext cx="911225" cy="1001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7289" name="Rectangle 5"/>
          <p:cNvSpPr>
            <a:spLocks noChangeArrowheads="1"/>
          </p:cNvSpPr>
          <p:nvPr/>
        </p:nvSpPr>
        <p:spPr bwMode="auto">
          <a:xfrm>
            <a:off x="6564218" y="6361113"/>
            <a:ext cx="25442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
        <p:nvSpPr>
          <p:cNvPr id="2" name="Ellipse 1">
            <a:extLst>
              <a:ext uri="{FF2B5EF4-FFF2-40B4-BE49-F238E27FC236}">
                <a16:creationId xmlns:a16="http://schemas.microsoft.com/office/drawing/2014/main" id="{A317190A-7A4D-B5FD-F61E-3C237DDD75DF}"/>
              </a:ext>
            </a:extLst>
          </p:cNvPr>
          <p:cNvSpPr/>
          <p:nvPr/>
        </p:nvSpPr>
        <p:spPr>
          <a:xfrm>
            <a:off x="2287587" y="2420888"/>
            <a:ext cx="479425" cy="571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Ellipse 3">
            <a:extLst>
              <a:ext uri="{FF2B5EF4-FFF2-40B4-BE49-F238E27FC236}">
                <a16:creationId xmlns:a16="http://schemas.microsoft.com/office/drawing/2014/main" id="{81926C6E-5B64-FF96-366E-5C7C12F184F2}"/>
              </a:ext>
            </a:extLst>
          </p:cNvPr>
          <p:cNvSpPr/>
          <p:nvPr/>
        </p:nvSpPr>
        <p:spPr>
          <a:xfrm>
            <a:off x="2287587" y="4868812"/>
            <a:ext cx="479425" cy="571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Server\Dokumente\Exam\Exam Daten\Eigene Dateien MC\Scheiber Gabriela\SG Verlauf 2009_2012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692150"/>
            <a:ext cx="316865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Form 59393"/>
          <p:cNvSpPr>
            <a:spLocks noGrp="1" noChangeArrowheads="1"/>
          </p:cNvSpPr>
          <p:nvPr>
            <p:ph type="title" idx="4294967295"/>
          </p:nvPr>
        </p:nvSpPr>
        <p:spPr/>
        <p:txBody>
          <a:bodyPr wrap="square"/>
          <a:lstStyle/>
          <a:p>
            <a:r>
              <a:rPr lang="de-CH" altLang="de-DE" dirty="0"/>
              <a:t>Thermographie - Brustkrebs links und rechts (roter Kreis)</a:t>
            </a:r>
          </a:p>
        </p:txBody>
      </p:sp>
      <p:sp>
        <p:nvSpPr>
          <p:cNvPr id="2" name="Ellipse 1"/>
          <p:cNvSpPr/>
          <p:nvPr/>
        </p:nvSpPr>
        <p:spPr>
          <a:xfrm>
            <a:off x="2525713" y="1417638"/>
            <a:ext cx="730250" cy="935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98309" name="Picture 3" descr="\\Server\Dokumente\Exam\Exam Daten\Eigene Dateien MC\Scheiber Gabriela\SG_Vergleich_10-12_Kontrast_2_270112_Bil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930525"/>
            <a:ext cx="3313113"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feld 2"/>
          <p:cNvSpPr txBox="1">
            <a:spLocks noChangeArrowheads="1"/>
          </p:cNvSpPr>
          <p:nvPr/>
        </p:nvSpPr>
        <p:spPr bwMode="auto">
          <a:xfrm>
            <a:off x="4249738" y="719138"/>
            <a:ext cx="439787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Gleiche Patientin. Aufnahme Januar 2012:</a:t>
            </a: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Der Krebs ist thermographisch nicht mehr sichtbar.</a:t>
            </a:r>
          </a:p>
          <a:p>
            <a:pPr eaLnBrk="1" hangingPunct="1">
              <a:spcBef>
                <a:spcPct val="0"/>
              </a:spcBef>
              <a:spcAft>
                <a:spcPct val="0"/>
              </a:spcAft>
              <a:buClrTx/>
              <a:buFontTx/>
              <a:buNone/>
            </a:pPr>
            <a:r>
              <a:rPr lang="de-CH"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Therapie: </a:t>
            </a: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«Hauptstrasse der Ernährung und </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TopMix-Lebenselixiere»</a:t>
            </a: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Viel Sport.</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Die Patientin verweigerte Operation </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und Chemotherapie.</a:t>
            </a:r>
          </a:p>
        </p:txBody>
      </p:sp>
      <p:sp>
        <p:nvSpPr>
          <p:cNvPr id="98312" name="Textfeld 10"/>
          <p:cNvSpPr txBox="1">
            <a:spLocks noChangeArrowheads="1"/>
          </p:cNvSpPr>
          <p:nvPr/>
        </p:nvSpPr>
        <p:spPr bwMode="auto">
          <a:xfrm>
            <a:off x="912813" y="5732463"/>
            <a:ext cx="32273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Krebs gut erkennbar als heisser</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Fleck (dunkelrot)</a:t>
            </a:r>
          </a:p>
        </p:txBody>
      </p:sp>
      <p:sp>
        <p:nvSpPr>
          <p:cNvPr id="98313" name="Textfeld 11"/>
          <p:cNvSpPr txBox="1">
            <a:spLocks noChangeArrowheads="1"/>
          </p:cNvSpPr>
          <p:nvPr/>
        </p:nvSpPr>
        <p:spPr bwMode="auto">
          <a:xfrm>
            <a:off x="4932363" y="5713413"/>
            <a:ext cx="37152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Der Krebs hat sich beidseits «aufgelöst»</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Die </a:t>
            </a:r>
            <a:r>
              <a:rPr lang="de-CH" altLang="de-DE"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rechteBrust</a:t>
            </a: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ist stark geschrumpft</a:t>
            </a:r>
          </a:p>
        </p:txBody>
      </p:sp>
      <p:sp>
        <p:nvSpPr>
          <p:cNvPr id="14" name="Ellipse 13"/>
          <p:cNvSpPr/>
          <p:nvPr/>
        </p:nvSpPr>
        <p:spPr>
          <a:xfrm>
            <a:off x="6645275" y="4154488"/>
            <a:ext cx="730250" cy="936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8316"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pic>
        <p:nvPicPr>
          <p:cNvPr id="6" name="Grafik 5">
            <a:extLst>
              <a:ext uri="{FF2B5EF4-FFF2-40B4-BE49-F238E27FC236}">
                <a16:creationId xmlns:a16="http://schemas.microsoft.com/office/drawing/2014/main" id="{32FCD3DC-9493-4870-EE1D-4AED086B14E5}"/>
              </a:ext>
            </a:extLst>
          </p:cNvPr>
          <p:cNvPicPr>
            <a:picLocks noChangeAspect="1"/>
          </p:cNvPicPr>
          <p:nvPr/>
        </p:nvPicPr>
        <p:blipFill>
          <a:blip r:embed="rId5"/>
          <a:stretch>
            <a:fillRect/>
          </a:stretch>
        </p:blipFill>
        <p:spPr>
          <a:xfrm>
            <a:off x="950288" y="3016857"/>
            <a:ext cx="3189912" cy="2284351"/>
          </a:xfrm>
          <a:prstGeom prst="rect">
            <a:avLst/>
          </a:prstGeom>
        </p:spPr>
      </p:pic>
      <p:sp>
        <p:nvSpPr>
          <p:cNvPr id="13" name="Ellipse 12"/>
          <p:cNvSpPr/>
          <p:nvPr/>
        </p:nvSpPr>
        <p:spPr>
          <a:xfrm>
            <a:off x="2519051" y="3429000"/>
            <a:ext cx="730250" cy="9350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Ellipse 2">
            <a:extLst>
              <a:ext uri="{FF2B5EF4-FFF2-40B4-BE49-F238E27FC236}">
                <a16:creationId xmlns:a16="http://schemas.microsoft.com/office/drawing/2014/main" id="{F980DB6E-869B-8282-222D-F5A08E516F43}"/>
              </a:ext>
            </a:extLst>
          </p:cNvPr>
          <p:cNvSpPr/>
          <p:nvPr/>
        </p:nvSpPr>
        <p:spPr>
          <a:xfrm>
            <a:off x="1388439" y="4051101"/>
            <a:ext cx="479425" cy="571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rm 59393"/>
          <p:cNvSpPr>
            <a:spLocks noGrp="1" noChangeArrowheads="1"/>
          </p:cNvSpPr>
          <p:nvPr>
            <p:ph type="title" idx="4294967295"/>
          </p:nvPr>
        </p:nvSpPr>
        <p:spPr/>
        <p:txBody>
          <a:bodyPr wrap="square"/>
          <a:lstStyle/>
          <a:p>
            <a:r>
              <a:rPr lang="de-CH" altLang="de-DE" dirty="0"/>
              <a:t>Thermographie - Brustkrebs links (Pfeile)</a:t>
            </a:r>
          </a:p>
        </p:txBody>
      </p:sp>
      <p:sp>
        <p:nvSpPr>
          <p:cNvPr id="99331" name="Textfeld 10"/>
          <p:cNvSpPr txBox="1">
            <a:spLocks noChangeArrowheads="1"/>
          </p:cNvSpPr>
          <p:nvPr/>
        </p:nvSpPr>
        <p:spPr bwMode="auto">
          <a:xfrm>
            <a:off x="958850" y="5445125"/>
            <a:ext cx="7213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Brustkrebs, thermographischer Zufallsbefund. Palpatorisch ca. kirschgross,</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unterhalb der linken Brustwarze (=Netzzentrum). Deutlicher Ausläufer gegen Mitte und oben. Die Patientin verweigert Operation und Chemotherapie.</a:t>
            </a:r>
          </a:p>
        </p:txBody>
      </p:sp>
      <p:pic>
        <p:nvPicPr>
          <p:cNvPr id="99332" name="Picture 2" descr="\\Server\Dokumente\Exam\Exam Daten\Eigene Dateien MC\Meyer Maria\Meyer Maria Vda MC links diverse Darstellungen anony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981075"/>
            <a:ext cx="7121525" cy="4262438"/>
          </a:xfrm>
          <a:prstGeom prst="rect">
            <a:avLst/>
          </a:prstGeom>
          <a:noFill/>
          <a:ln w="9525">
            <a:solidFill>
              <a:srgbClr val="336699"/>
            </a:solidFill>
            <a:miter lim="800000"/>
            <a:headEnd/>
            <a:tailEnd/>
          </a:ln>
          <a:extLst>
            <a:ext uri="{909E8E84-426E-40DD-AFC4-6F175D3DCCD1}">
              <a14:hiddenFill xmlns:a14="http://schemas.microsoft.com/office/drawing/2010/main">
                <a:solidFill>
                  <a:srgbClr val="FFFFFF"/>
                </a:solidFill>
              </a14:hiddenFill>
            </a:ext>
          </a:extLst>
        </p:spPr>
      </p:pic>
      <p:cxnSp>
        <p:nvCxnSpPr>
          <p:cNvPr id="4" name="Gerade Verbindung mit Pfeil 3"/>
          <p:cNvCxnSpPr/>
          <p:nvPr/>
        </p:nvCxnSpPr>
        <p:spPr>
          <a:xfrm flipV="1">
            <a:off x="2898775" y="2487613"/>
            <a:ext cx="233363" cy="3651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6443663" y="2509838"/>
            <a:ext cx="234950" cy="3667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V="1">
            <a:off x="2898775" y="4652963"/>
            <a:ext cx="233363" cy="3667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6407150" y="4652963"/>
            <a:ext cx="234950" cy="3667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9337"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rm 59393"/>
          <p:cNvSpPr>
            <a:spLocks noGrp="1" noChangeArrowheads="1"/>
          </p:cNvSpPr>
          <p:nvPr>
            <p:ph type="title" idx="4294967295"/>
          </p:nvPr>
        </p:nvSpPr>
        <p:spPr/>
        <p:txBody>
          <a:bodyPr wrap="square"/>
          <a:lstStyle/>
          <a:p>
            <a:r>
              <a:rPr lang="de-CH" altLang="de-DE" dirty="0"/>
              <a:t>Thermographie - Brustkrebs links (Pfeile)</a:t>
            </a:r>
          </a:p>
        </p:txBody>
      </p:sp>
      <p:sp>
        <p:nvSpPr>
          <p:cNvPr id="100355" name="Textfeld 10"/>
          <p:cNvSpPr txBox="1">
            <a:spLocks noChangeArrowheads="1"/>
          </p:cNvSpPr>
          <p:nvPr/>
        </p:nvSpPr>
        <p:spPr bwMode="auto">
          <a:xfrm>
            <a:off x="958850" y="5300663"/>
            <a:ext cx="7213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Gleiche Patientin. Die Aktivität ist ersichtlich an den Isothermen. Isothermen   (griech.) sind Linien gleicher Temperatur, vergleichbar mit Höhenkurven. Dunkelrot = Krebszentrum. Ausläufer gegen Mitte und oben (Pfeil oben</a:t>
            </a:r>
          </a:p>
        </p:txBody>
      </p:sp>
      <p:cxnSp>
        <p:nvCxnSpPr>
          <p:cNvPr id="4" name="Gerade Verbindung mit Pfeil 3"/>
          <p:cNvCxnSpPr/>
          <p:nvPr/>
        </p:nvCxnSpPr>
        <p:spPr>
          <a:xfrm flipV="1">
            <a:off x="2898775" y="2703513"/>
            <a:ext cx="233363" cy="3651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6443663" y="2725738"/>
            <a:ext cx="234950" cy="3667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V="1">
            <a:off x="2898775" y="4868863"/>
            <a:ext cx="233363" cy="3667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6407150" y="4868863"/>
            <a:ext cx="234950" cy="36671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0360" name="Picture 2" descr="\\Server\Dokumente\Exam\Exam Daten\Eigene Dateien MC\Meyer Maria\Brustkrebs links_M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725" y="908050"/>
            <a:ext cx="4897438" cy="4286250"/>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Gerade Verbindung mit Pfeil 9"/>
          <p:cNvCxnSpPr/>
          <p:nvPr/>
        </p:nvCxnSpPr>
        <p:spPr>
          <a:xfrm flipH="1" flipV="1">
            <a:off x="5876925" y="3995738"/>
            <a:ext cx="468313" cy="43338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4962525" y="3068638"/>
            <a:ext cx="393700" cy="4286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0363"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cxnSp>
        <p:nvCxnSpPr>
          <p:cNvPr id="15" name="Gerade Verbindung mit Pfeil 14"/>
          <p:cNvCxnSpPr/>
          <p:nvPr/>
        </p:nvCxnSpPr>
        <p:spPr>
          <a:xfrm flipH="1">
            <a:off x="5867400" y="3335338"/>
            <a:ext cx="371475"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5186363" y="3976688"/>
            <a:ext cx="393700" cy="3683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7" descr="\\SERVER\Dokumente\Exam\Exam Daten\Eigene Dateien MC\Meyer Maria\Meyer Maria Untersuchung 1 und 2 nach 4 Monaten Kontra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68413"/>
            <a:ext cx="7742238" cy="2446337"/>
          </a:xfrm>
          <a:prstGeom prst="rect">
            <a:avLst/>
          </a:prstGeom>
          <a:noFill/>
          <a:ln w="9525">
            <a:solidFill>
              <a:srgbClr val="3366CC"/>
            </a:solidFill>
            <a:miter lim="800000"/>
            <a:headEnd/>
            <a:tailEnd/>
          </a:ln>
          <a:extLst>
            <a:ext uri="{909E8E84-426E-40DD-AFC4-6F175D3DCCD1}">
              <a14:hiddenFill xmlns:a14="http://schemas.microsoft.com/office/drawing/2010/main">
                <a:solidFill>
                  <a:srgbClr val="FFFFFF"/>
                </a:solidFill>
              </a14:hiddenFill>
            </a:ext>
          </a:extLst>
        </p:spPr>
      </p:pic>
      <p:sp>
        <p:nvSpPr>
          <p:cNvPr id="101379" name="Form 59393"/>
          <p:cNvSpPr>
            <a:spLocks noGrp="1" noChangeArrowheads="1"/>
          </p:cNvSpPr>
          <p:nvPr>
            <p:ph type="title" idx="4294967295"/>
          </p:nvPr>
        </p:nvSpPr>
        <p:spPr/>
        <p:txBody>
          <a:bodyPr wrap="square"/>
          <a:lstStyle/>
          <a:p>
            <a:r>
              <a:rPr lang="de-CH" altLang="de-DE" dirty="0"/>
              <a:t>Thermographie - Brustkrebs links (Pfeile)</a:t>
            </a:r>
          </a:p>
        </p:txBody>
      </p:sp>
      <p:sp>
        <p:nvSpPr>
          <p:cNvPr id="101380" name="Textfeld 10"/>
          <p:cNvSpPr txBox="1">
            <a:spLocks noChangeArrowheads="1"/>
          </p:cNvSpPr>
          <p:nvPr/>
        </p:nvSpPr>
        <p:spPr bwMode="auto">
          <a:xfrm>
            <a:off x="857250" y="4005263"/>
            <a:ext cx="7962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Gleiche Patientin: Links vor Therapie  -  rechts nach 4 Monaten Therapie: </a:t>
            </a: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Der Tumor erscheint begrenzter, ohne Ausläufer.</a:t>
            </a:r>
          </a:p>
          <a:p>
            <a:pPr eaLnBrk="1" hangingPunct="1">
              <a:spcBef>
                <a:spcPct val="0"/>
              </a:spcBef>
              <a:spcAft>
                <a:spcPct val="0"/>
              </a:spcAft>
              <a:buClrTx/>
              <a:buFontTx/>
              <a:buNone/>
            </a:pPr>
            <a:endParaRPr lang="de-CH"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Therapie: </a:t>
            </a:r>
          </a:p>
          <a:p>
            <a:pPr eaLnBrk="1" hangingPunct="1">
              <a:spcBef>
                <a:spcPct val="0"/>
              </a:spcBef>
              <a:spcAft>
                <a:spcPct val="0"/>
              </a:spcAft>
              <a:buClrTx/>
              <a:buFontTx/>
              <a:buNone/>
            </a:pP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«Hauptstrasse der Ernährung und TopMix-Lebenselixiere» sowie Homöopathie in Deutschland. </a:t>
            </a: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Die Patientin verweigerte Operation und Chemotherapie.</a:t>
            </a:r>
          </a:p>
        </p:txBody>
      </p:sp>
      <p:cxnSp>
        <p:nvCxnSpPr>
          <p:cNvPr id="19" name="Gerade Verbindung mit Pfeil 18"/>
          <p:cNvCxnSpPr/>
          <p:nvPr/>
        </p:nvCxnSpPr>
        <p:spPr>
          <a:xfrm flipV="1">
            <a:off x="6804025" y="3068638"/>
            <a:ext cx="377825" cy="9207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V="1">
            <a:off x="2916238" y="2852738"/>
            <a:ext cx="379412" cy="9207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1383"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35992" y="885825"/>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Patientin, 1962 - Brustkrebs links. Durchmesser 2.5 cm</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102403" name="Form 59393"/>
          <p:cNvSpPr>
            <a:spLocks noGrp="1" noChangeArrowheads="1"/>
          </p:cNvSpPr>
          <p:nvPr>
            <p:ph type="title" idx="4294967295"/>
          </p:nvPr>
        </p:nvSpPr>
        <p:spPr>
          <a:xfrm>
            <a:off x="869950" y="-52388"/>
            <a:ext cx="6769100" cy="720726"/>
          </a:xfrm>
        </p:spPr>
        <p:txBody>
          <a:bodyPr wrap="square"/>
          <a:lstStyle/>
          <a:p>
            <a:r>
              <a:rPr lang="de-CH" altLang="de-DE" dirty="0"/>
              <a:t>Thermographie - Brustkrebs links (Pfeile)</a:t>
            </a:r>
          </a:p>
        </p:txBody>
      </p:sp>
      <p:sp>
        <p:nvSpPr>
          <p:cNvPr id="102404" name="Text Box 6"/>
          <p:cNvSpPr txBox="1">
            <a:spLocks noChangeArrowheads="1"/>
          </p:cNvSpPr>
          <p:nvPr/>
        </p:nvSpPr>
        <p:spPr bwMode="auto">
          <a:xfrm>
            <a:off x="1547813" y="6273800"/>
            <a:ext cx="40371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Weisser Pfeil = Tumor  - Roter Pfeil = Ausläufer</a:t>
            </a:r>
          </a:p>
        </p:txBody>
      </p:sp>
      <p:pic>
        <p:nvPicPr>
          <p:cNvPr id="102405" name="Picture 2" descr="\\Server\Dokumente\Exam\Exam Daten\Eigene Dateien MC\Esser Susanne\Esser Susanne MC links 2.5cm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04975"/>
            <a:ext cx="52625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mit Pfeil 9"/>
          <p:cNvCxnSpPr/>
          <p:nvPr/>
        </p:nvCxnSpPr>
        <p:spPr>
          <a:xfrm flipV="1">
            <a:off x="5153025" y="3141663"/>
            <a:ext cx="379413" cy="9207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V="1">
            <a:off x="2336800" y="3233738"/>
            <a:ext cx="379413" cy="9207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2447925" y="5575300"/>
            <a:ext cx="188913" cy="3746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V="1">
            <a:off x="5081588" y="5516563"/>
            <a:ext cx="377825" cy="9207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2410" name="Textfeld 10"/>
          <p:cNvSpPr txBox="1">
            <a:spLocks noChangeArrowheads="1"/>
          </p:cNvSpPr>
          <p:nvPr/>
        </p:nvSpPr>
        <p:spPr bwMode="auto">
          <a:xfrm>
            <a:off x="6443663" y="2328863"/>
            <a:ext cx="15843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Vor Kühlung</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Rote Pfeile = </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Ausläufer </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nach oben</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Weisse Pfeile = Zentrum</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Nach Kühlung</a:t>
            </a:r>
            <a:b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2411" name="Textfeld 10"/>
          <p:cNvSpPr txBox="1">
            <a:spLocks noChangeArrowheads="1"/>
          </p:cNvSpPr>
          <p:nvPr/>
        </p:nvSpPr>
        <p:spPr bwMode="auto">
          <a:xfrm>
            <a:off x="1116013" y="1341438"/>
            <a:ext cx="5040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Vorderansicht                       Seitenansicht</a:t>
            </a:r>
          </a:p>
        </p:txBody>
      </p:sp>
      <p:sp>
        <p:nvSpPr>
          <p:cNvPr id="102412" name="Rectangle 5"/>
          <p:cNvSpPr>
            <a:spLocks noChangeArrowheads="1"/>
          </p:cNvSpPr>
          <p:nvPr/>
        </p:nvSpPr>
        <p:spPr bwMode="auto">
          <a:xfrm>
            <a:off x="6300192"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cxnSp>
        <p:nvCxnSpPr>
          <p:cNvPr id="13" name="Gerade Verbindung mit Pfeil 12"/>
          <p:cNvCxnSpPr/>
          <p:nvPr/>
        </p:nvCxnSpPr>
        <p:spPr>
          <a:xfrm flipH="1">
            <a:off x="2573338" y="4868863"/>
            <a:ext cx="285750" cy="287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5459413" y="4878388"/>
            <a:ext cx="287337" cy="287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2098675" y="5249863"/>
            <a:ext cx="238125" cy="266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27584" y="963613"/>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Patientin, 1962 - Vergleich Kontrastaufnahme/Mammographie</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103427" name="Form 59393"/>
          <p:cNvSpPr>
            <a:spLocks noGrp="1" noChangeArrowheads="1"/>
          </p:cNvSpPr>
          <p:nvPr>
            <p:ph type="title" idx="4294967295"/>
          </p:nvPr>
        </p:nvSpPr>
        <p:spPr>
          <a:xfrm>
            <a:off x="869950" y="-52388"/>
            <a:ext cx="6769100" cy="720726"/>
          </a:xfrm>
        </p:spPr>
        <p:txBody>
          <a:bodyPr wrap="square"/>
          <a:lstStyle/>
          <a:p>
            <a:r>
              <a:rPr lang="de-CH" altLang="de-DE" dirty="0"/>
              <a:t>Thermographie - Brustkrebs links (Pfeile)</a:t>
            </a:r>
          </a:p>
        </p:txBody>
      </p:sp>
      <p:pic>
        <p:nvPicPr>
          <p:cNvPr id="103428" name="Picture 2" descr="\\Server\Dokumente\Exam\Exam Daten\Eigene Dateien MC\Esser Susanne\Esser Susanne MC links 2.5cm Kontrast_2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027238"/>
            <a:ext cx="2351088"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Gerade Verbindung mit Pfeil 19"/>
          <p:cNvCxnSpPr/>
          <p:nvPr/>
        </p:nvCxnSpPr>
        <p:spPr>
          <a:xfrm flipV="1">
            <a:off x="2843213" y="3502025"/>
            <a:ext cx="241300" cy="31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3430" name="Textfeld 10"/>
          <p:cNvSpPr txBox="1">
            <a:spLocks noChangeArrowheads="1"/>
          </p:cNvSpPr>
          <p:nvPr/>
        </p:nvSpPr>
        <p:spPr bwMode="auto">
          <a:xfrm>
            <a:off x="3743325" y="2397125"/>
            <a:ext cx="13843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Vor Kühlung</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Rote Pfeile = </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Ausläufer </a:t>
            </a: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nach oben</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 typeface="Times New Roman" pitchFamily="18" charset="0"/>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Weisse Pfeile = Zentrum</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Nach Kühlung</a:t>
            </a:r>
          </a:p>
        </p:txBody>
      </p:sp>
      <p:sp>
        <p:nvSpPr>
          <p:cNvPr id="103431" name="Textfeld 10"/>
          <p:cNvSpPr txBox="1">
            <a:spLocks noChangeArrowheads="1"/>
          </p:cNvSpPr>
          <p:nvPr/>
        </p:nvSpPr>
        <p:spPr bwMode="auto">
          <a:xfrm>
            <a:off x="1042988" y="1497013"/>
            <a:ext cx="7200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          Seitenansicht                                                      Mammographie</a:t>
            </a:r>
          </a:p>
        </p:txBody>
      </p:sp>
      <p:cxnSp>
        <p:nvCxnSpPr>
          <p:cNvPr id="23" name="Gerade Verbindung mit Pfeil 22"/>
          <p:cNvCxnSpPr/>
          <p:nvPr/>
        </p:nvCxnSpPr>
        <p:spPr>
          <a:xfrm flipV="1">
            <a:off x="2806700" y="6237288"/>
            <a:ext cx="239713" cy="31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3433" name="Picture 2" descr="\\Server\Dokumente\Exam\Exam Daten\Eigene Dateien MC\Esser Susanne\Esser Susanne MC links 2.5cm Kontrast_2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88" y="1785938"/>
            <a:ext cx="2641600"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4" descr="\\Server\Dokumente\Exam\Exam Daten\Eigene Dateien MC\Esser Susanne\Mammographie SE H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989138"/>
            <a:ext cx="2011363"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5" descr="\\Server\Dokumente\Exam\Exam Daten\Eigene Dateien MC\Esser Susanne\Mammographie SE 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4675" y="4292600"/>
            <a:ext cx="2003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Gerade Verbindung mit Pfeil 11"/>
          <p:cNvCxnSpPr/>
          <p:nvPr/>
        </p:nvCxnSpPr>
        <p:spPr>
          <a:xfrm flipH="1">
            <a:off x="2994025" y="2997200"/>
            <a:ext cx="257175" cy="3444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2913063" y="5300663"/>
            <a:ext cx="287337" cy="287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6227763" y="3052763"/>
            <a:ext cx="287337" cy="28892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6227763" y="5300663"/>
            <a:ext cx="287337" cy="28733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3440" name="Rectangle 5"/>
          <p:cNvSpPr>
            <a:spLocks noChangeArrowheads="1"/>
          </p:cNvSpPr>
          <p:nvPr/>
        </p:nvSpPr>
        <p:spPr bwMode="auto">
          <a:xfrm>
            <a:off x="3419872" y="6381908"/>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cxnSp>
        <p:nvCxnSpPr>
          <p:cNvPr id="17" name="Gerade Verbindung mit Pfeil 16"/>
          <p:cNvCxnSpPr/>
          <p:nvPr/>
        </p:nvCxnSpPr>
        <p:spPr>
          <a:xfrm flipH="1">
            <a:off x="2797175" y="5157788"/>
            <a:ext cx="287338" cy="2857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3040063" y="5883275"/>
            <a:ext cx="257175" cy="4254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V="1">
            <a:off x="2359025" y="5534025"/>
            <a:ext cx="323850" cy="280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2700338" y="5883275"/>
            <a:ext cx="212725" cy="28257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63600" y="1000125"/>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Patientin, 1962 - Brustkrebs links. Kontrastaufnahme</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104451" name="Form 59393"/>
          <p:cNvSpPr>
            <a:spLocks noGrp="1" noChangeArrowheads="1"/>
          </p:cNvSpPr>
          <p:nvPr>
            <p:ph type="title" idx="4294967295"/>
          </p:nvPr>
        </p:nvSpPr>
        <p:spPr>
          <a:xfrm>
            <a:off x="869950" y="-52388"/>
            <a:ext cx="6769100" cy="720726"/>
          </a:xfrm>
        </p:spPr>
        <p:txBody>
          <a:bodyPr wrap="square"/>
          <a:lstStyle/>
          <a:p>
            <a:r>
              <a:rPr lang="de-CH" altLang="de-DE" dirty="0"/>
              <a:t>Thermographie - Brustkrebs links (Pfeile)</a:t>
            </a:r>
          </a:p>
        </p:txBody>
      </p:sp>
      <p:pic>
        <p:nvPicPr>
          <p:cNvPr id="104452" name="Picture 2" descr="\\Server\Dokumente\Exam\Exam Daten\Eigene Dateien MC\Esser Susanne\Esser Susanne MC links 2.5cm Kontrast_2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90663"/>
            <a:ext cx="26416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feld 10"/>
          <p:cNvSpPr txBox="1">
            <a:spLocks noChangeArrowheads="1"/>
          </p:cNvSpPr>
          <p:nvPr/>
        </p:nvSpPr>
        <p:spPr bwMode="auto">
          <a:xfrm>
            <a:off x="4124325" y="2133600"/>
            <a:ext cx="44799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b="1" dirty="0">
                <a:solidFill>
                  <a:schemeClr val="tx1"/>
                </a:solidFill>
                <a:latin typeface="Calibri" panose="020F0502020204030204" pitchFamily="34" charset="0"/>
                <a:ea typeface="Calibri" panose="020F0502020204030204" pitchFamily="34" charset="0"/>
                <a:cs typeface="Calibri" panose="020F0502020204030204" pitchFamily="34" charset="0"/>
              </a:rPr>
              <a:t>Tumorgrösse: 2.5 cm</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Gleiche Patientin. Dem operierenden Gynäkologen wurde das Bild vorgelegt mit der Bitte um Beachtung des Ausläufers. </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Er ignorierte den Befund und operierte nicht im Gesunden, schnitt also den Tumor buchstäblich entzwei! </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Es erfolgte in einer zweiten Operation eine Nachresektion.</a:t>
            </a:r>
          </a:p>
          <a:p>
            <a:pPr eaLnBrk="1" hangingPunct="1">
              <a:spcBef>
                <a:spcPct val="0"/>
              </a:spcBef>
              <a:spcAft>
                <a:spcPct val="0"/>
              </a:spcAft>
              <a:buClrTx/>
              <a:buFontTx/>
              <a:buNone/>
            </a:pPr>
            <a:endPar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Gerade Verbindung mit Pfeil 5"/>
          <p:cNvCxnSpPr/>
          <p:nvPr/>
        </p:nvCxnSpPr>
        <p:spPr>
          <a:xfrm flipH="1">
            <a:off x="2987675" y="2636838"/>
            <a:ext cx="287338" cy="431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H="1">
            <a:off x="2987675" y="5013325"/>
            <a:ext cx="287338" cy="412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4456" name="Rectangle 5"/>
          <p:cNvSpPr>
            <a:spLocks noChangeArrowheads="1"/>
          </p:cNvSpPr>
          <p:nvPr/>
        </p:nvSpPr>
        <p:spPr bwMode="auto">
          <a:xfrm>
            <a:off x="2673082" y="6322828"/>
            <a:ext cx="3377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Aufnahmen: Dr. med. et Dr. scient. med. Jürg Eichhorn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 59394"/>
          <p:cNvSpPr txBox="1">
            <a:spLocks noChangeArrowheads="1"/>
          </p:cNvSpPr>
          <p:nvPr/>
        </p:nvSpPr>
        <p:spPr bwMode="auto">
          <a:xfrm>
            <a:off x="863600" y="1000125"/>
            <a:ext cx="7859713" cy="5257800"/>
          </a:xfrm>
          <a:prstGeom prst="rect">
            <a:avLst/>
          </a:prstGeom>
          <a:noFill/>
          <a:ln w="9525">
            <a:noFill/>
            <a:miter lim="800000"/>
            <a:headEnd/>
            <a:tailEnd/>
          </a:ln>
        </p:spPr>
        <p:txBody>
          <a:bodyPr/>
          <a:lstStyle/>
          <a:p>
            <a:pPr defTabSz="-13873163" eaLnBrk="0" hangingPunct="0">
              <a:spcBef>
                <a:spcPct val="20000"/>
              </a:spcBef>
              <a:spcAft>
                <a:spcPct val="20000"/>
              </a:spcAft>
              <a:buClr>
                <a:srgbClr val="6699CC"/>
              </a:buClr>
              <a:defRPr/>
            </a:pPr>
            <a:r>
              <a:rPr lang="de-CH" b="1" dirty="0">
                <a:latin typeface="Calibri" panose="020F0502020204030204" pitchFamily="34" charset="0"/>
                <a:ea typeface="Calibri" panose="020F0502020204030204" pitchFamily="34" charset="0"/>
                <a:cs typeface="Calibri" panose="020F0502020204030204" pitchFamily="34" charset="0"/>
              </a:rPr>
              <a:t>Riesentumor links</a:t>
            </a:r>
            <a:endParaRPr lang="de-CH" sz="1600" kern="0" dirty="0">
              <a:latin typeface="Calibri" panose="020F0502020204030204" pitchFamily="34" charset="0"/>
              <a:ea typeface="Calibri" panose="020F0502020204030204" pitchFamily="34" charset="0"/>
              <a:cs typeface="Calibri" panose="020F0502020204030204" pitchFamily="34" charset="0"/>
            </a:endParaRPr>
          </a:p>
        </p:txBody>
      </p:sp>
      <p:sp>
        <p:nvSpPr>
          <p:cNvPr id="105475" name="Form 59393"/>
          <p:cNvSpPr>
            <a:spLocks noGrp="1" noChangeArrowheads="1"/>
          </p:cNvSpPr>
          <p:nvPr>
            <p:ph type="title" idx="4294967295"/>
          </p:nvPr>
        </p:nvSpPr>
        <p:spPr>
          <a:xfrm>
            <a:off x="869950" y="-52388"/>
            <a:ext cx="6769100" cy="720726"/>
          </a:xfrm>
        </p:spPr>
        <p:txBody>
          <a:bodyPr wrap="square"/>
          <a:lstStyle/>
          <a:p>
            <a:r>
              <a:rPr lang="de-CH" altLang="de-DE" dirty="0"/>
              <a:t>Thermographie - Brustkrebs links (Pfeile)</a:t>
            </a:r>
          </a:p>
        </p:txBody>
      </p:sp>
      <p:pic>
        <p:nvPicPr>
          <p:cNvPr id="105476" name="Picture 2" descr="\\Server\Dokumente\Exam\Exam Daten\Eigene Dateien MC\Ott Barbara\Ott Barbara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3" y="1439863"/>
            <a:ext cx="6934200" cy="4149725"/>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105477" name="Textfeld 10"/>
          <p:cNvSpPr txBox="1">
            <a:spLocks noChangeArrowheads="1"/>
          </p:cNvSpPr>
          <p:nvPr/>
        </p:nvSpPr>
        <p:spPr bwMode="auto">
          <a:xfrm>
            <a:off x="857250" y="5621338"/>
            <a:ext cx="7559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r>
              <a:rPr lang="de-CH" altLang="de-DE" sz="1600" dirty="0">
                <a:solidFill>
                  <a:schemeClr val="tx1"/>
                </a:solidFill>
                <a:latin typeface="Calibri" panose="020F0502020204030204" pitchFamily="34" charset="0"/>
                <a:ea typeface="Calibri" panose="020F0502020204030204" pitchFamily="34" charset="0"/>
                <a:cs typeface="Calibri" panose="020F0502020204030204" pitchFamily="34" charset="0"/>
              </a:rPr>
              <a:t>Die in Scheidung stehende Patientin verweigerte die Schulmedizin und vertraute bis fast zum Endstadium den Künsten eines Naturheilers. Sie hinterlässt  2 Kleinkinder.</a:t>
            </a:r>
          </a:p>
        </p:txBody>
      </p:sp>
      <p:sp>
        <p:nvSpPr>
          <p:cNvPr id="105478" name="Oval 5"/>
          <p:cNvSpPr>
            <a:spLocks noChangeArrowheads="1"/>
          </p:cNvSpPr>
          <p:nvPr/>
        </p:nvSpPr>
        <p:spPr bwMode="auto">
          <a:xfrm>
            <a:off x="2833688" y="2420938"/>
            <a:ext cx="719137" cy="9366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5479" name="Oval 5"/>
          <p:cNvSpPr>
            <a:spLocks noChangeArrowheads="1"/>
          </p:cNvSpPr>
          <p:nvPr/>
        </p:nvSpPr>
        <p:spPr bwMode="auto">
          <a:xfrm>
            <a:off x="6156325" y="2420938"/>
            <a:ext cx="719138" cy="936625"/>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FontTx/>
              <a:buNone/>
            </a:pPr>
            <a:endParaRPr lang="de-CH" altLang="de-DE"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5480" name="Rectangle 5"/>
          <p:cNvSpPr>
            <a:spLocks noChangeArrowheads="1"/>
          </p:cNvSpPr>
          <p:nvPr/>
        </p:nvSpPr>
        <p:spPr bwMode="auto">
          <a:xfrm>
            <a:off x="3654425" y="6361113"/>
            <a:ext cx="24545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ct val="20000"/>
              </a:spcAft>
              <a:buClr>
                <a:srgbClr val="6699CC"/>
              </a:buClr>
              <a:buFont typeface="Times New Roman" pitchFamily="18" charset="0"/>
              <a:buChar char="»"/>
              <a:defRPr sz="2200">
                <a:solidFill>
                  <a:srgbClr val="4D4D4D"/>
                </a:solidFill>
                <a:latin typeface="Arial" pitchFamily="34" charset="0"/>
              </a:defRPr>
            </a:lvl1pPr>
            <a:lvl2pPr marL="742950" indent="-285750" eaLnBrk="0" hangingPunct="0">
              <a:spcBef>
                <a:spcPct val="20000"/>
              </a:spcBef>
              <a:buChar char="–"/>
              <a:defRPr sz="2000">
                <a:solidFill>
                  <a:srgbClr val="4D4D4D"/>
                </a:solidFill>
                <a:latin typeface="Arial" pitchFamily="34" charset="0"/>
              </a:defRPr>
            </a:lvl2pPr>
            <a:lvl3pPr marL="1143000" indent="-228600" eaLnBrk="0" hangingPunct="0">
              <a:spcBef>
                <a:spcPct val="20000"/>
              </a:spcBef>
              <a:buChar char="•"/>
              <a:defRPr sz="2000">
                <a:solidFill>
                  <a:srgbClr val="4D4D4D"/>
                </a:solidFill>
                <a:latin typeface="Arial" pitchFamily="34" charset="0"/>
              </a:defRPr>
            </a:lvl3pPr>
            <a:lvl4pPr marL="1600200" indent="-228600" eaLnBrk="0" hangingPunct="0">
              <a:spcBef>
                <a:spcPct val="20000"/>
              </a:spcBef>
              <a:buChar char="–"/>
              <a:defRPr sz="1600">
                <a:solidFill>
                  <a:srgbClr val="4D4D4D"/>
                </a:solidFill>
                <a:latin typeface="Arial" pitchFamily="34" charset="0"/>
              </a:defRPr>
            </a:lvl4pPr>
            <a:lvl5pPr marL="2057400" indent="-228600" eaLnBrk="0" hangingPunct="0">
              <a:spcBef>
                <a:spcPct val="20000"/>
              </a:spcBef>
              <a:buChar char="»"/>
              <a:defRPr sz="1600">
                <a:solidFill>
                  <a:srgbClr val="4D4D4D"/>
                </a:solidFill>
                <a:latin typeface="Arial" pitchFamily="34" charset="0"/>
              </a:defRPr>
            </a:lvl5pPr>
            <a:lvl6pPr marL="2514600" indent="-228600" eaLnBrk="0" fontAlgn="base" hangingPunct="0">
              <a:spcBef>
                <a:spcPct val="20000"/>
              </a:spcBef>
              <a:spcAft>
                <a:spcPct val="0"/>
              </a:spcAft>
              <a:buChar char="»"/>
              <a:defRPr sz="1600">
                <a:solidFill>
                  <a:srgbClr val="4D4D4D"/>
                </a:solidFill>
                <a:latin typeface="Arial" pitchFamily="34" charset="0"/>
              </a:defRPr>
            </a:lvl6pPr>
            <a:lvl7pPr marL="2971800" indent="-228600" eaLnBrk="0" fontAlgn="base" hangingPunct="0">
              <a:spcBef>
                <a:spcPct val="20000"/>
              </a:spcBef>
              <a:spcAft>
                <a:spcPct val="0"/>
              </a:spcAft>
              <a:buChar char="»"/>
              <a:defRPr sz="1600">
                <a:solidFill>
                  <a:srgbClr val="4D4D4D"/>
                </a:solidFill>
                <a:latin typeface="Arial" pitchFamily="34" charset="0"/>
              </a:defRPr>
            </a:lvl7pPr>
            <a:lvl8pPr marL="3429000" indent="-228600" eaLnBrk="0" fontAlgn="base" hangingPunct="0">
              <a:spcBef>
                <a:spcPct val="20000"/>
              </a:spcBef>
              <a:spcAft>
                <a:spcPct val="0"/>
              </a:spcAft>
              <a:buChar char="»"/>
              <a:defRPr sz="1600">
                <a:solidFill>
                  <a:srgbClr val="4D4D4D"/>
                </a:solidFill>
                <a:latin typeface="Arial" pitchFamily="34" charset="0"/>
              </a:defRPr>
            </a:lvl8pPr>
            <a:lvl9pPr marL="3886200" indent="-228600" eaLnBrk="0" fontAlgn="base" hangingPunct="0">
              <a:spcBef>
                <a:spcPct val="20000"/>
              </a:spcBef>
              <a:spcAft>
                <a:spcPct val="0"/>
              </a:spcAft>
              <a:buChar char="»"/>
              <a:defRPr sz="1600">
                <a:solidFill>
                  <a:srgbClr val="4D4D4D"/>
                </a:solidFill>
                <a:latin typeface="Arial" pitchFamily="34" charset="0"/>
              </a:defRPr>
            </a:lvl9pPr>
          </a:lstStyle>
          <a:p>
            <a:pPr eaLnBrk="1" hangingPunct="1">
              <a:spcBef>
                <a:spcPct val="0"/>
              </a:spcBef>
              <a:spcAft>
                <a:spcPct val="0"/>
              </a:spcAft>
              <a:buClrTx/>
              <a:buNone/>
            </a:pPr>
            <a:r>
              <a:rPr lang="da-DK" altLang="de-DE" sz="800" dirty="0">
                <a:solidFill>
                  <a:schemeClr val="tx1"/>
                </a:solidFill>
                <a:latin typeface="Calibri" panose="020F0502020204030204" pitchFamily="34" charset="0"/>
                <a:ea typeface="Calibri" panose="020F0502020204030204" pitchFamily="34" charset="0"/>
                <a:cs typeface="Calibri" panose="020F0502020204030204" pitchFamily="34" charset="0"/>
              </a:rPr>
              <a:t>Aufnahmen: Dr. med. et Dr. scient. med. Jürg Eichhorn</a:t>
            </a:r>
          </a:p>
        </p:txBody>
      </p:sp>
    </p:spTree>
  </p:cSld>
  <p:clrMapOvr>
    <a:masterClrMapping/>
  </p:clrMapOvr>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Frutiger 45 Light"/>
        <a:ea typeface=""/>
        <a:cs typeface=""/>
      </a:majorFont>
      <a:minorFont>
        <a:latin typeface="Frutiger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Frutiger 45 Light"/>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17646</Words>
  <Application>Microsoft Office PowerPoint</Application>
  <PresentationFormat>Bildschirmpräsentation (4:3)</PresentationFormat>
  <Paragraphs>2237</Paragraphs>
  <Slides>250</Slides>
  <Notes>250</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2</vt:i4>
      </vt:variant>
      <vt:variant>
        <vt:lpstr>Folientitel</vt:lpstr>
      </vt:variant>
      <vt:variant>
        <vt:i4>250</vt:i4>
      </vt:variant>
    </vt:vector>
  </HeadingPairs>
  <TitlesOfParts>
    <vt:vector size="261" baseType="lpstr">
      <vt:lpstr>Arial</vt:lpstr>
      <vt:lpstr>Calibri</vt:lpstr>
      <vt:lpstr>Frutiger 45 Light</vt:lpstr>
      <vt:lpstr>Frutiger 55 Roman</vt:lpstr>
      <vt:lpstr>Monotype Sorts</vt:lpstr>
      <vt:lpstr>Times New Roman</vt:lpstr>
      <vt:lpstr>Wingdings</vt:lpstr>
      <vt:lpstr>Benutzerdefiniertes Design</vt:lpstr>
      <vt:lpstr>1_Benutzerdefiniertes Design</vt:lpstr>
      <vt:lpstr>Diagramm</vt:lpstr>
      <vt:lpstr>Acrobat Document</vt:lpstr>
      <vt:lpstr>Mammacarcinom  MammoVision - Thermographie der Brust Gesunde Ernährung bei Brustkrebs</vt:lpstr>
      <vt:lpstr>Agenda</vt:lpstr>
      <vt:lpstr>Brustkrebs - Lokalisation und Arten</vt:lpstr>
      <vt:lpstr>Brustkrebs - Lokalisation</vt:lpstr>
      <vt:lpstr>Brustkrebs - Lokalisation</vt:lpstr>
      <vt:lpstr>Brustkrebs - Arten</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Häufigkeit</vt:lpstr>
      <vt:lpstr>Brustkrebs - Warnsignale - Selbstuntersuchung</vt:lpstr>
      <vt:lpstr>Agenda</vt:lpstr>
      <vt:lpstr>Brustkrebs - Warnsignale</vt:lpstr>
      <vt:lpstr>Brustkrebs - Selbstuntersuchung</vt:lpstr>
      <vt:lpstr>Brustkrebs - Selbstuntersuchung</vt:lpstr>
      <vt:lpstr>Brustkrebs - Tastbefund</vt:lpstr>
      <vt:lpstr>Brustkrebs - Tastbefund</vt:lpstr>
      <vt:lpstr>Brustkrebs - Diagnose</vt:lpstr>
      <vt:lpstr>Agenda</vt:lpstr>
      <vt:lpstr>Brustkrebs - Diagnose</vt:lpstr>
      <vt:lpstr>Brustkrebs - Diagnose</vt:lpstr>
      <vt:lpstr>Brustkrebs - Diagnose</vt:lpstr>
      <vt:lpstr>Brustkrebs - Mammographie</vt:lpstr>
      <vt:lpstr>Brustkrebs - Mammographie</vt:lpstr>
      <vt:lpstr>Brustkrebs - Mammographie</vt:lpstr>
      <vt:lpstr>Brustkrebs - Mammographie</vt:lpstr>
      <vt:lpstr>Brustkrebs - Ultraschall/Sonographie</vt:lpstr>
      <vt:lpstr>Brustkrebs - Ultraschall/Sonographie</vt:lpstr>
      <vt:lpstr>Brustkrebs - Magnetresonanz</vt:lpstr>
      <vt:lpstr>Brustkrebs - Magnetresonanz</vt:lpstr>
      <vt:lpstr>Schulmedizinische Therapie</vt:lpstr>
      <vt:lpstr>Agenda</vt:lpstr>
      <vt:lpstr>Brustkrebs - Therapie</vt:lpstr>
      <vt:lpstr>Brustkrebs - Therapieziel</vt:lpstr>
      <vt:lpstr>Brustkrebs - Systemische Therapie</vt:lpstr>
      <vt:lpstr>Brustkrebs - Operative Therapie</vt:lpstr>
      <vt:lpstr>Brustkrebs - Operative Therapie</vt:lpstr>
      <vt:lpstr>Brustkrebs - Operative Therapie</vt:lpstr>
      <vt:lpstr>Brustkrebs - Brusterhaltende Operation</vt:lpstr>
      <vt:lpstr>Brustkrebs - Therapie bei Metastasen</vt:lpstr>
      <vt:lpstr>Brustkrebs - Unterstützende Massnahmen</vt:lpstr>
      <vt:lpstr>Brustkrebs - Prognosen</vt:lpstr>
      <vt:lpstr>Brustkrebs - Prognosen</vt:lpstr>
      <vt:lpstr>Diagnostik: Mammographie - Screening</vt:lpstr>
      <vt:lpstr>Agenda</vt:lpstr>
      <vt:lpstr>Brustkrebs - Mammographie-Screening</vt:lpstr>
      <vt:lpstr>Brustkrebs - Mammographie-Screening</vt:lpstr>
      <vt:lpstr>Brustkrebs - Mammographie-Screening</vt:lpstr>
      <vt:lpstr>Brustkrebs - Mammographiescreening</vt:lpstr>
      <vt:lpstr>Brustkrebs - Mammographiescreening</vt:lpstr>
      <vt:lpstr>Brustkrebs - Mammographiescreening</vt:lpstr>
      <vt:lpstr>Brustkrebs - Mammographiescreening</vt:lpstr>
      <vt:lpstr>Brustkrebs - Mammographie-Screening</vt:lpstr>
      <vt:lpstr>Brustkrebs - Mammographie-Screening</vt:lpstr>
      <vt:lpstr>Brustkrebs - Mammographie-Screening</vt:lpstr>
      <vt:lpstr>Brustkrebs - Mammographie-Screening</vt:lpstr>
      <vt:lpstr>Diagnostik: Thermographie -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Die MammoVision</vt:lpstr>
      <vt:lpstr>Thermographie - Risikobrust links</vt:lpstr>
      <vt:lpstr>Thermographie - Risikobrust rechts</vt:lpstr>
      <vt:lpstr>Thermographie - Risikobrust rechts</vt:lpstr>
      <vt:lpstr>Thermographie - Risikobrust rechts</vt:lpstr>
      <vt:lpstr>Thermographie - Risikobrust rechts</vt:lpstr>
      <vt:lpstr>Thermographie - Risikobrust rechts</vt:lpstr>
      <vt:lpstr>Thermographie - Risikobrust rechts</vt:lpstr>
      <vt:lpstr>Thermographie - Brustkrebs links (roter Kreis)</vt:lpstr>
      <vt:lpstr>Thermographie - Brustkrebs links und rechts (roter Kreis)</vt:lpstr>
      <vt:lpstr>Thermographie - Brustkrebs links (Pfeile)</vt:lpstr>
      <vt:lpstr>Thermographie - Brustkrebs links (Pfeile)</vt:lpstr>
      <vt:lpstr>Thermographie - Brustkrebs links (Pfeile)</vt:lpstr>
      <vt:lpstr>Thermographie - Brustkrebs links (Pfeile)</vt:lpstr>
      <vt:lpstr>Thermographie - Brustkrebs links (Pfeile)</vt:lpstr>
      <vt:lpstr>Thermographie - Brustkrebs links (Pfeile)</vt:lpstr>
      <vt:lpstr>Thermographie - Brustkrebs links (Pfeile)</vt:lpstr>
      <vt:lpstr>Thermographie Krebs rechts - nicht sichtbar!</vt:lpstr>
      <vt:lpstr>Thermographie - Brustkrebs links</vt:lpstr>
      <vt:lpstr>Thermographie - Brustkrebs rechts</vt:lpstr>
      <vt:lpstr>Thermographie - Brustkrebs rechts</vt:lpstr>
      <vt:lpstr>Thermographie - Brustkrebs links</vt:lpstr>
      <vt:lpstr>Thermographie - Brustkrebs rechts</vt:lpstr>
      <vt:lpstr>Thermographie - Brustkrebs links</vt:lpstr>
      <vt:lpstr>Thermographie - MammoVision   Früherkennung - Risikobeurteilung</vt:lpstr>
      <vt:lpstr>Agena</vt:lpstr>
      <vt:lpstr>Thermographie - MammoVision</vt:lpstr>
      <vt:lpstr>Thermographie - MammoVision</vt:lpstr>
      <vt:lpstr>Thermographie - MammoVision</vt:lpstr>
      <vt:lpstr>Thermographie - MammoVision</vt:lpstr>
      <vt:lpstr>Brustkrebs - Risikofaktoren</vt:lpstr>
      <vt:lpstr>Agenda</vt:lpstr>
      <vt:lpstr>Brustkrebs - Übersicht</vt:lpstr>
      <vt:lpstr>Brustkrebs - Übersicht</vt:lpstr>
      <vt:lpstr>Brustkrebs - Übersicht</vt:lpstr>
      <vt:lpstr>Brustkrebs - Faktor Ernährung</vt:lpstr>
      <vt:lpstr>Brustkrebs - Faktor Fettkonsum</vt:lpstr>
      <vt:lpstr>Brustkrebs - Faktor Fettkonsum</vt:lpstr>
      <vt:lpstr>Brustkrebs - Faktor Fleischkonsum</vt:lpstr>
      <vt:lpstr>Brustkrebs - Faktor Fleischkonsum</vt:lpstr>
      <vt:lpstr>Brustkrebs - Faktor Fleischkonsum</vt:lpstr>
      <vt:lpstr>Brustkrebs - Faktor Obst und Gemüse</vt:lpstr>
      <vt:lpstr>Brustkrebs - Faktor Alkohol</vt:lpstr>
      <vt:lpstr>Brustkrebs - Faktor Alkohol</vt:lpstr>
      <vt:lpstr>Brustkrebs - Faktor Rauchen</vt:lpstr>
      <vt:lpstr>Brustkrebs - Faktor Übergewicht</vt:lpstr>
      <vt:lpstr>Brustkrebs - Faktor Bewegung</vt:lpstr>
      <vt:lpstr>Brustkrebs - Faktor Hormone</vt:lpstr>
      <vt:lpstr>Brustkrebs - Faktor Hormone</vt:lpstr>
      <vt:lpstr>Brustkrebs - Faktor Hormone</vt:lpstr>
      <vt:lpstr>Brustkrebs - Faktor Hormone</vt:lpstr>
      <vt:lpstr>Brustkrebs - Faktor Hormone</vt:lpstr>
      <vt:lpstr>Brustkrebs - Faktor Antibaby Pille</vt:lpstr>
      <vt:lpstr>Brustkrebs - Risikofaktoren im Vergleich</vt:lpstr>
      <vt:lpstr>Brustkrebs - Faktor Phytoöstrogene</vt:lpstr>
      <vt:lpstr>Brustkrebs - Faktor Stress</vt:lpstr>
      <vt:lpstr>Brustkrebs - Faktor: Oxidativer Stress</vt:lpstr>
      <vt:lpstr>Brustkrebs - Faktor „Freie Radikale“</vt:lpstr>
      <vt:lpstr>Brustkrebs - Faktor Genetik</vt:lpstr>
      <vt:lpstr>Brustkrebs - Faktor Genetik</vt:lpstr>
      <vt:lpstr>Brustkrebs - Faktor Genetik</vt:lpstr>
      <vt:lpstr>Brustkrebsprophylaxe</vt:lpstr>
      <vt:lpstr>Brustkrebsprophylaxe - Agenda</vt:lpstr>
      <vt:lpstr>Brustkrebsprophylaxe - Agenda</vt:lpstr>
      <vt:lpstr>Brustkrebsprophylaxe - Ernährung</vt:lpstr>
      <vt:lpstr>Brustkrebsprophylaxe - Krebsentstehung</vt:lpstr>
      <vt:lpstr>Brustkrebsprophylaxe - Krebsentstehung</vt:lpstr>
      <vt:lpstr>Brustkrebsprophylaxe - Das NCP Programm</vt:lpstr>
      <vt:lpstr>Brustkrebsprophylaxe: NCP</vt:lpstr>
      <vt:lpstr>Brustkrebsprophylaxe: NCP</vt:lpstr>
      <vt:lpstr>Brustkrebsprophylaxe: NCP</vt:lpstr>
      <vt:lpstr>Brustkrebsprophylaxe - Antioxidantien</vt:lpstr>
      <vt:lpstr>Brustkrebsprophylaxe - Antioxidanzien</vt:lpstr>
      <vt:lpstr>Brustkrebsprophylaxe - Antioxidanzien</vt:lpstr>
      <vt:lpstr>Brustkrebsprophylaxe - Antioxidanzien</vt:lpstr>
      <vt:lpstr>Brustkrebsprophylaxe - Folsäure</vt:lpstr>
      <vt:lpstr>Brustkrebsprophylaxe - Antioxidanzien</vt:lpstr>
      <vt:lpstr>Brustkrebsprophylaxe - Knoblauch</vt:lpstr>
      <vt:lpstr>Brustkrebsprophylaxe - Indole</vt:lpstr>
      <vt:lpstr>Brustkrebsprophylaxe - Broccoli</vt:lpstr>
      <vt:lpstr>Brustkrebsprophylaxe - Granatapfel</vt:lpstr>
      <vt:lpstr>Brustkrebsprophylaxe - Granatapfel</vt:lpstr>
      <vt:lpstr>Brustkrebsprophylaxe - Granatapfel</vt:lpstr>
      <vt:lpstr>Granatapfel: Krebs- und Entzündungshemmung</vt:lpstr>
      <vt:lpstr>Brustkrebsprophylaxe - Rapsöl</vt:lpstr>
      <vt:lpstr>Brustkrebsprophylaxe - Aloe Vera</vt:lpstr>
      <vt:lpstr>Brustkrebsprophylaxe - Apigenin</vt:lpstr>
      <vt:lpstr>Brustkrebsprophylaxe - Curry</vt:lpstr>
      <vt:lpstr>Brustkrebsprophylaxe - Vitamin-D</vt:lpstr>
      <vt:lpstr>Brustkrebsprophylaxe - Nahrungsfasern</vt:lpstr>
      <vt:lpstr>Brustkrebsprophylaxe - Nahrungsfasern</vt:lpstr>
      <vt:lpstr>Brustkrebsprophylaxe - Fischöl</vt:lpstr>
      <vt:lpstr>Brustkrebsprophylaxe - Bewegung</vt:lpstr>
      <vt:lpstr>Brustkrebsprophylaxe - Bewegung</vt:lpstr>
      <vt:lpstr>Brustkrebsprophylaxe - Bewegung</vt:lpstr>
      <vt:lpstr>Brustkrebsprophylaxe - Bewegung</vt:lpstr>
      <vt:lpstr>Brustkrebsprophylaxe - Bewegung</vt:lpstr>
      <vt:lpstr>„Pflanzliche Östrogene - Fluch oder Segen“</vt:lpstr>
      <vt:lpstr>Phytoöstrogene / Soja-Isoflavone</vt:lpstr>
      <vt:lpstr>Brustkrebs - Soja - Isoflavone</vt:lpstr>
      <vt:lpstr>Brustkrebsprophylaxe - Phytoöstrogene</vt:lpstr>
      <vt:lpstr>Brustkrebsprophylaxe - Phytoöstrogene</vt:lpstr>
      <vt:lpstr>Brustkrebsprophylaxe - Phytoöstrogene</vt:lpstr>
      <vt:lpstr>Brustkrebsprophylaxe - Phytoöstrogene</vt:lpstr>
      <vt:lpstr>Brustkrebs - Soja - Isoflavone</vt:lpstr>
      <vt:lpstr>Brustkrebs - Soja - Isoflavone</vt:lpstr>
      <vt:lpstr>Brustkrebs - Soja - Isoflavone</vt:lpstr>
      <vt:lpstr>Soja - Isoflavone: Weitere negative Aspekte</vt:lpstr>
      <vt:lpstr>Soja - Isoflavone: Weitere negative Aspekte</vt:lpstr>
      <vt:lpstr>Soja - Isoflavone: Weitere negative Aspekte</vt:lpstr>
      <vt:lpstr>Soja - Isoflavone: Weitere negative Aspekte</vt:lpstr>
      <vt:lpstr>Soja - Isoflavone: Weitere negative Aspekte</vt:lpstr>
      <vt:lpstr>Soja - Isoflavone: Weitere negative Aspekte</vt:lpstr>
      <vt:lpstr>Soja - Isoflavone: Weitere negative Aspekte</vt:lpstr>
      <vt:lpstr>„Hauptstrasse der Ernährung“</vt:lpstr>
      <vt:lpstr>«Hauptstrasse der Ernährung» </vt:lpstr>
      <vt:lpstr>„Hauptstrasse“ der Ernährung: Das Prinzip</vt:lpstr>
      <vt:lpstr>„Hauptstrasse“ der Ernährung: Das Prinzip</vt:lpstr>
      <vt:lpstr>„Hauptstrasse“ der Ernährung: Das Prinzip</vt:lpstr>
      <vt:lpstr>„Hauptstrasse“ der Ernährung: Das Prinzip</vt:lpstr>
      <vt:lpstr>„Hauptstrasse“ der Ernährung: Das Prinzip</vt:lpstr>
      <vt:lpstr>„Hauptstrasse“ der Ernährung: Das Prinzip</vt:lpstr>
      <vt:lpstr>Frühstück ist die Quelle des Lebens</vt:lpstr>
      <vt:lpstr>Frühstück = Hirnbooster</vt:lpstr>
      <vt:lpstr>Abnehmen mit Frühstück - fact or fiction?</vt:lpstr>
      <vt:lpstr>Frühstück - Die 4 Philosophien</vt:lpstr>
      <vt:lpstr>Frühstück - Eiweiss</vt:lpstr>
      <vt:lpstr>Frühstück - Das richtige Öl/die richtige Menge</vt:lpstr>
      <vt:lpstr>Frühstücksmuffelkinder - Schlechtere Schüler?</vt:lpstr>
      <vt:lpstr>Frühstück - kühlend - für heisse Typen</vt:lpstr>
      <vt:lpstr>Frühstück - kühlend - für heisse Typen</vt:lpstr>
      <vt:lpstr>Frühstück - wärmend - für coole Typen</vt:lpstr>
      <vt:lpstr>Frühstück - Für Schwerarbeiter</vt:lpstr>
      <vt:lpstr>Frühstück - Das 3-Minuten Ei:</vt:lpstr>
      <vt:lpstr>Frühstück - Das Spiegelei</vt:lpstr>
      <vt:lpstr>Mittagessen</vt:lpstr>
      <vt:lpstr>Mittagessen - Die „kleinen Beilagen“</vt:lpstr>
      <vt:lpstr>Abendessen</vt:lpstr>
      <vt:lpstr>Abendessen</vt:lpstr>
      <vt:lpstr>Abendessen</vt:lpstr>
      <vt:lpstr>Abendessen</vt:lpstr>
      <vt:lpstr>Abendessen</vt:lpstr>
      <vt:lpstr>Abendessen</vt:lpstr>
      <vt:lpstr>Abendessen</vt:lpstr>
      <vt:lpstr>Tatort: „Abendessen“</vt:lpstr>
      <vt:lpstr>Abendessen: Problemzone „Kalorien“</vt:lpstr>
      <vt:lpstr>Abendessen: Problemzone „Kalorien“</vt:lpstr>
      <vt:lpstr>„TopMix-Lebenselixiere“</vt:lpstr>
      <vt:lpstr>TopMix-Lebenselixiere</vt:lpstr>
      <vt:lpstr>Lassen Sie Ihrer Phantasie freien Lauf!</vt:lpstr>
      <vt:lpstr>TopMix-Lebenselixiere</vt:lpstr>
      <vt:lpstr>TopMix-Lebenselixiere</vt:lpstr>
      <vt:lpstr>TopMix-Lebenselixiere</vt:lpstr>
      <vt:lpstr>TopMix-Lebenselixiere</vt:lpstr>
      <vt:lpstr>TopMix-Lebenselixiere</vt:lpstr>
      <vt:lpstr>TopMix-Lebenselixiere</vt:lpstr>
      <vt:lpstr>Granatapfelsaftelixier Dr. Jacobs</vt:lpstr>
      <vt:lpstr>Granatapfelsaftelixier Dr. Jacobs</vt:lpstr>
      <vt:lpstr>St.Galler Rapsöl</vt:lpstr>
      <vt:lpstr>TopMix-Lebenselixiere</vt:lpstr>
      <vt:lpstr>TopMix-Lebenselixiere-Basistherapie bei Krebs</vt:lpstr>
      <vt:lpstr>TopMix-Lebenselixiere - 2 spezielle Rezepte</vt:lpstr>
      <vt:lpstr>TopMix-Lebenselixiere - Rezept 1</vt:lpstr>
      <vt:lpstr>TopMix-Lebenselixiere - Rezept 2</vt:lpstr>
      <vt:lpstr>Take Home Message</vt:lpstr>
      <vt:lpstr>Take Home Message</vt:lpstr>
      <vt:lpstr>Take Home Message</vt:lpstr>
      <vt:lpstr>Besten Dank für Ihre Aufmerksamkeit</vt:lpstr>
    </vt:vector>
  </TitlesOfParts>
  <Company>Sevisana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Vortragstitel</dc:title>
  <dc:creator>Jürg Eichhorn</dc:creator>
  <cp:lastModifiedBy>Jürg Eichhorn</cp:lastModifiedBy>
  <cp:revision>496</cp:revision>
  <cp:lastPrinted>2014-12-03T18:04:44Z</cp:lastPrinted>
  <dcterms:created xsi:type="dcterms:W3CDTF">2005-10-13T09:21:53Z</dcterms:created>
  <dcterms:modified xsi:type="dcterms:W3CDTF">2023-10-08T14:07:08Z</dcterms:modified>
</cp:coreProperties>
</file>