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6" r:id="rId3"/>
  </p:sldMasterIdLst>
  <p:notesMasterIdLst>
    <p:notesMasterId r:id="rId44"/>
  </p:notesMasterIdLst>
  <p:handoutMasterIdLst>
    <p:handoutMasterId r:id="rId45"/>
  </p:handoutMasterIdLst>
  <p:sldIdLst>
    <p:sldId id="295" r:id="rId4"/>
    <p:sldId id="301" r:id="rId5"/>
    <p:sldId id="325" r:id="rId6"/>
    <p:sldId id="296" r:id="rId7"/>
    <p:sldId id="297" r:id="rId8"/>
    <p:sldId id="302" r:id="rId9"/>
    <p:sldId id="303" r:id="rId10"/>
    <p:sldId id="304" r:id="rId11"/>
    <p:sldId id="305" r:id="rId12"/>
    <p:sldId id="306" r:id="rId13"/>
    <p:sldId id="324" r:id="rId14"/>
    <p:sldId id="298" r:id="rId15"/>
    <p:sldId id="307" r:id="rId16"/>
    <p:sldId id="308" r:id="rId17"/>
    <p:sldId id="309" r:id="rId18"/>
    <p:sldId id="313" r:id="rId19"/>
    <p:sldId id="311" r:id="rId20"/>
    <p:sldId id="314" r:id="rId21"/>
    <p:sldId id="315" r:id="rId22"/>
    <p:sldId id="319" r:id="rId23"/>
    <p:sldId id="312" r:id="rId24"/>
    <p:sldId id="320" r:id="rId25"/>
    <p:sldId id="321" r:id="rId26"/>
    <p:sldId id="322" r:id="rId27"/>
    <p:sldId id="317" r:id="rId28"/>
    <p:sldId id="327" r:id="rId29"/>
    <p:sldId id="326" r:id="rId30"/>
    <p:sldId id="329" r:id="rId31"/>
    <p:sldId id="331" r:id="rId32"/>
    <p:sldId id="330" r:id="rId33"/>
    <p:sldId id="334" r:id="rId34"/>
    <p:sldId id="333" r:id="rId35"/>
    <p:sldId id="332" r:id="rId36"/>
    <p:sldId id="335" r:id="rId37"/>
    <p:sldId id="336" r:id="rId38"/>
    <p:sldId id="323" r:id="rId39"/>
    <p:sldId id="328" r:id="rId40"/>
    <p:sldId id="337" r:id="rId41"/>
    <p:sldId id="316" r:id="rId42"/>
    <p:sldId id="318" r:id="rId43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FFFF"/>
    <a:srgbClr val="FFFFCC"/>
    <a:srgbClr val="FFFF99"/>
    <a:srgbClr val="FF0000"/>
    <a:srgbClr val="0066FF"/>
    <a:srgbClr val="0000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5" autoAdjust="0"/>
    <p:restoredTop sz="96959" autoAdjust="0"/>
  </p:normalViewPr>
  <p:slideViewPr>
    <p:cSldViewPr showGuides="1">
      <p:cViewPr varScale="1">
        <p:scale>
          <a:sx n="102" d="100"/>
          <a:sy n="102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031" cy="51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608" y="0"/>
            <a:ext cx="3076031" cy="51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900"/>
            <a:ext cx="3076031" cy="51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608" y="9721900"/>
            <a:ext cx="3076031" cy="51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73B3E4-2E56-40AA-BD34-E2B8BA670C5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3362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031" cy="511075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608" y="0"/>
            <a:ext cx="3076031" cy="511075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pPr>
              <a:defRPr/>
            </a:pPr>
            <a:fld id="{934D0427-F111-4B92-9BDA-588FE09C61DD}" type="datetimeFigureOut">
              <a:rPr lang="de-CH"/>
              <a:pPr>
                <a:defRPr/>
              </a:pPr>
              <a:t>12.05.2023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6" tIns="47453" rIns="94906" bIns="47453" rtlCol="0" anchor="ctr"/>
          <a:lstStyle/>
          <a:p>
            <a:pPr lvl="0"/>
            <a:endParaRPr lang="de-CH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599" y="4861769"/>
            <a:ext cx="5680105" cy="4604594"/>
          </a:xfrm>
          <a:prstGeom prst="rect">
            <a:avLst/>
          </a:prstGeom>
        </p:spPr>
        <p:txBody>
          <a:bodyPr vert="horz" lIns="94906" tIns="47453" rIns="94906" bIns="47453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900"/>
            <a:ext cx="3076031" cy="511075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608" y="9721900"/>
            <a:ext cx="3076031" cy="511075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pPr>
              <a:defRPr/>
            </a:pPr>
            <a:fld id="{1A9A69F5-D777-4FA9-9EA6-35823930E389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66492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hteck 1433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hteck 1433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51204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C13A28-4CE4-43FD-85B5-F0F49FFA7BDC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1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60420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D7EADC-0263-44DE-855A-20259FE9D8E7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10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61444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114BF8-F30B-47CD-BC0C-9C337115DD1A}" type="slidenum">
              <a:rPr lang="de-CH" altLang="de-DE" smtClean="0"/>
              <a:pPr eaLnBrk="1" hangingPunct="1"/>
              <a:t>11</a:t>
            </a:fld>
            <a:endParaRPr lang="de-CH" alt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62468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7EC333-5361-47A3-871C-39AC40032BBF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12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63492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70A870-6819-4A2D-A400-B1D5A31993A9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13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64516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A80D7B-31FE-4879-A966-9EBDC084E0F3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14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65540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40A971-0D03-4E29-9112-F71E5336D9CC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15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66564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6DA187-E0E3-4E1D-90EE-2C50DB05C216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16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67588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EC4EF9-96FB-4B17-A07F-054EEABB1A51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17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68612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97E437-9BC8-4C7D-A4BA-65A02503AE35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18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69636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C77042-CA94-41B3-9E55-BC4936DFA90E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19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hteck 1536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hteck 1536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52228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1AB1CF-5DBA-41BA-A7B3-91D61D6E8540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2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70660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6BCC7C-CC51-46E4-898F-A1CE1AE9D8FC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20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71684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FD0CE7-3612-4D17-AC33-C53A121A9C6D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21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72708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62A783-7422-49BE-96E7-A7D19D1D635F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22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73732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2C7344-CD9C-4534-8A54-DDB05BEF4139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23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74756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D1A53E-E29F-4155-B086-4F144CEEDA59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24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75780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F5D954-F227-4DF9-B7D2-9A30BB43F35F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25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76804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A77903-4089-48B9-A896-01B9D434F28B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26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77828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CA0656-1DA5-4F4D-93F4-AFD57AF4EEFD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27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78852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FCB5CA-1650-4A69-B39A-53D350738415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28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79876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2EC11F-D479-44FA-992C-564DC3F726C9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29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53252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1D5510-37D0-4A3A-832D-9F8B13EB5C6F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3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80900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FE017A-E4B7-454A-B26F-F6A0DE492DF7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30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81924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CDB413-C1F8-4D6F-8E09-068052311203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31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82948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D9DE54-8135-46A8-B2E1-C628EA80A55A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32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83972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5525A6-B402-4BF0-845D-FB677E624E24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33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84996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E91D88-AAD7-4E58-B659-86C0A979081D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34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86020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E6A1C5-8B9A-4343-AB7F-0F6C25F7479D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35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87044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170A5E-2D70-4F59-891A-92F5EB46BB52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36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88068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C64F0E-3125-4E2C-A8FA-B82C891BFCE1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37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89092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0676D3-3342-47A2-8687-77F814090DD2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38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90116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220DC5-6764-4079-9532-9B56366667D1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39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54276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CDFD97-8AE0-413B-8263-0B702BBA3E60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4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hteck 2252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hteck 2252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91140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36FAFF-40AC-4513-A2CA-DDCE744E2DD6}" type="slidenum">
              <a:rPr lang="de-CH" altLang="de-DE" smtClean="0"/>
              <a:pPr eaLnBrk="1" hangingPunct="1"/>
              <a:t>40</a:t>
            </a:fld>
            <a:endParaRPr lang="de-CH" alt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55300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E19213-9F79-4BB9-A058-CE7DBBEF60C6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5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56324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68DE60-DEA0-40F5-9FE7-75E8D81BF129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6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57348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FED6EA-11C3-443C-9706-E7CE6C7C107F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7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58372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3944C1-D32E-47B7-A757-2EF65619C048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8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hteck 1740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hteck 17409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dirty="0"/>
          </a:p>
        </p:txBody>
      </p:sp>
      <p:sp>
        <p:nvSpPr>
          <p:cNvPr id="59396" name="Form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894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1108" indent="-296580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6320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848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5375" indent="-237264" defTabSz="95894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9903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4431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8959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3487" indent="-237264" defTabSz="958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670685-B700-400F-8A6D-79D0FE2E00F6}" type="slidenum">
              <a:rPr lang="de-CH" altLang="de-DE" smtClean="0">
                <a:solidFill>
                  <a:srgbClr val="000000"/>
                </a:solidFill>
              </a:rPr>
              <a:pPr eaLnBrk="1" hangingPunct="1"/>
              <a:t>9</a:t>
            </a:fld>
            <a:endParaRPr lang="de-CH" alt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htec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evisana AG JPEG (mittelgross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el 6145"/>
          <p:cNvSpPr>
            <a:spLocks noGrp="1" noChangeArrowheads="1"/>
          </p:cNvSpPr>
          <p:nvPr>
            <p:ph type="ctrTitle"/>
          </p:nvPr>
        </p:nvSpPr>
        <p:spPr>
          <a:xfrm>
            <a:off x="1042988" y="1628775"/>
            <a:ext cx="7812087" cy="1470025"/>
          </a:xfrm>
        </p:spPr>
        <p:txBody>
          <a:bodyPr/>
          <a:lstStyle>
            <a:lvl1pPr>
              <a:defRPr sz="2600" baseline="0">
                <a:solidFill>
                  <a:srgbClr val="6699CC"/>
                </a:solidFill>
              </a:defRPr>
            </a:lvl1pPr>
          </a:lstStyle>
          <a:p>
            <a:r>
              <a:rPr lang="de-CH"/>
              <a:t>Titelmasterformat durch Klicken bearbeiten</a:t>
            </a:r>
            <a:endParaRPr lang="de-DE"/>
          </a:p>
        </p:txBody>
      </p:sp>
      <p:sp>
        <p:nvSpPr>
          <p:cNvPr id="6147" name="Untertitel 6146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189288"/>
            <a:ext cx="7850187" cy="175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513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704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htec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evisana AG JPEG (mittelgross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el 6145"/>
          <p:cNvSpPr>
            <a:spLocks noGrp="1" noChangeArrowheads="1"/>
          </p:cNvSpPr>
          <p:nvPr>
            <p:ph type="ctrTitle"/>
          </p:nvPr>
        </p:nvSpPr>
        <p:spPr>
          <a:xfrm>
            <a:off x="1042988" y="1628775"/>
            <a:ext cx="7812087" cy="1470025"/>
          </a:xfrm>
        </p:spPr>
        <p:txBody>
          <a:bodyPr/>
          <a:lstStyle>
            <a:lvl1pPr>
              <a:defRPr sz="2600" baseline="0">
                <a:solidFill>
                  <a:srgbClr val="6699CC"/>
                </a:solidFill>
              </a:defRPr>
            </a:lvl1pPr>
          </a:lstStyle>
          <a:p>
            <a:r>
              <a:rPr lang="de-CH"/>
              <a:t>Titelmasterformat durch Klicken bearbeiten</a:t>
            </a:r>
            <a:endParaRPr lang="de-DE"/>
          </a:p>
        </p:txBody>
      </p:sp>
      <p:sp>
        <p:nvSpPr>
          <p:cNvPr id="6147" name="Untertitel 6146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189288"/>
            <a:ext cx="7850187" cy="175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593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63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htec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evisana AG JPEG (mittelgross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el 6145"/>
          <p:cNvSpPr>
            <a:spLocks noGrp="1" noChangeArrowheads="1"/>
          </p:cNvSpPr>
          <p:nvPr>
            <p:ph type="ctrTitle"/>
          </p:nvPr>
        </p:nvSpPr>
        <p:spPr>
          <a:xfrm>
            <a:off x="1042988" y="1628775"/>
            <a:ext cx="7812087" cy="1470025"/>
          </a:xfrm>
        </p:spPr>
        <p:txBody>
          <a:bodyPr/>
          <a:lstStyle>
            <a:lvl1pPr>
              <a:defRPr sz="2600" baseline="0">
                <a:solidFill>
                  <a:srgbClr val="6699CC"/>
                </a:solidFill>
              </a:defRPr>
            </a:lvl1pPr>
          </a:lstStyle>
          <a:p>
            <a:r>
              <a:rPr lang="de-CH"/>
              <a:t>Titelmasterformat durch Klicken bearbeiten</a:t>
            </a:r>
            <a:endParaRPr lang="de-DE"/>
          </a:p>
        </p:txBody>
      </p:sp>
      <p:sp>
        <p:nvSpPr>
          <p:cNvPr id="6147" name="Untertitel 6146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189288"/>
            <a:ext cx="7850187" cy="175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37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488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drje49@gmail.com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chteck 10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026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-52388"/>
            <a:ext cx="6769100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Titel</a:t>
            </a:r>
          </a:p>
        </p:txBody>
      </p:sp>
      <p:sp>
        <p:nvSpPr>
          <p:cNvPr id="1028" name="Textplatzhalter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908050"/>
            <a:ext cx="785971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Textmasterformate durch Klicken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1029" name="Textfeld 1028"/>
          <p:cNvSpPr txBox="1">
            <a:spLocks noChangeArrowheads="1"/>
          </p:cNvSpPr>
          <p:nvPr/>
        </p:nvSpPr>
        <p:spPr bwMode="auto">
          <a:xfrm>
            <a:off x="827088" y="6621463"/>
            <a:ext cx="7416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</a:rPr>
              <a:t>© Dr. med. Jürg Eichhorn ¦ Sevisana AG ¦ www.sevisana.ch ¦ www.ever.ch ¦ Bahnhofstr. 23 ¦ 9100 Herisau</a:t>
            </a:r>
          </a:p>
        </p:txBody>
      </p:sp>
      <p:sp>
        <p:nvSpPr>
          <p:cNvPr id="1030" name="Textfeld 1029"/>
          <p:cNvSpPr txBox="1">
            <a:spLocks noChangeArrowheads="1"/>
          </p:cNvSpPr>
          <p:nvPr/>
        </p:nvSpPr>
        <p:spPr bwMode="auto">
          <a:xfrm>
            <a:off x="8280400" y="6629400"/>
            <a:ext cx="863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CH" sz="800" b="1" dirty="0">
                <a:solidFill>
                  <a:srgbClr val="000000"/>
                </a:solidFill>
              </a:rPr>
              <a:t>Folie </a:t>
            </a:r>
            <a:fld id="{0A92D1EF-98F0-41EF-9120-0A3758C47E87}" type="slidenum">
              <a:rPr lang="de-CH" sz="800" b="1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endParaRPr lang="de-CH" sz="800" b="1" dirty="0">
              <a:solidFill>
                <a:srgbClr val="000000"/>
              </a:solidFill>
            </a:endParaRPr>
          </a:p>
        </p:txBody>
      </p:sp>
      <p:pic>
        <p:nvPicPr>
          <p:cNvPr id="1031" name="Picture 7" descr="Sevisana AG JPEG (mittelgross)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2" r:id="rId2"/>
  </p:sldLayoutIdLst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5pPr>
      <a:lvl6pPr marL="4572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6pPr>
      <a:lvl7pPr marL="9144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7pPr>
      <a:lvl8pPr marL="13716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8pPr>
      <a:lvl9pPr marL="18288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20000"/>
        </a:spcAft>
        <a:buClr>
          <a:srgbClr val="6699CC"/>
        </a:buClr>
        <a:buFont typeface="Times New Roman" pitchFamily="18" charset="0"/>
        <a:buChar char="»"/>
        <a:defRPr sz="2200">
          <a:solidFill>
            <a:srgbClr val="4D4D4D"/>
          </a:solidFill>
          <a:latin typeface="Arial" pitchFamily="34" charset="0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Arial" pitchFamily="34" charset="0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D4D4D"/>
          </a:solidFill>
          <a:latin typeface="Arial" pitchFamily="34" charset="0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4D4D4D"/>
          </a:solidFill>
          <a:latin typeface="Arial" pitchFamily="34" charset="0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Arial" pitchFamily="34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Rechteck 10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hteck 1026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-52388"/>
            <a:ext cx="6769100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Titel</a:t>
            </a:r>
          </a:p>
        </p:txBody>
      </p:sp>
      <p:sp>
        <p:nvSpPr>
          <p:cNvPr id="2052" name="Rechteck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908050"/>
            <a:ext cx="785971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dirty="0"/>
              <a:t>Textmasterformate durch Klicken bearbeiten</a:t>
            </a:r>
          </a:p>
          <a:p>
            <a:pPr lvl="1"/>
            <a:r>
              <a:rPr lang="de-CH" altLang="de-DE" dirty="0"/>
              <a:t>Zweite Ebene</a:t>
            </a:r>
          </a:p>
          <a:p>
            <a:pPr lvl="2"/>
            <a:r>
              <a:rPr lang="de-CH" altLang="de-DE" dirty="0"/>
              <a:t>Dritte Ebene</a:t>
            </a:r>
          </a:p>
          <a:p>
            <a:pPr lvl="3"/>
            <a:r>
              <a:rPr lang="de-CH" altLang="de-DE" dirty="0"/>
              <a:t>Vierte Ebene</a:t>
            </a:r>
          </a:p>
          <a:p>
            <a:pPr lvl="4"/>
            <a:r>
              <a:rPr lang="de-CH" altLang="de-DE" dirty="0"/>
              <a:t>Fünfte Ebene</a:t>
            </a:r>
          </a:p>
        </p:txBody>
      </p:sp>
      <p:sp>
        <p:nvSpPr>
          <p:cNvPr id="1030" name="Textfeld 1029"/>
          <p:cNvSpPr txBox="1">
            <a:spLocks noChangeArrowheads="1"/>
          </p:cNvSpPr>
          <p:nvPr/>
        </p:nvSpPr>
        <p:spPr bwMode="auto">
          <a:xfrm>
            <a:off x="8280400" y="6629400"/>
            <a:ext cx="863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CH" sz="800" b="1" dirty="0">
                <a:solidFill>
                  <a:srgbClr val="000000"/>
                </a:solidFill>
              </a:rPr>
              <a:t>Folie </a:t>
            </a:r>
            <a:fld id="{4DDD224D-30B8-4752-BE09-A49617397562}" type="slidenum">
              <a:rPr lang="de-CH" sz="800" b="1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endParaRPr lang="de-CH" sz="800" b="1" dirty="0">
              <a:solidFill>
                <a:srgbClr val="000000"/>
              </a:solidFill>
            </a:endParaRPr>
          </a:p>
        </p:txBody>
      </p:sp>
      <p:pic>
        <p:nvPicPr>
          <p:cNvPr id="2055" name="Picture 7" descr="Sevisana AG JPEG (mittelgross)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12DBDDA-5E82-451A-86FB-7A8DFE2AD2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7088" y="6621463"/>
            <a:ext cx="7416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© Dr. med. et Dr. scient. med. Jürg Eichhorn ¦ www.ever.ch ¦ </a:t>
            </a:r>
            <a:r>
              <a:rPr lang="en-US" sz="800" dirty="0">
                <a:hlinkClick r:id="rId6"/>
              </a:rPr>
              <a:t>drje49@gmail.com</a:t>
            </a:r>
            <a:r>
              <a:rPr lang="en-US" sz="800" dirty="0"/>
              <a:t> ¦ CH-9100 Herisau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3" r:id="rId2"/>
  </p:sldLayoutIdLst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5pPr>
      <a:lvl6pPr marL="4572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6pPr>
      <a:lvl7pPr marL="9144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7pPr>
      <a:lvl8pPr marL="13716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8pPr>
      <a:lvl9pPr marL="18288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20000"/>
        </a:spcAft>
        <a:buClr>
          <a:srgbClr val="6699CC"/>
        </a:buClr>
        <a:buFont typeface="Times New Roman" pitchFamily="18" charset="0"/>
        <a:buChar char="»"/>
        <a:defRPr sz="2200">
          <a:solidFill>
            <a:srgbClr val="4D4D4D"/>
          </a:solidFill>
          <a:latin typeface="Arial" pitchFamily="34" charset="0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Arial" pitchFamily="34" charset="0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D4D4D"/>
          </a:solidFill>
          <a:latin typeface="Arial" pitchFamily="34" charset="0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4D4D4D"/>
          </a:solidFill>
          <a:latin typeface="Arial" pitchFamily="34" charset="0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Arial" pitchFamily="34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Rechteck 10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hteck 1026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-52388"/>
            <a:ext cx="6769100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Titel</a:t>
            </a:r>
          </a:p>
        </p:txBody>
      </p:sp>
      <p:sp>
        <p:nvSpPr>
          <p:cNvPr id="3076" name="Rechteck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908050"/>
            <a:ext cx="785971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Textmasterformate durch Klicken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1029" name="Textfeld 1028"/>
          <p:cNvSpPr txBox="1">
            <a:spLocks noChangeArrowheads="1"/>
          </p:cNvSpPr>
          <p:nvPr/>
        </p:nvSpPr>
        <p:spPr bwMode="auto">
          <a:xfrm>
            <a:off x="827088" y="6621463"/>
            <a:ext cx="7416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</a:rPr>
              <a:t>© Dr. med. Jürg Eichhorn ¦ Sevisana AG ¦ www.sevisana.ch ¦ www.ever.ch ¦ Bahnhofstr. 23 ¦ 9100 Herisau</a:t>
            </a:r>
          </a:p>
        </p:txBody>
      </p:sp>
      <p:sp>
        <p:nvSpPr>
          <p:cNvPr id="1030" name="Textfeld 1029"/>
          <p:cNvSpPr txBox="1">
            <a:spLocks noChangeArrowheads="1"/>
          </p:cNvSpPr>
          <p:nvPr/>
        </p:nvSpPr>
        <p:spPr bwMode="auto">
          <a:xfrm>
            <a:off x="8280400" y="6629400"/>
            <a:ext cx="863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CH" sz="800" b="1" dirty="0">
                <a:solidFill>
                  <a:srgbClr val="000000"/>
                </a:solidFill>
              </a:rPr>
              <a:t>Folie </a:t>
            </a:r>
            <a:fld id="{37041CFA-28E0-453D-A421-7B5AEA586343}" type="slidenum">
              <a:rPr lang="de-CH" sz="800" b="1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endParaRPr lang="de-CH" sz="800" b="1" dirty="0">
              <a:solidFill>
                <a:srgbClr val="000000"/>
              </a:solidFill>
            </a:endParaRPr>
          </a:p>
        </p:txBody>
      </p:sp>
      <p:pic>
        <p:nvPicPr>
          <p:cNvPr id="3079" name="Picture 7" descr="Sevisana AG JPEG (mittelgross)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4" r:id="rId2"/>
  </p:sldLayoutIdLst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5pPr>
      <a:lvl6pPr marL="4572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6pPr>
      <a:lvl7pPr marL="9144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7pPr>
      <a:lvl8pPr marL="13716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8pPr>
      <a:lvl9pPr marL="18288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20000"/>
        </a:spcAft>
        <a:buClr>
          <a:srgbClr val="6699CC"/>
        </a:buClr>
        <a:buFont typeface="Times New Roman" pitchFamily="18" charset="0"/>
        <a:buChar char="»"/>
        <a:defRPr sz="2200">
          <a:solidFill>
            <a:srgbClr val="4D4D4D"/>
          </a:solidFill>
          <a:latin typeface="Arial" pitchFamily="34" charset="0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Arial" pitchFamily="34" charset="0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D4D4D"/>
          </a:solidFill>
          <a:latin typeface="Arial" pitchFamily="34" charset="0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4D4D4D"/>
          </a:solidFill>
          <a:latin typeface="Arial" pitchFamily="34" charset="0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Arial" pitchFamily="34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1.jpeg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rm 2049"/>
          <p:cNvSpPr>
            <a:spLocks noGrp="1" noChangeArrowheads="1"/>
          </p:cNvSpPr>
          <p:nvPr>
            <p:ph type="ctrTitle"/>
          </p:nvPr>
        </p:nvSpPr>
        <p:spPr/>
        <p:txBody>
          <a:bodyPr wrap="square"/>
          <a:lstStyle/>
          <a:p>
            <a:pPr marL="0" indent="0" defTabSz="914400" eaLnBrk="1" hangingPunct="1"/>
            <a:r>
              <a:rPr lang="de-CH" altLang="de-DE" dirty="0">
                <a:latin typeface="Arial" charset="0"/>
              </a:rPr>
              <a:t>Bewegung bringt Regung</a:t>
            </a:r>
            <a:endParaRPr lang="de-DE" altLang="de-DE" dirty="0">
              <a:latin typeface="Arial" charset="0"/>
            </a:endParaRPr>
          </a:p>
        </p:txBody>
      </p:sp>
      <p:sp>
        <p:nvSpPr>
          <p:cNvPr id="8195" name="Form 2050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4797152"/>
            <a:ext cx="7850187" cy="1752600"/>
          </a:xfrm>
        </p:spPr>
        <p:txBody>
          <a:bodyPr/>
          <a:lstStyle/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r>
              <a:rPr lang="de-CH" altLang="de-DE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med. et Dr. scient. med. Jürg Eichhorn</a:t>
            </a: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endParaRPr lang="de-CH" altLang="de-DE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r>
              <a:rPr lang="de-CH" altLang="de-DE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CH-9100 Herisau</a:t>
            </a: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r>
              <a:rPr lang="de-CH" altLang="de-DE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drje49@gmail.com</a:t>
            </a: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r>
              <a:rPr lang="de-CH" altLang="de-DE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www.ever.ch</a:t>
            </a: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endParaRPr lang="de-CH" altLang="de-DE" sz="20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NEAT: Die Spur führt nach England</a:t>
            </a:r>
          </a:p>
        </p:txBody>
      </p:sp>
      <p:sp>
        <p:nvSpPr>
          <p:cNvPr id="1741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Die NEAT ist entscheidend</a:t>
            </a: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DE" altLang="de-DE" sz="1600" b="1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Die lebensverlängernde Wirkung körperlicher Aktivität zeichnete sich in den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fünfziger Jahren bei Englischen Schaffnern ab, die in den Doppeldeckern treppauf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und treppab steigen mussten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 dirty="0">
                <a:solidFill>
                  <a:schemeClr val="bg2"/>
                </a:solidFill>
              </a:rPr>
              <a:t>Bildquelle unbekannt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08275"/>
            <a:ext cx="3790950" cy="329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Grundumsatz und Energieverbrauch</a:t>
            </a:r>
          </a:p>
        </p:txBody>
      </p:sp>
      <p:sp>
        <p:nvSpPr>
          <p:cNvPr id="1843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89000" y="979488"/>
            <a:ext cx="7859713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NEAT entscheidet über alles</a:t>
            </a: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CH" altLang="de-DE" sz="1800" b="1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Grundumsatz:	                                     60%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Nahrungsthermogenese:                    10%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Aktivitäts-Thermogenese:                   30% = EAT + NEAT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endParaRPr lang="de-CH" altLang="de-DE" sz="1600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</a:t>
            </a:r>
            <a:r>
              <a:rPr lang="de-CH" altLang="de-DE" sz="1600" b="1" dirty="0">
                <a:solidFill>
                  <a:schemeClr val="bg2"/>
                </a:solidFill>
                <a:latin typeface="Arial" charset="0"/>
              </a:rPr>
              <a:t>EAT:     Exercise-Activity-Thermogenesis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            = Fitness bezogenes körperliches Training, Sport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            </a:t>
            </a:r>
            <a:r>
              <a:rPr lang="de-CH" altLang="de-DE" sz="1600" dirty="0">
                <a:solidFill>
                  <a:srgbClr val="FF0000"/>
                </a:solidFill>
                <a:latin typeface="Arial" charset="0"/>
              </a:rPr>
              <a:t>= 15 bis 20%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endParaRPr lang="de-CH" altLang="de-DE" sz="1600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</a:t>
            </a:r>
            <a:r>
              <a:rPr lang="de-CH" altLang="de-DE" sz="1600" b="1" dirty="0">
                <a:solidFill>
                  <a:schemeClr val="bg2"/>
                </a:solidFill>
                <a:latin typeface="Arial" charset="0"/>
              </a:rPr>
              <a:t>NEAT:   Non-Exercise-Activity-Thermogenesis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            = Bewegung im Alltag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            = </a:t>
            </a:r>
            <a:r>
              <a:rPr lang="de-CH" altLang="de-DE" sz="1600" dirty="0">
                <a:solidFill>
                  <a:srgbClr val="FF0000"/>
                </a:solidFill>
                <a:latin typeface="Arial" charset="0"/>
              </a:rPr>
              <a:t>80 bis 85%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</a:t>
            </a:r>
            <a:endParaRPr lang="de-CH" altLang="de-DE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 dirty="0">
                <a:solidFill>
                  <a:schemeClr val="bg2"/>
                </a:solidFill>
              </a:rPr>
              <a:t>Quelle Prof. Armin Heufelder – Bodenseekongress 2007: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Die NEAT ist entscheidend</a:t>
            </a:r>
          </a:p>
        </p:txBody>
      </p:sp>
      <p:sp>
        <p:nvSpPr>
          <p:cNvPr id="19459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Bewegung sammeln…</a:t>
            </a: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DE" altLang="de-DE" sz="1800" b="1" dirty="0">
              <a:solidFill>
                <a:schemeClr val="bg2"/>
              </a:solidFill>
              <a:latin typeface="Arial" charset="0"/>
            </a:endParaRPr>
          </a:p>
          <a:p>
            <a:pPr marL="0" indent="0">
              <a:buFont typeface="Times New Roman" pitchFamily="18" charset="0"/>
              <a:buNone/>
            </a:pPr>
            <a:endParaRPr lang="de-CH" altLang="de-DE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1476375" y="1989138"/>
            <a:ext cx="2374900" cy="708025"/>
          </a:xfrm>
          <a:prstGeom prst="rect">
            <a:avLst/>
          </a:prstGeom>
          <a:solidFill>
            <a:srgbClr val="FFFFCC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2000" dirty="0">
                <a:solidFill>
                  <a:schemeClr val="bg2"/>
                </a:solidFill>
              </a:rPr>
              <a:t>Alltagsaktivität (NEAT)</a:t>
            </a:r>
          </a:p>
        </p:txBody>
      </p:sp>
      <p:sp>
        <p:nvSpPr>
          <p:cNvPr id="19461" name="Text Box 12"/>
          <p:cNvSpPr txBox="1">
            <a:spLocks noChangeArrowheads="1"/>
          </p:cNvSpPr>
          <p:nvPr/>
        </p:nvSpPr>
        <p:spPr bwMode="auto">
          <a:xfrm>
            <a:off x="5292725" y="1989138"/>
            <a:ext cx="2374900" cy="708025"/>
          </a:xfrm>
          <a:prstGeom prst="rect">
            <a:avLst/>
          </a:prstGeom>
          <a:solidFill>
            <a:srgbClr val="FFFFCC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2000" dirty="0">
                <a:solidFill>
                  <a:schemeClr val="bg2"/>
                </a:solidFill>
              </a:rPr>
              <a:t>Geplante Aktivität (EAT)</a:t>
            </a:r>
          </a:p>
        </p:txBody>
      </p:sp>
      <p:sp>
        <p:nvSpPr>
          <p:cNvPr id="19462" name="Line 16"/>
          <p:cNvSpPr>
            <a:spLocks noChangeShapeType="1"/>
          </p:cNvSpPr>
          <p:nvPr/>
        </p:nvSpPr>
        <p:spPr bwMode="auto">
          <a:xfrm>
            <a:off x="4572000" y="1268413"/>
            <a:ext cx="0" cy="49688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 dirty="0"/>
          </a:p>
        </p:txBody>
      </p:sp>
      <p:sp>
        <p:nvSpPr>
          <p:cNvPr id="19463" name="Line 18"/>
          <p:cNvSpPr>
            <a:spLocks noChangeShapeType="1"/>
          </p:cNvSpPr>
          <p:nvPr/>
        </p:nvSpPr>
        <p:spPr bwMode="auto">
          <a:xfrm>
            <a:off x="2627313" y="3048000"/>
            <a:ext cx="0" cy="719138"/>
          </a:xfrm>
          <a:prstGeom prst="line">
            <a:avLst/>
          </a:prstGeom>
          <a:noFill/>
          <a:ln w="762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 dirty="0"/>
          </a:p>
        </p:txBody>
      </p:sp>
      <p:sp>
        <p:nvSpPr>
          <p:cNvPr id="19464" name="Line 19"/>
          <p:cNvSpPr>
            <a:spLocks noChangeShapeType="1"/>
          </p:cNvSpPr>
          <p:nvPr/>
        </p:nvSpPr>
        <p:spPr bwMode="auto">
          <a:xfrm>
            <a:off x="6481763" y="3027363"/>
            <a:ext cx="0" cy="719137"/>
          </a:xfrm>
          <a:prstGeom prst="line">
            <a:avLst/>
          </a:prstGeom>
          <a:noFill/>
          <a:ln w="762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 dirty="0"/>
          </a:p>
        </p:txBody>
      </p:sp>
      <p:sp>
        <p:nvSpPr>
          <p:cNvPr id="19465" name="Line 22"/>
          <p:cNvSpPr>
            <a:spLocks noChangeShapeType="1"/>
          </p:cNvSpPr>
          <p:nvPr/>
        </p:nvSpPr>
        <p:spPr bwMode="auto">
          <a:xfrm>
            <a:off x="6373813" y="4705350"/>
            <a:ext cx="0" cy="719138"/>
          </a:xfrm>
          <a:prstGeom prst="line">
            <a:avLst/>
          </a:prstGeom>
          <a:noFill/>
          <a:ln w="762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 dirty="0"/>
          </a:p>
        </p:txBody>
      </p:sp>
      <p:sp>
        <p:nvSpPr>
          <p:cNvPr id="19466" name="Text Box 25"/>
          <p:cNvSpPr txBox="1">
            <a:spLocks noChangeArrowheads="1"/>
          </p:cNvSpPr>
          <p:nvPr/>
        </p:nvSpPr>
        <p:spPr bwMode="auto">
          <a:xfrm>
            <a:off x="971550" y="4157663"/>
            <a:ext cx="3240088" cy="1016000"/>
          </a:xfrm>
          <a:prstGeom prst="rect">
            <a:avLst/>
          </a:prstGeom>
          <a:solidFill>
            <a:srgbClr val="FFFFCC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2000" dirty="0">
                <a:solidFill>
                  <a:schemeClr val="bg2"/>
                </a:solidFill>
              </a:rPr>
              <a:t>Bewegungen sammeln</a:t>
            </a:r>
          </a:p>
          <a:p>
            <a:pPr algn="ctr" eaLnBrk="1" hangingPunct="1"/>
            <a:r>
              <a:rPr lang="de-CH" altLang="de-DE" sz="2000" dirty="0">
                <a:solidFill>
                  <a:schemeClr val="bg2"/>
                </a:solidFill>
              </a:rPr>
              <a:t>Treppe statt Fahrstuhl</a:t>
            </a:r>
          </a:p>
          <a:p>
            <a:pPr algn="ctr" eaLnBrk="1" hangingPunct="1"/>
            <a:r>
              <a:rPr lang="de-CH" altLang="de-DE" sz="2000" dirty="0">
                <a:solidFill>
                  <a:schemeClr val="bg2"/>
                </a:solidFill>
              </a:rPr>
              <a:t>Umwege einplanen</a:t>
            </a:r>
          </a:p>
        </p:txBody>
      </p:sp>
      <p:sp>
        <p:nvSpPr>
          <p:cNvPr id="19467" name="Text Box 26"/>
          <p:cNvSpPr txBox="1">
            <a:spLocks noChangeArrowheads="1"/>
          </p:cNvSpPr>
          <p:nvPr/>
        </p:nvSpPr>
        <p:spPr bwMode="auto">
          <a:xfrm>
            <a:off x="4932363" y="4149725"/>
            <a:ext cx="3095625" cy="1016000"/>
          </a:xfrm>
          <a:prstGeom prst="rect">
            <a:avLst/>
          </a:prstGeom>
          <a:solidFill>
            <a:srgbClr val="FFFFCC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2000" dirty="0">
                <a:solidFill>
                  <a:schemeClr val="bg2"/>
                </a:solidFill>
              </a:rPr>
              <a:t>Speziell wichtig für die Gewichtsstabilisierung</a:t>
            </a:r>
          </a:p>
          <a:p>
            <a:pPr algn="ctr" eaLnBrk="1" hangingPunct="1"/>
            <a:r>
              <a:rPr lang="de-CH" altLang="de-DE" sz="2000" dirty="0">
                <a:solidFill>
                  <a:schemeClr val="bg2"/>
                </a:solidFill>
              </a:rPr>
              <a:t>Spass ist wichtig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Herz-Kreislauf-Leiden</a:t>
            </a:r>
          </a:p>
        </p:txBody>
      </p:sp>
      <p:sp>
        <p:nvSpPr>
          <p:cNvPr id="2048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Studie an 19`000 Absolventen der Harvard Universität (1960)</a:t>
            </a:r>
          </a:p>
          <a:p>
            <a:pPr marL="0" indent="0">
              <a:buFont typeface="Times New Roman" pitchFamily="18" charset="0"/>
              <a:buNone/>
            </a:pP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DE" altLang="de-DE" sz="1600" b="1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Die Aktivisten hatten im Vergleich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zu den Bewegungsmuffeln lediglich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ein halb so grosses Risiko,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einem Herz-Kreislauf-Leiden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zu erliegen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 dirty="0">
                <a:solidFill>
                  <a:schemeClr val="bg2"/>
                </a:solidFill>
              </a:rPr>
              <a:t>Bildquelle Pharmaflyer</a:t>
            </a:r>
          </a:p>
        </p:txBody>
      </p:sp>
      <p:pic>
        <p:nvPicPr>
          <p:cNvPr id="20485" name="Picture 2" descr="\\Server\Fotos\JPG Praxis\Medizin\Herz Kreislauf Gefässe\Arteriosklerose Entwicklungsstufen1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624013"/>
            <a:ext cx="215265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Was bringt Bewegung</a:t>
            </a:r>
          </a:p>
        </p:txBody>
      </p:sp>
      <p:sp>
        <p:nvSpPr>
          <p:cNvPr id="2150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27088" y="966788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Benefits auf vielen Ebenen</a:t>
            </a: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DE" altLang="de-DE" sz="1600" b="1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In den Muskeln spriessen neue Kapillaren wie frisches Grün im Frühling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In den Muskeln bilden sich mehr und grössere Mitochondrien, die Kraftwerke der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Zellen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In diesen Kraftwerken müssen nun mehr Arbeiter (Enzyme!) eingesetzt werden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Das Alarmsystem unseres Körpers wird gedämpft: Weniger Adrenalin,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Noradrenalin, weniger Blutsdruckerhöhungen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Der Umgang des Körpers mit den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Kohlenhydraten wird umorganisiert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Die Armee der Krebs- und Virus-Jägern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wird verstärkt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23925" y="6224588"/>
            <a:ext cx="72850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 dirty="0">
                <a:solidFill>
                  <a:schemeClr val="bg2"/>
                </a:solidFill>
              </a:rPr>
              <a:t>Bild links: Optimale Lebenserwartung bei einem BMI von 22-23 / Bild rechts: Zelle mit Mitochondrien / Bildquellen unbekannt</a:t>
            </a:r>
          </a:p>
        </p:txBody>
      </p:sp>
      <p:pic>
        <p:nvPicPr>
          <p:cNvPr id="21509" name="Picture 1" descr="bmi-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4427538"/>
            <a:ext cx="22320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 descr="\\Server\Fotos\JPG Praxis\Medizin\Diverse\Mitochondri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3251200"/>
            <a:ext cx="250507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Was bringt Bewegung</a:t>
            </a:r>
          </a:p>
        </p:txBody>
      </p:sp>
      <p:sp>
        <p:nvSpPr>
          <p:cNvPr id="2253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Krebs- und Virenjäger</a:t>
            </a: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DE" altLang="de-DE" sz="1600" b="1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Jede Form der körperlichen Aktivität stimuliert das Immunsystem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Schon während der Belastung schütten Leberzellen Akut-Phasen-Eiweisse aus,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die sich an Eindringlinge heften und diese so den Fresszellen schmackhafter      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machen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Gleichzeitig strömen aus den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Lymphknoten und der Milz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Lymphoyzyten ins Blut,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darunter insbesondere die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«natürlichen Killerzellen»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Die «natürlichen Killerzellen»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jagen bevorzugt Krebs- und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virusinfizierte Zellen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 dirty="0">
                <a:solidFill>
                  <a:schemeClr val="bg2"/>
                </a:solidFill>
              </a:rPr>
              <a:t>Brustkrebs links / Bild Dr. med. Jürg Eichhorn</a:t>
            </a:r>
          </a:p>
        </p:txBody>
      </p:sp>
      <p:pic>
        <p:nvPicPr>
          <p:cNvPr id="22533" name="Picture 2" descr="\\Server\Dokumente\Exam\Exam Daten\Brustkrebs links_M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538413"/>
            <a:ext cx="394811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Was bringt Bewegung</a:t>
            </a:r>
          </a:p>
        </p:txBody>
      </p:sp>
      <p:sp>
        <p:nvSpPr>
          <p:cNvPr id="2355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Krebs- und Virenjäger</a:t>
            </a: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DE" altLang="de-DE" sz="1600" b="1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„Natürliche Killerzellen» von Ausdauersportlern töten im Reagenzglas deutlich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 mehr Krebszellen als Krebsjäger von Bewegungsmuffeln</a:t>
            </a:r>
          </a:p>
          <a:p>
            <a:pPr marL="0" indent="0"/>
            <a:endParaRPr lang="de-CH" altLang="de-DE" sz="1600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Auch die «Fresszellen» jene Frontkämpfer, die eindringende  Mikroben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verschlingen, können mehr Eindringlinge verdauen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 dirty="0">
                <a:solidFill>
                  <a:schemeClr val="bg2"/>
                </a:solidFill>
              </a:rPr>
              <a:t>Killerzelle  / Bildquelle unbekannt</a:t>
            </a:r>
          </a:p>
        </p:txBody>
      </p:sp>
      <p:pic>
        <p:nvPicPr>
          <p:cNvPr id="23557" name="Picture 4" descr="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3429000"/>
            <a:ext cx="3627437" cy="26638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Was bringt Bewegung</a:t>
            </a:r>
          </a:p>
        </p:txBody>
      </p:sp>
      <p:sp>
        <p:nvSpPr>
          <p:cNvPr id="24579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Sport = Fitness für das Immunsystem</a:t>
            </a: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DE" altLang="de-DE" sz="1600" b="1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Ausdauertraining ist neben einer gesunden, gemüsebetonten Ernährung das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wichtigste Instrument zur Krebsvorbeugung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Ausdauertraining erhöht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den Schutz vor Darm-,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Prostata-, Lungen und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Brustkrebs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Rehabilitation von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Krebspatienten: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Je früher desto besser,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am besten schon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während der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belastenden Chemo-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oder Strahlentherapie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sz="1000" dirty="0">
                <a:solidFill>
                  <a:schemeClr val="bg2"/>
                </a:solidFill>
              </a:rPr>
              <a:t>Bild Dr. med. Jürg Eichhorn, Legian Beach, Bali, März 2012</a:t>
            </a:r>
          </a:p>
        </p:txBody>
      </p:sp>
      <p:pic>
        <p:nvPicPr>
          <p:cNvPr id="24581" name="Picture 2" descr="\\Server\Fotos\Jpg Privat\Reisen\Bali - Bangkok_0312\EOS 60D\Legian\Sunset Legian\Girls Jogging7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276475"/>
            <a:ext cx="540067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Was bringt Bewegung</a:t>
            </a:r>
          </a:p>
        </p:txBody>
      </p:sp>
      <p:sp>
        <p:nvSpPr>
          <p:cNvPr id="2560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Hochstimmung dank Endorphinen</a:t>
            </a: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DE" altLang="de-DE" sz="1600" b="1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Im Limbus, dem Gefühlszentrum des Hirns, werden beim Ausdauertraining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neuronale Botenstoffe ausgeschüttet. Diese vermitteln während etwa 4 Stunden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eine Mischung aus Leichtigkeit und Hochstimmung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Ausdauertraining erhöht Serotonin, welches bei depressiven Menschen meist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erniedrigt ist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sz="1000" dirty="0">
                <a:solidFill>
                  <a:schemeClr val="bg2"/>
                </a:solidFill>
              </a:rPr>
              <a:t>Bild www_primalbody_primalmind_com_blog</a:t>
            </a:r>
          </a:p>
        </p:txBody>
      </p:sp>
      <p:pic>
        <p:nvPicPr>
          <p:cNvPr id="25605" name="Picture 2" descr="\\Server\Fotos\JPG Praxis\Hirn\neurotransmitter_www_primalbody_primalmind_com_blo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3068638"/>
            <a:ext cx="30765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Was bringt Bewegung</a:t>
            </a:r>
          </a:p>
        </p:txBody>
      </p:sp>
      <p:sp>
        <p:nvSpPr>
          <p:cNvPr id="2662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Zeit – Pulsschläge - Blutdurchfluss im Herzen</a:t>
            </a: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DE" altLang="de-DE" sz="1600" b="1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Minus 10 Pulsschläge pro Tag = 5 Mio weniger Pulsschläge pro Jahr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971550" y="2019300"/>
          <a:ext cx="7704137" cy="436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5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5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7168">
                <a:tc>
                  <a:txBody>
                    <a:bodyPr/>
                    <a:lstStyle/>
                    <a:p>
                      <a:r>
                        <a:rPr lang="de-CH" sz="1600" b="1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Zeit</a:t>
                      </a:r>
                    </a:p>
                  </a:txBody>
                  <a:tcPr marL="91431" marR="91431" marT="45731" marB="45731" anchor="ctr" anchorCtr="1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de-CH" sz="1600" b="1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Anzahl Pulsschläge pro Minute</a:t>
                      </a:r>
                    </a:p>
                  </a:txBody>
                  <a:tcPr marL="91431" marR="91431" marT="45731" marB="45731" anchor="ctr" anchorCtr="1"/>
                </a:tc>
                <a:tc hMerge="1">
                  <a:txBody>
                    <a:bodyPr/>
                    <a:lstStyle/>
                    <a:p>
                      <a:endParaRPr lang="de-CH" sz="18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sz="18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sz="18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sz="18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sz="18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168">
                <a:tc>
                  <a:txBody>
                    <a:bodyPr/>
                    <a:lstStyle/>
                    <a:p>
                      <a:r>
                        <a:rPr lang="de-CH" sz="1600" b="1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1 Minute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1431" marR="91431" marT="45731" marB="45731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168">
                <a:tc>
                  <a:txBody>
                    <a:bodyPr/>
                    <a:lstStyle/>
                    <a:p>
                      <a:r>
                        <a:rPr lang="de-CH" sz="1600" b="1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1 Stunde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2`700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3`000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3`600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4`200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4`800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600</a:t>
                      </a:r>
                    </a:p>
                  </a:txBody>
                  <a:tcPr marL="91431" marR="91431" marT="45731" marB="45731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168">
                <a:tc>
                  <a:txBody>
                    <a:bodyPr/>
                    <a:lstStyle/>
                    <a:p>
                      <a:r>
                        <a:rPr lang="de-CH" sz="1600" b="1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1 Tag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64`800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72`000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86`400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100`800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115`200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14`400</a:t>
                      </a:r>
                    </a:p>
                  </a:txBody>
                  <a:tcPr marL="91431" marR="91431" marT="45731" marB="45731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440">
                <a:tc>
                  <a:txBody>
                    <a:bodyPr/>
                    <a:lstStyle/>
                    <a:p>
                      <a:r>
                        <a:rPr lang="de-CH" sz="1600" b="1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1 Jahr (Mio)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31" marR="91431" marT="45731" marB="45731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168">
                <a:tc>
                  <a:txBody>
                    <a:bodyPr/>
                    <a:lstStyle/>
                    <a:p>
                      <a:r>
                        <a:rPr lang="de-CH" sz="1600" b="1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Liter (Mio)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1.7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1.8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2.7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</a:p>
                  </a:txBody>
                  <a:tcPr marL="91431" marR="91431" marT="45731" marB="45731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168">
                <a:tc>
                  <a:txBody>
                    <a:bodyPr/>
                    <a:lstStyle/>
                    <a:p>
                      <a:endParaRPr lang="de-CH" sz="16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endParaRPr lang="de-CH" sz="16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endParaRPr lang="de-CH" sz="16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endParaRPr lang="de-CH" sz="16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Mann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bg2"/>
                          </a:solidFill>
                          <a:latin typeface="Arial" pitchFamily="34" charset="0"/>
                          <a:cs typeface="Arial" pitchFamily="34" charset="0"/>
                        </a:rPr>
                        <a:t>Frau</a:t>
                      </a:r>
                    </a:p>
                  </a:txBody>
                  <a:tcPr marL="91431" marR="91431" marT="45731" marB="45731" anchor="ctr" anchorCtr="1"/>
                </a:tc>
                <a:tc>
                  <a:txBody>
                    <a:bodyPr/>
                    <a:lstStyle/>
                    <a:p>
                      <a:endParaRPr lang="de-CH" sz="16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31" marB="45731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rm 61441"/>
          <p:cNvSpPr>
            <a:spLocks noGrp="1" noChangeArrowheads="1"/>
          </p:cNvSpPr>
          <p:nvPr>
            <p:ph type="title"/>
          </p:nvPr>
        </p:nvSpPr>
        <p:spPr>
          <a:xfrm>
            <a:off x="865188" y="-26988"/>
            <a:ext cx="5867400" cy="601663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Agenda</a:t>
            </a:r>
          </a:p>
        </p:txBody>
      </p:sp>
      <p:sp>
        <p:nvSpPr>
          <p:cNvPr id="9219" name="Form 61442"/>
          <p:cNvSpPr>
            <a:spLocks noGrp="1" noChangeArrowheads="1"/>
          </p:cNvSpPr>
          <p:nvPr>
            <p:ph type="body" idx="1"/>
          </p:nvPr>
        </p:nvSpPr>
        <p:spPr>
          <a:xfrm>
            <a:off x="855663" y="1003300"/>
            <a:ext cx="7859712" cy="5594350"/>
          </a:xfrm>
        </p:spPr>
        <p:txBody>
          <a:bodyPr/>
          <a:lstStyle/>
          <a:p>
            <a:pPr marL="419100" indent="-419100">
              <a:buFont typeface="Times New Roman" pitchFamily="18" charset="0"/>
              <a:buAutoNum type="arabicPlain"/>
            </a:pP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Diäten im Vergleich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Die grossen und die kleinen Helfer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Abnehmen ist einfach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Das XLS Programm: Von XL bis S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Bewegung – Mit Freude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Die «TopMix-Getränke» 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Die «Hauptstrasse der Ernährung»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Bewegungsmangel macht dumm</a:t>
            </a:r>
          </a:p>
        </p:txBody>
      </p:sp>
      <p:sp>
        <p:nvSpPr>
          <p:cNvPr id="2765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Bewegungsarmut mindert die geistige Leistungsfähigkeit und senkt den IQ</a:t>
            </a: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DE" altLang="de-DE" sz="1600" b="1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Das Ausmass eines Spitalaufenthaltes auf die geistige Leistungsfähigkeit wird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immer wieder  unterschätzt. In den Achtzigerjahren ergab eine dreiwöchige 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Beobachtungsstudie an Spitalpatienten mit unterschiedlichen Diagnosen ein fast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schon erschreckendes Resultat: Der Intelligenzquotient schrumpfte um bis zu 20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Punkten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Aristoteles lehrte nicht im Schulzimmer, sondern in Wandelhallen</a:t>
            </a:r>
          </a:p>
          <a:p>
            <a:pPr marL="0" indent="0"/>
            <a:endParaRPr lang="de-CH" altLang="de-DE" sz="1600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Schon den alten Griechen war bekannt, dass man wandelnd besser denkt und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erkannten so den enormen Stellenwert der Bewegung zur Förderung der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Denkarbeit. Aristoteles (384 bis 322 v. Chr.) begründete die philosophische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Schule der Peripatetiker, in welcher Gespräche mit Schülern stets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umherwandelnd geführt wurden. Die Schule des Aristoteles mit den Wandelhallen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befand sich im Ort Peripatos und Peripatos bedeutet Wandelhalle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Wieviel Sport braucht der Mensch?</a:t>
            </a:r>
          </a:p>
        </p:txBody>
      </p:sp>
      <p:sp>
        <p:nvSpPr>
          <p:cNvPr id="2867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Die Regelmässigkeit ist entscheidend</a:t>
            </a: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DE" altLang="de-DE" sz="1600" b="1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4 mal 30 Min Joggen pro Woche:           Risikoreduktion einer Herz-Kreislauf-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                                                               Erkrankung um die Hälfte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1 mal ein Training pro Woche:               Trainingsverlust nach einer Woche 90%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3 mal ein Training pro Woche:                Fitnesszustand bleibt gleich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Mehr als 3 mal ein Training pro Woche: Fitnesszustand steigt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Mindestempfehlung: ½ Stunde/Tag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mit mittlerer Intensität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Aktivitäten, die mindestens zehn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Minuten dauern und bei leicht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beschleunigtem Atem stattfinden,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können über den Tag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zusammengezählt werden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 dirty="0">
                <a:solidFill>
                  <a:schemeClr val="bg2"/>
                </a:solidFill>
              </a:rPr>
              <a:t>Bild Alexander Eichhorn, Al Husn, Oman</a:t>
            </a:r>
          </a:p>
        </p:txBody>
      </p:sp>
      <p:pic>
        <p:nvPicPr>
          <p:cNvPr id="28677" name="Picture 2" descr="\\Server\Fotos\JPG Praxis\Sport\Stern von Oman2_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348038"/>
            <a:ext cx="35845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Bewegung: Wie intensiv?</a:t>
            </a:r>
          </a:p>
        </p:txBody>
      </p:sp>
      <p:sp>
        <p:nvSpPr>
          <p:cNvPr id="29699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Der optimale Trainingspuls – das ist Geschichte!</a:t>
            </a: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DE" altLang="de-DE" sz="1600" b="1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Muskulatur und Leber speichern Kohlenhydrate in Form von Glykogen. Wenn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diese Vorräte im Rahmen einer sportlichen Betätigung aufgebraucht sind, dann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schaltet der Körper um auf Fettverbrennung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Beim ausdauertrainierten Marathonläufer wird das sehr schnell der Fall sein. Sein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Körper ist geschult auf Fettverbrennung und bereits Treppensteigen geht an das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Fett 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Nicht so beim unsportlichen Menschen. Die Fettverbrennung liegt brach, der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Körper hat es verlernt, Fett zu verbrennen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Die moderne Vorstellung heisst: Energie – sprich Glykogen – abbauen. Dazu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muss das Training aber etwas härter sein, die Atmung spürbar, aber nicht ausser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Atem. Bei sehr hohen Trainingsintensitäten wird Milchsäure produziert, die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wiederum die Fettverbrennung unterbindet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Training im unteren Pulsbereich (Fettverbrennungspuls) ist nicht effektiv</a:t>
            </a:r>
          </a:p>
          <a:p>
            <a:pPr marL="0" indent="0"/>
            <a:endParaRPr lang="de-CH" altLang="de-DE" sz="16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Fettverbrennung – Ein träger Vorgang</a:t>
            </a:r>
          </a:p>
        </p:txBody>
      </p:sp>
      <p:sp>
        <p:nvSpPr>
          <p:cNvPr id="3072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Nach dem Workout 1 Stunde keine Kalorien zu sich nehmen</a:t>
            </a: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DE" altLang="de-DE" sz="1600" b="1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Kein Essen vor dem Training:  Energiequelle = Glykogen in Muskulatur und Leber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Essen vor dem Training:          Energiequelle = Nahrungskalorien 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 dirty="0">
                <a:solidFill>
                  <a:schemeClr val="bg2"/>
                </a:solidFill>
              </a:rPr>
              <a:t>Graphik: Dr. med. Jürg Eichhorn</a:t>
            </a:r>
          </a:p>
        </p:txBody>
      </p:sp>
      <p:graphicFrame>
        <p:nvGraphicFramePr>
          <p:cNvPr id="30725" name="Objekt 1"/>
          <p:cNvGraphicFramePr>
            <a:graphicFrameLocks noChangeAspect="1"/>
          </p:cNvGraphicFramePr>
          <p:nvPr/>
        </p:nvGraphicFramePr>
        <p:xfrm>
          <a:off x="1979613" y="2492375"/>
          <a:ext cx="5202237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9241841" imgH="6384950" progId="CorelDraw.Graphic.8">
                  <p:embed/>
                </p:oleObj>
              </mc:Choice>
              <mc:Fallback>
                <p:oleObj name="CorelDRAW" r:id="rId3" imgW="9241841" imgH="6384950" progId="CorelDraw.Graphic.8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492375"/>
                        <a:ext cx="5202237" cy="359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Trainingszustände und Fettverbrennung</a:t>
            </a:r>
          </a:p>
        </p:txBody>
      </p:sp>
      <p:sp>
        <p:nvSpPr>
          <p:cNvPr id="317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Der Marathonläufer verbrennt Fett schon beim Treppensteigen</a:t>
            </a: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DE" altLang="de-DE" sz="1600" b="1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Chronischer Bewegungsmangel legt die Fettverbrennung «in Gips»!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 dirty="0">
                <a:solidFill>
                  <a:schemeClr val="bg2"/>
                </a:solidFill>
              </a:rPr>
              <a:t>Bildquelle unbekannt</a:t>
            </a:r>
          </a:p>
        </p:txBody>
      </p:sp>
      <p:graphicFrame>
        <p:nvGraphicFramePr>
          <p:cNvPr id="31749" name="Objekt 1"/>
          <p:cNvGraphicFramePr>
            <a:graphicFrameLocks noChangeAspect="1"/>
          </p:cNvGraphicFramePr>
          <p:nvPr/>
        </p:nvGraphicFramePr>
        <p:xfrm>
          <a:off x="2579688" y="2349500"/>
          <a:ext cx="3963987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766206" imgH="5026762" progId="CorelDraw.Graphic.8">
                  <p:embed/>
                </p:oleObj>
              </mc:Choice>
              <mc:Fallback>
                <p:oleObj name="CorelDRAW" r:id="rId3" imgW="5766206" imgH="5026762" progId="CorelDraw.Graphic.8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8" y="2349500"/>
                        <a:ext cx="3963987" cy="34559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Muskelabnahme mit dem Alter</a:t>
            </a:r>
          </a:p>
        </p:txBody>
      </p:sp>
      <p:sp>
        <p:nvSpPr>
          <p:cNvPr id="3277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27088" y="966788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Mit dem Alter: Umwandlung: Muskulatur schwindet und Fett nimmt zu</a:t>
            </a: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DE" altLang="de-DE" sz="1600" b="1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Optimal: Kraft und Ausdauer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 dirty="0">
                <a:solidFill>
                  <a:schemeClr val="bg2"/>
                </a:solidFill>
              </a:rPr>
              <a:t>Bildquelle  links unbekannt  /  rechts lüstich.de</a:t>
            </a:r>
          </a:p>
        </p:txBody>
      </p:sp>
      <p:pic>
        <p:nvPicPr>
          <p:cNvPr id="32773" name="Picture 5" descr="muskelabnah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76475"/>
            <a:ext cx="4178300" cy="31511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1" descr="\\Server\Fotos\JPG Praxis\Tiere\Krafttrain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22600"/>
            <a:ext cx="29670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NordicWalking…aber richtig</a:t>
            </a:r>
          </a:p>
        </p:txBody>
      </p:sp>
      <p:sp>
        <p:nvSpPr>
          <p:cNvPr id="3379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Die Zukunft ist nordisch</a:t>
            </a: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DE" altLang="de-DE" sz="1600" b="1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Nordic Walking: 20 % mehr Kalorien als beim gleichschnellen Gehen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 dirty="0">
                <a:solidFill>
                  <a:schemeClr val="bg2"/>
                </a:solidFill>
              </a:rPr>
              <a:t>Bild: Erika Eichhorn, Bad Bayersoien</a:t>
            </a:r>
          </a:p>
        </p:txBody>
      </p:sp>
      <p:pic>
        <p:nvPicPr>
          <p:cNvPr id="33797" name="Picture 2" descr="\\Server\Fotos\JPG Praxis\Sport\Nordic  Walking\NW Jürg BadB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2276475"/>
            <a:ext cx="324485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NordicWalking…aber richtig</a:t>
            </a:r>
          </a:p>
        </p:txBody>
      </p:sp>
      <p:sp>
        <p:nvSpPr>
          <p:cNvPr id="34819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81063" y="966788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So nicht</a:t>
            </a: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DE" altLang="de-DE" sz="1600" b="1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Nicht Langlaufstil, sondern Armbewegungen wie beim schnellen Gehen: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Hand den Körper entlang führen bis etwa Höhe Bauchnabel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Stockeinsatz schräg vom Körper weg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 dirty="0">
                <a:solidFill>
                  <a:schemeClr val="bg2"/>
                </a:solidFill>
              </a:rPr>
              <a:t>Bildquelle unbekannt</a:t>
            </a:r>
          </a:p>
        </p:txBody>
      </p:sp>
      <p:pic>
        <p:nvPicPr>
          <p:cNvPr id="5" name="Picture 7" descr="EviP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2708275"/>
            <a:ext cx="4121150" cy="30924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6081713" y="3933825"/>
            <a:ext cx="11493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Nordic Walking: Geschichte</a:t>
            </a:r>
          </a:p>
        </p:txBody>
      </p:sp>
      <p:sp>
        <p:nvSpPr>
          <p:cNvPr id="3584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27088" y="971550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Ursprünglich wurde Nordic Walking als Sommertrainingsmethode für Skilangläufer entwickelt</a:t>
            </a:r>
          </a:p>
          <a:p>
            <a:pPr marL="0" indent="0">
              <a:buFont typeface="Times New Roman" pitchFamily="18" charset="0"/>
              <a:buNone/>
            </a:pPr>
            <a:endParaRPr lang="de-DE" altLang="de-DE" sz="1600" b="1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Finnische Sportmediziner und -wissenschaftler haben im Frühjahr 1997 in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Zusammenarbeit mit der Firma Exel und Polar Nordic Walking zu einem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Ganzjahres-Fitnesstraining für Gesundheitsbewusste aller Altersgruppen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entwickelt.</a:t>
            </a:r>
          </a:p>
          <a:p>
            <a:pPr marL="0" indent="0"/>
            <a:endParaRPr lang="de-CH" altLang="de-DE" sz="16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 dirty="0">
                <a:solidFill>
                  <a:schemeClr val="bg2"/>
                </a:solidFill>
              </a:rPr>
              <a:t>Vincenzo, Legian Beach, Bali / Bild: Dr. med. Jürg Eichhorn</a:t>
            </a:r>
          </a:p>
        </p:txBody>
      </p:sp>
      <p:pic>
        <p:nvPicPr>
          <p:cNvPr id="35845" name="Picture 2" descr="\\Server\Fotos\Jpg Privat\Reisen\Bali - Bangkok_0312\EOS 60D\Legian\NW\Vincenzo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068638"/>
            <a:ext cx="4283075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Vorteile Nordic Walking</a:t>
            </a:r>
          </a:p>
        </p:txBody>
      </p:sp>
      <p:sp>
        <p:nvSpPr>
          <p:cNvPr id="3686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85 % der Muskulatur werden trainiert</a:t>
            </a: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DE" altLang="de-DE" sz="1600" b="1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Steigert den Kalorienverbrauch gegenüber Walking um bis zu 20 %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Ist leicht und schnell erlernbar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Vorbeugung von Verspannungen im Schulter- und Nackenbereich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Entlastet den gesamten Bewegungsapparat um bis zu 30 %,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daher besonders geeignet bei Übergewicht, Knie- und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Rückenproblemen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Ist zu jeder Jahreszeit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ausführbar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Ist ein kommunikativer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Gruppensport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 dirty="0">
                <a:solidFill>
                  <a:schemeClr val="bg2"/>
                </a:solidFill>
              </a:rPr>
              <a:t>Bildquelle St.Galler Tagblatt 02.12.11</a:t>
            </a:r>
          </a:p>
        </p:txBody>
      </p:sp>
      <p:pic>
        <p:nvPicPr>
          <p:cNvPr id="36869" name="Picture 2" descr="\\Server\Fotos\JPG Praxis\Sport\Nordic  Walking\NW Gruppe Abschreckung SGT021211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3500438"/>
            <a:ext cx="5130800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Mein Training 2011 in Zahlen</a:t>
            </a:r>
          </a:p>
        </p:txBody>
      </p:sp>
      <p:sp>
        <p:nvSpPr>
          <p:cNvPr id="1024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Total												 2011 343 			Stunden</a:t>
            </a:r>
          </a:p>
          <a:p>
            <a:pPr marL="0" indent="0">
              <a:buFont typeface="Times New Roman" pitchFamily="18" charset="0"/>
              <a:buNone/>
            </a:pP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DE" altLang="de-DE" sz="1600" b="1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Total Trainingsstunden:				      343  			   Stunden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Total Einheiten:                  							234  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Stunden pro Einheit:						             1.5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Stunden pro Woche:					             6.6   			Stunden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Kcal total:										                      164‘204 	  kcal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Kcal/Tag										                              450   	kcal 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Fett/Jahr										                                18   kg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Fett pro Stunde Training				        51   g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NordicWalking:								                     127 			 Stunden / 600km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Pilates:									                                   		61   			Stunden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Aquafit:   										                                63   			Stunden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Elektrovelo (Flyer):						                 92   			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Stocklänge</a:t>
            </a:r>
          </a:p>
        </p:txBody>
      </p:sp>
      <p:sp>
        <p:nvSpPr>
          <p:cNvPr id="3789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Stocklänge: Körpergrösse (in cm) x 0,68</a:t>
            </a:r>
          </a:p>
          <a:p>
            <a:pPr marL="0" indent="0">
              <a:buFont typeface="Times New Roman" pitchFamily="18" charset="0"/>
              <a:buNone/>
            </a:pP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DE" altLang="de-DE" sz="1600" b="1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Wichtigstes Merkmal beim Nordic Walking ist die Benutzung von Stöcken, wie sie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vom Langlauf und Biathlon bekannt sind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Diese besitzen eine spezielle, funktionale Griffschlaufe, die einem Handschuh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ähnelt, sodass ein gut geführtes Schwingen des Stockes beim Öffnen der Hand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ermöglicht wird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Die Nordic-Walking-Stöcke sollten einerseits Schwingungen auffangen,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andererseits leicht und flexibel sein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Dementsprechend werden meist karbonfaserhaltige Materialien verwendet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Weniger geeignet - wenn auch häufig benützt - sind Teleskop-Stöcke, da sie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nicht optimal dämpfen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Nordic Walking: Leicht erlernbar</a:t>
            </a:r>
          </a:p>
        </p:txBody>
      </p:sp>
      <p:sp>
        <p:nvSpPr>
          <p:cNvPr id="3891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Beschwingtes Gehen</a:t>
            </a:r>
          </a:p>
          <a:p>
            <a:pPr marL="0" indent="0">
              <a:buFont typeface="Times New Roman" pitchFamily="18" charset="0"/>
              <a:buNone/>
            </a:pPr>
            <a:endParaRPr lang="de-DE" altLang="de-DE" sz="1600" b="1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Nordic-Walking entlastet den Bewegungsapparat um bis zu 30% und ist daher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besonders geeignet für Personen mit Knie- und Rückenproblemen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Nordic-Walking löst Muskelverspannungen im Schulter- und Nackenbereich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Nordic-Walking ist das optimale Outdoortraining zur Gewichtsreduktion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Nordic-Walking ist fast um die Hälfte effektiver als Walking ohne Stöcke,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Verbrennung von &gt;400 kcal/h statt von nur 280 bei normalem Walking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Nordic-Walking vermittelt ein sicheres Laufgefühl auch auf glattem Untergrund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Nordic-Walking trainiert die aerobe Ausdauer und kräftigt gleichzeitig die  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Oberkörpermuskulatur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Nordic-Walking verbessert die Herz- Kreislaufleistung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Nordic-Walking steigert durch den aktiven Einsatz der Atemhilfsmuskulatur die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Sauerstoffversorgung des gesamten Organismus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Nordic-Walking ist die am besten geeignete Outdoorsportart zur Rehabilitation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nach Sportverletzungen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NordicWalking…aber richtig</a:t>
            </a:r>
          </a:p>
        </p:txBody>
      </p:sp>
      <p:sp>
        <p:nvSpPr>
          <p:cNvPr id="39939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Wenn sich eine Seele wohlfühlen soll, braucht sie einen guten Leib</a:t>
            </a: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DE" altLang="de-DE" sz="1600" b="1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Wir sind dann am erfolgreichsten, wenn wir den Arzt, der in jedem Patienten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steckt, die Chance geben, in Funktion zu treten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 dirty="0">
                <a:solidFill>
                  <a:schemeClr val="bg2"/>
                </a:solidFill>
              </a:rPr>
              <a:t>Vincenzo, Legian Beach, Bali / Bild: Dr. med. Jürg Eichhorn</a:t>
            </a:r>
          </a:p>
        </p:txBody>
      </p:sp>
      <p:pic>
        <p:nvPicPr>
          <p:cNvPr id="39941" name="Picture 2" descr="\\Server\Fotos\JPG Praxis\Sport\Nordic  Walking\Vincenzo5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74913"/>
            <a:ext cx="531495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Nordic Walking versus Walking</a:t>
            </a:r>
          </a:p>
        </p:txBody>
      </p:sp>
      <p:sp>
        <p:nvSpPr>
          <p:cNvPr id="4096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Bei gleicher Gehgeschwindigkeit  	und individueller                                                        Belastungsempfindung</a:t>
            </a: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DE" altLang="de-DE" sz="1600" b="1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Maximale Sauerstoffaufnahme:	   20 Prozent höher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endParaRPr lang="de-CH" altLang="de-DE" sz="1600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Energieumsatz:			                            20 Prozent höher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endParaRPr lang="de-CH" altLang="de-DE" sz="1600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Herzfrequenz:			                               6   Prozent höher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                                                    (bei gleicher Gehgeschwindigkeit                                     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                                                    	und individueller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                                                   	 Belastungsempfindung)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Aquafit</a:t>
            </a:r>
          </a:p>
        </p:txBody>
      </p:sp>
      <p:sp>
        <p:nvSpPr>
          <p:cNvPr id="4198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Aquafit = Lymphdrainage</a:t>
            </a: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DE" altLang="de-DE" sz="1600" b="1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Übungen an Ort, im Wasser „stehend“.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Im Bereich der Füsse herrscht ein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höherer Wasserdruck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als im Oberkörperbereich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Dies kommt einer Lymphdrainage gleich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Während den Arbeitswochen führe ich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in einem geheizten Meerwasser-Aussenpool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einmal wöchentlich mein persönliches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Aquafit-Training durch, 4 Übungen à 15 Minuten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Die Übungen sind so gestaltet,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dass immer alle Muskeln beansprucht werden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und die Wirbelsäule in ihrer Gesamtheit in allen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Richtungen bewegt wird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In den Ferien, im Meer, bis zu 3 Stunden lang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mit Kopfhörern, via Bluetooth mit dem iPhone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auf dem Liegestuhl verbunden,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klassische Musik geniessend.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 dirty="0">
                <a:solidFill>
                  <a:schemeClr val="bg2"/>
                </a:solidFill>
              </a:rPr>
              <a:t>Bild: Erika Eichhorn, Shangri La. Borneo</a:t>
            </a:r>
          </a:p>
        </p:txBody>
      </p:sp>
      <p:pic>
        <p:nvPicPr>
          <p:cNvPr id="41989" name="Picture 5" descr="Aqua Jü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144588"/>
            <a:ext cx="29083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Pilates</a:t>
            </a:r>
          </a:p>
        </p:txBody>
      </p:sp>
      <p:sp>
        <p:nvSpPr>
          <p:cNvPr id="4301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Im Vordergrund: Rumpfstabilisation</a:t>
            </a: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DE" altLang="de-DE" sz="1600" b="1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Kraft, Kraftausdauer, Koordination, Rumpfstabilisierung dank physiologischer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Atemtechnik sind Charakteristika, die diese Trainingsmethode auszeichnen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Pilates gehört zu meinen Favoriten: Wöchentlich eine Gruppen- und eine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Privatstunde.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 dirty="0">
                <a:solidFill>
                  <a:schemeClr val="bg2"/>
                </a:solidFill>
              </a:rPr>
              <a:t>Bildquelle Pilates Zürich</a:t>
            </a:r>
          </a:p>
        </p:txBody>
      </p:sp>
      <p:pic>
        <p:nvPicPr>
          <p:cNvPr id="43013" name="Picture 2" descr="\\Server\Fotos\JPG Praxis\Sport\pilates-zuri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3141663"/>
            <a:ext cx="33337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Sport: Der beste Tag ist heute</a:t>
            </a:r>
          </a:p>
        </p:txBody>
      </p:sp>
      <p:sp>
        <p:nvSpPr>
          <p:cNvPr id="4403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Ich kann  -  Ich will  -  Jetzt</a:t>
            </a: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«Der Körper zieht mit, wenn der Kopf will»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 (Theo Nadig, ehemaliger Schweizer Alpinchef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sz="1000" dirty="0">
                <a:solidFill>
                  <a:schemeClr val="bg2"/>
                </a:solidFill>
              </a:rPr>
              <a:t>Pilatesübung / Bild Erika Eichhorn, Dubai</a:t>
            </a:r>
          </a:p>
        </p:txBody>
      </p:sp>
      <p:pic>
        <p:nvPicPr>
          <p:cNvPr id="44037" name="Picture 2" descr="\\Server\Fotos\Jpg Privat\Reisen\Dubai Al Maha Oman 0210\Dubai 0210\Stern von Dubai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2393950"/>
            <a:ext cx="489902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Yoga</a:t>
            </a:r>
          </a:p>
        </p:txBody>
      </p:sp>
      <p:sp>
        <p:nvSpPr>
          <p:cNvPr id="45059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Ideale Ergänzung zum Pilates: Mehr Dehnung</a:t>
            </a: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DE" altLang="de-DE" sz="1600" b="1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Ich bevorzuge ein ruhiges Yoga mit wenig Flow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 dirty="0">
                <a:solidFill>
                  <a:schemeClr val="bg2"/>
                </a:solidFill>
              </a:rPr>
              <a:t>Bild: Erika Eichhorn, Chedi, Bali, März 2012</a:t>
            </a:r>
          </a:p>
        </p:txBody>
      </p:sp>
      <p:pic>
        <p:nvPicPr>
          <p:cNvPr id="45061" name="Picture 2" descr="\\Server\Fotos\Jpg Privat\Reisen\Bali - Bangkok_0312\Optio\Chedi\Yoga\Jürg Yoga Chedi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2284413"/>
            <a:ext cx="2716212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Bitte um Geduld: Die fast letzte Seite</a:t>
            </a: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 dirty="0">
                <a:solidFill>
                  <a:schemeClr val="bg2"/>
                </a:solidFill>
              </a:rPr>
              <a:t>Bildquelle: unbekannt</a:t>
            </a:r>
          </a:p>
        </p:txBody>
      </p:sp>
      <p:pic>
        <p:nvPicPr>
          <p:cNvPr id="46084" name="Picture 6" descr="hun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05038"/>
            <a:ext cx="5021263" cy="36290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927100"/>
            <a:ext cx="34448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6086" name="Object 10"/>
          <p:cNvGraphicFramePr>
            <a:graphicFrameLocks noChangeAspect="1"/>
          </p:cNvGraphicFramePr>
          <p:nvPr/>
        </p:nvGraphicFramePr>
        <p:xfrm>
          <a:off x="7038975" y="1196975"/>
          <a:ext cx="1593850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1371905" imgH="1125626" progId="CorelDraw.Graphic.8">
                  <p:embed/>
                </p:oleObj>
              </mc:Choice>
              <mc:Fallback>
                <p:oleObj name="CorelDRAW" r:id="rId5" imgW="1371905" imgH="1125626" progId="CorelDraw.Graphic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975" y="1196975"/>
                        <a:ext cx="1593850" cy="130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12"/>
          <p:cNvGraphicFramePr>
            <a:graphicFrameLocks noChangeAspect="1"/>
          </p:cNvGraphicFramePr>
          <p:nvPr/>
        </p:nvGraphicFramePr>
        <p:xfrm>
          <a:off x="5022850" y="2009775"/>
          <a:ext cx="90963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2214982" imgH="1589532" progId="CorelDraw.Graphic.8">
                  <p:embed/>
                </p:oleObj>
              </mc:Choice>
              <mc:Fallback>
                <p:oleObj name="CorelDRAW" r:id="rId7" imgW="2214982" imgH="1589532" progId="CorelDraw.Graphic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850" y="2009775"/>
                        <a:ext cx="909638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Take Home Message</a:t>
            </a:r>
          </a:p>
        </p:txBody>
      </p:sp>
      <p:sp>
        <p:nvSpPr>
          <p:cNvPr id="4710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Das Wandern ist des Schlappen Frust und des Fitten Lust</a:t>
            </a:r>
          </a:p>
          <a:p>
            <a:pPr marL="0" indent="0">
              <a:buFont typeface="Times New Roman" pitchFamily="18" charset="0"/>
              <a:buNone/>
            </a:pP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CH" altLang="de-DE" sz="16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 dirty="0">
                <a:solidFill>
                  <a:schemeClr val="bg2"/>
                </a:solidFill>
              </a:rPr>
              <a:t>Bild Stephan Edthofer</a:t>
            </a:r>
          </a:p>
        </p:txBody>
      </p:sp>
      <p:graphicFrame>
        <p:nvGraphicFramePr>
          <p:cNvPr id="47109" name="Objekt 1"/>
          <p:cNvGraphicFramePr>
            <a:graphicFrameLocks noChangeAspect="1"/>
          </p:cNvGraphicFramePr>
          <p:nvPr/>
        </p:nvGraphicFramePr>
        <p:xfrm>
          <a:off x="971550" y="3189288"/>
          <a:ext cx="4003675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762791" imgH="2869302" progId="MSWordArt.2">
                  <p:embed/>
                </p:oleObj>
              </mc:Choice>
              <mc:Fallback>
                <p:oleObj r:id="rId3" imgW="3762791" imgH="2869302" progId="MSWordArt.2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189288"/>
                        <a:ext cx="4003675" cy="286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 dirty="0"/>
          </a:p>
        </p:txBody>
      </p:sp>
      <p:sp>
        <p:nvSpPr>
          <p:cNvPr id="47111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 dirty="0"/>
          </a:p>
        </p:txBody>
      </p:sp>
      <p:sp>
        <p:nvSpPr>
          <p:cNvPr id="47112" name="Rectangle 6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 dirty="0"/>
          </a:p>
        </p:txBody>
      </p:sp>
      <p:sp>
        <p:nvSpPr>
          <p:cNvPr id="47113" name="Rectangle 7"/>
          <p:cNvSpPr>
            <a:spLocks noChangeArrowheads="1"/>
          </p:cNvSpPr>
          <p:nvPr/>
        </p:nvSpPr>
        <p:spPr bwMode="auto">
          <a:xfrm>
            <a:off x="0" y="6048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17113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7113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7113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7113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7113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13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13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13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13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 dirty="0"/>
          </a:p>
        </p:txBody>
      </p:sp>
      <p:pic>
        <p:nvPicPr>
          <p:cNvPr id="47114" name="Picture 10" descr="\\Server\Fotos\JPG Praxis\Praxis\Logo\Eichr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557338"/>
            <a:ext cx="367347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Bewegung steigert den Grundumsatz</a:t>
            </a:r>
          </a:p>
        </p:txBody>
      </p:sp>
      <p:sp>
        <p:nvSpPr>
          <p:cNvPr id="1126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Mit Abnahme der Muskulatur sinkt der Grundumsatz</a:t>
            </a: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DE" altLang="de-DE" sz="1800" b="1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Allgemeine Empfehlung: Pro Tag mindestens 500 kcal einsparen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Am Anfang deutliche Gewichtsreduktion = Verlust: Glykogen, Wasser, Muskeln! 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Um 1 kg Körperfett zu reduzieren, müssen zirka 7000 kcal eingespart werden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Täglich 1000 kcal eingespart  =  bestenfalls minus 1 Kilogramm Gewicht/Woche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Verminderte Kalorienzufuhr    =  Reduktion des Energieverbrauchs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Das betrifft alle drei Komponenten des Energieverbrauch: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Grundumsatz, Thermogenese und körperliche Aktivität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Verlust an fettfreier Masse (Muskulatur) reduziert den Grundumsatz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Die Thermogenese sinkt um zirka 3-6 Prozent und bleibt auch nach Beibehalten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des tieferen oder bei erneutem Anstieg des Gewichtes erniedrig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Durch den Gewichtsverlust sinkt die für körperliche Aktivität notwendige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Energiemenge.</a:t>
            </a:r>
            <a:endParaRPr lang="de-CH" altLang="de-DE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rm 11265"/>
          <p:cNvSpPr>
            <a:spLocks noGrp="1" noChangeArrowheads="1"/>
          </p:cNvSpPr>
          <p:nvPr>
            <p:ph type="ctrTitle"/>
          </p:nvPr>
        </p:nvSpPr>
        <p:spPr/>
        <p:txBody>
          <a:bodyPr wrap="square"/>
          <a:lstStyle/>
          <a:p>
            <a:pPr marL="0" indent="0" defTabSz="914400" eaLnBrk="1" hangingPunct="1"/>
            <a:r>
              <a:rPr lang="de-CH" altLang="de-DE" dirty="0">
                <a:latin typeface="Arial" charset="0"/>
              </a:rPr>
              <a:t>Besten Dank für Ihre Aufmerksamkeit</a:t>
            </a:r>
            <a:endParaRPr lang="de-CH" altLang="de-DE" sz="2100" dirty="0">
              <a:latin typeface="Arial" charset="0"/>
            </a:endParaRPr>
          </a:p>
        </p:txBody>
      </p:sp>
      <p:sp>
        <p:nvSpPr>
          <p:cNvPr id="48131" name="Form 11266"/>
          <p:cNvSpPr>
            <a:spLocks noGrp="1" noChangeArrowheads="1"/>
          </p:cNvSpPr>
          <p:nvPr>
            <p:ph type="subTitle" idx="1"/>
          </p:nvPr>
        </p:nvSpPr>
        <p:spPr>
          <a:xfrm>
            <a:off x="1070059" y="3936897"/>
            <a:ext cx="3096344" cy="815776"/>
          </a:xfrm>
        </p:spPr>
        <p:txBody>
          <a:bodyPr/>
          <a:lstStyle/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med. et Dr. scient. med. Jürg Eichhorn</a:t>
            </a: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CH-9100 Herisau</a:t>
            </a: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drje49@gmail.com</a:t>
            </a: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www.ever.ch</a:t>
            </a:r>
          </a:p>
        </p:txBody>
      </p:sp>
      <p:pic>
        <p:nvPicPr>
          <p:cNvPr id="48132" name="Picture 2" descr="\\Server\Fotos\JPG Praxis\Tiere\Liebespaa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2100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4">
            <a:extLst>
              <a:ext uri="{FF2B5EF4-FFF2-40B4-BE49-F238E27FC236}">
                <a16:creationId xmlns:a16="http://schemas.microsoft.com/office/drawing/2014/main" id="{FD3E6647-421E-C298-334A-3263CF0C1079}"/>
              </a:ext>
            </a:extLst>
          </p:cNvPr>
          <p:cNvSpPr txBox="1"/>
          <p:nvPr/>
        </p:nvSpPr>
        <p:spPr>
          <a:xfrm>
            <a:off x="4067944" y="6190072"/>
            <a:ext cx="1152128" cy="2160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de-CH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 unbekannt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Beispiel: Kalorienverbrauch</a:t>
            </a:r>
          </a:p>
        </p:txBody>
      </p:sp>
      <p:sp>
        <p:nvSpPr>
          <p:cNvPr id="12291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Untertitel</a:t>
            </a: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DE" altLang="de-DE" sz="1800" b="1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800" dirty="0">
                <a:solidFill>
                  <a:schemeClr val="bg2"/>
                </a:solidFill>
                <a:latin typeface="Arial" charset="0"/>
              </a:rPr>
              <a:t>  </a:t>
            </a: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Blabla</a:t>
            </a:r>
            <a:endParaRPr lang="de-DE" altLang="de-DE" sz="1600" dirty="0">
              <a:solidFill>
                <a:schemeClr val="bg2"/>
              </a:solidFill>
              <a:latin typeface="Arial" charset="0"/>
            </a:endParaRPr>
          </a:p>
          <a:p>
            <a:pPr marL="0" indent="0">
              <a:buFont typeface="Times New Roman" pitchFamily="18" charset="0"/>
              <a:buNone/>
            </a:pPr>
            <a:endParaRPr lang="de-CH" altLang="de-DE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292" name="Rectangle 41"/>
          <p:cNvSpPr>
            <a:spLocks noChangeArrowheads="1"/>
          </p:cNvSpPr>
          <p:nvPr/>
        </p:nvSpPr>
        <p:spPr bwMode="auto">
          <a:xfrm>
            <a:off x="2051050" y="1673225"/>
            <a:ext cx="4995863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dirty="0">
                <a:solidFill>
                  <a:schemeClr val="bg2"/>
                </a:solidFill>
              </a:rPr>
              <a:t>1 „Minörli“:  5 g /  37,6% Fett / ca. 30 kcal</a:t>
            </a:r>
          </a:p>
          <a:p>
            <a:pPr eaLnBrk="1" hangingPunct="1"/>
            <a:r>
              <a:rPr lang="de-CH" altLang="de-DE" dirty="0">
                <a:solidFill>
                  <a:schemeClr val="bg2"/>
                </a:solidFill>
              </a:rPr>
              <a:t>Reicht beim Menschen mit 70 kg KG für:</a:t>
            </a:r>
          </a:p>
          <a:p>
            <a:pPr eaLnBrk="1" hangingPunct="1"/>
            <a:endParaRPr lang="de-CH" altLang="de-DE" dirty="0">
              <a:solidFill>
                <a:schemeClr val="bg2"/>
              </a:solidFill>
            </a:endParaRPr>
          </a:p>
          <a:p>
            <a:pPr eaLnBrk="1" hangingPunct="1"/>
            <a:endParaRPr lang="de-CH" altLang="de-DE" dirty="0">
              <a:solidFill>
                <a:schemeClr val="bg2"/>
              </a:solidFill>
            </a:endParaRPr>
          </a:p>
          <a:p>
            <a:pPr eaLnBrk="1" hangingPunct="1">
              <a:buClr>
                <a:srgbClr val="99CC00"/>
              </a:buClr>
              <a:buFont typeface="Wingdings" pitchFamily="2" charset="2"/>
              <a:buChar char="l"/>
            </a:pPr>
            <a:r>
              <a:rPr lang="de-CH" altLang="de-DE" dirty="0">
                <a:solidFill>
                  <a:schemeClr val="bg2"/>
                </a:solidFill>
              </a:rPr>
              <a:t>  20 Minuten  sitzende Tätigkeit</a:t>
            </a:r>
          </a:p>
          <a:p>
            <a:pPr eaLnBrk="1" hangingPunct="1">
              <a:buClr>
                <a:srgbClr val="99CC00"/>
              </a:buClr>
              <a:buFont typeface="Wingdings" pitchFamily="2" charset="2"/>
              <a:buChar char="l"/>
            </a:pPr>
            <a:endParaRPr lang="de-CH" altLang="de-DE" dirty="0">
              <a:solidFill>
                <a:schemeClr val="bg2"/>
              </a:solidFill>
            </a:endParaRPr>
          </a:p>
          <a:p>
            <a:pPr eaLnBrk="1" hangingPunct="1">
              <a:buClr>
                <a:srgbClr val="99CC00"/>
              </a:buClr>
              <a:buFont typeface="Wingdings" pitchFamily="2" charset="2"/>
              <a:buChar char="l"/>
            </a:pPr>
            <a:r>
              <a:rPr lang="de-CH" altLang="de-DE" dirty="0">
                <a:solidFill>
                  <a:schemeClr val="bg2"/>
                </a:solidFill>
              </a:rPr>
              <a:t>  13 Minuten  Gehen (1,5 km/h)</a:t>
            </a:r>
          </a:p>
          <a:p>
            <a:pPr eaLnBrk="1" hangingPunct="1">
              <a:buClr>
                <a:srgbClr val="99CC00"/>
              </a:buClr>
              <a:buFont typeface="Wingdings" pitchFamily="2" charset="2"/>
              <a:buChar char="l"/>
            </a:pPr>
            <a:endParaRPr lang="de-CH" altLang="de-DE" dirty="0">
              <a:solidFill>
                <a:schemeClr val="bg2"/>
              </a:solidFill>
            </a:endParaRPr>
          </a:p>
          <a:p>
            <a:pPr eaLnBrk="1" hangingPunct="1">
              <a:buClr>
                <a:srgbClr val="99CC00"/>
              </a:buClr>
              <a:buFont typeface="Wingdings" pitchFamily="2" charset="2"/>
              <a:buChar char="l"/>
            </a:pPr>
            <a:r>
              <a:rPr lang="de-CH" altLang="de-DE" dirty="0">
                <a:solidFill>
                  <a:schemeClr val="bg2"/>
                </a:solidFill>
              </a:rPr>
              <a:t>  1 Sack „Minörli“  =  50 Stück !!!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Aktivität Steinzeit und heute</a:t>
            </a:r>
          </a:p>
        </p:txBody>
      </p:sp>
      <p:sp>
        <p:nvSpPr>
          <p:cNvPr id="13315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Lieber leben wie die Steinzeitmenschen?</a:t>
            </a: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DE" altLang="de-DE" sz="1600" b="1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Steinzeit: Bewegung zur Nahrungsbeschaffung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Moderne: Heute bezahlen wir für die Bewegung!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 dirty="0">
                <a:solidFill>
                  <a:schemeClr val="bg2"/>
                </a:solidFill>
              </a:rPr>
              <a:t>Bildquelle unbekannt</a:t>
            </a:r>
          </a:p>
        </p:txBody>
      </p:sp>
      <p:pic>
        <p:nvPicPr>
          <p:cNvPr id="13317" name="Picture 18" descr="felsbil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3068638"/>
            <a:ext cx="4318000" cy="28321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Alte Herren sollten nicht….</a:t>
            </a:r>
          </a:p>
        </p:txBody>
      </p:sp>
      <p:sp>
        <p:nvSpPr>
          <p:cNvPr id="14339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Sport ja, aber den eigenen Fähigkeiten und dem Alter angepasst</a:t>
            </a: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DE" altLang="de-DE" sz="1600" b="1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Motivation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Kraft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Ausdauer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Fettverbrennung</a:t>
            </a:r>
          </a:p>
          <a:p>
            <a:pPr marL="0" indent="0"/>
            <a:endParaRPr lang="de-CH" altLang="de-DE" sz="16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 dirty="0">
                <a:solidFill>
                  <a:schemeClr val="bg2"/>
                </a:solidFill>
              </a:rPr>
              <a:t>Bild: Katrin Eichhorn</a:t>
            </a:r>
          </a:p>
        </p:txBody>
      </p:sp>
      <p:pic>
        <p:nvPicPr>
          <p:cNvPr id="14341" name="Picture 3" descr="sturz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12875"/>
            <a:ext cx="3505200" cy="46863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Null Bock auf Jogg…</a:t>
            </a:r>
          </a:p>
        </p:txBody>
      </p:sp>
      <p:sp>
        <p:nvSpPr>
          <p:cNvPr id="15363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Wenn wir unseren Körper vernachlässigen, wo sollen wir dann wohnen?</a:t>
            </a: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CH" altLang="de-DE" sz="16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555750" y="6224588"/>
            <a:ext cx="60118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sz="1000" dirty="0">
                <a:solidFill>
                  <a:schemeClr val="bg2"/>
                </a:solidFill>
              </a:rPr>
              <a:t>Bildquelle links lüstich.de  /  Bild rechts Dr. med. Jürg Eichhorn, Legian Beach, Bali, März 2012</a:t>
            </a:r>
          </a:p>
        </p:txBody>
      </p:sp>
      <p:pic>
        <p:nvPicPr>
          <p:cNvPr id="15365" name="Picture 6" descr="Badewan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2335213"/>
            <a:ext cx="2563812" cy="33464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2" descr="\\Server\Fotos\Jpg Privat\Reisen\Bali - Bangkok_0312\EOS 60D\Legian\Sunset Legian\Girl Jogging Cameraman1_1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3" y="2335213"/>
            <a:ext cx="50165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latin typeface="Arial" charset="0"/>
              </a:rPr>
              <a:t>Die Weisheit alter Ärzte</a:t>
            </a:r>
          </a:p>
        </p:txBody>
      </p:sp>
      <p:sp>
        <p:nvSpPr>
          <p:cNvPr id="1638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 dirty="0">
                <a:solidFill>
                  <a:schemeClr val="bg2"/>
                </a:solidFill>
                <a:latin typeface="Arial" charset="0"/>
              </a:rPr>
              <a:t>Gymnastik ist heilsam (Galen, griechischer Arzt)</a:t>
            </a:r>
            <a:br>
              <a:rPr lang="de-CH" altLang="de-DE" sz="1800" b="1" dirty="0">
                <a:solidFill>
                  <a:schemeClr val="bg2"/>
                </a:solidFill>
                <a:latin typeface="Arial" charset="0"/>
              </a:rPr>
            </a:br>
            <a:endParaRPr lang="de-DE" altLang="de-DE" sz="1600" b="1" dirty="0">
              <a:solidFill>
                <a:schemeClr val="bg2"/>
              </a:solidFill>
              <a:latin typeface="Arial" charset="0"/>
            </a:endParaRP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«In der Bewegungslosigkeit aber erstickt der Mensch und die Schlacken stauen     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sich» (Maimonides, jüdischer Leibarzt des Sultans Saladin)</a:t>
            </a:r>
          </a:p>
          <a:p>
            <a:pPr marL="0" indent="0"/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«Sintemahl die Faulheit macht den Leib stumpf, die Arbeit fest: Jene bringet ein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frühzeitig Alter, diese eine lange Jugend» (J.S. Elsholtz: Unterricht von Erhaltung </a:t>
            </a:r>
            <a:br>
              <a:rPr lang="de-CH" altLang="de-DE" sz="1600" dirty="0">
                <a:solidFill>
                  <a:schemeClr val="bg2"/>
                </a:solidFill>
                <a:latin typeface="Arial" charset="0"/>
              </a:rPr>
            </a:br>
            <a:r>
              <a:rPr lang="de-CH" altLang="de-DE" sz="1600" dirty="0">
                <a:solidFill>
                  <a:schemeClr val="bg2"/>
                </a:solidFill>
                <a:latin typeface="Arial" charset="0"/>
              </a:rPr>
              <a:t>     guter Gesundheit durch eine ordentliche Diät, 1682)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CH" altLang="de-DE" sz="1000" dirty="0">
                <a:solidFill>
                  <a:schemeClr val="bg2"/>
                </a:solidFill>
              </a:rPr>
              <a:t>Bild Dr. med. Jürg Eichhorn, Legian Beach, Bali, März 2012</a:t>
            </a:r>
            <a:endParaRPr lang="en-US" altLang="de-DE" sz="1000" dirty="0">
              <a:solidFill>
                <a:schemeClr val="bg2"/>
              </a:solidFill>
            </a:endParaRPr>
          </a:p>
        </p:txBody>
      </p:sp>
      <p:pic>
        <p:nvPicPr>
          <p:cNvPr id="16389" name="Picture 2" descr="\\Server\Fotos\Jpg Privat\Reisen\Bali - Bangkok_0312\EOS 60D\Legian\Sunset Legian\Girls Jogging1_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3109913"/>
            <a:ext cx="46228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Frutiger 45 Light"/>
        <a:ea typeface=""/>
        <a:cs typeface=""/>
      </a:majorFont>
      <a:minorFont>
        <a:latin typeface="Frutiger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Frutiger 45 Light"/>
        <a:ea typeface=""/>
        <a:cs typeface=""/>
      </a:majorFont>
      <a:minorFont>
        <a:latin typeface="Frutiger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Frutiger 45 Light"/>
        <a:ea typeface=""/>
        <a:cs typeface=""/>
      </a:majorFont>
      <a:minorFont>
        <a:latin typeface="Frutiger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2819</Words>
  <Application>Microsoft Office PowerPoint</Application>
  <PresentationFormat>Bildschirmpräsentation (4:3)</PresentationFormat>
  <Paragraphs>332</Paragraphs>
  <Slides>40</Slides>
  <Notes>40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40</vt:i4>
      </vt:variant>
    </vt:vector>
  </HeadingPairs>
  <TitlesOfParts>
    <vt:vector size="50" baseType="lpstr">
      <vt:lpstr>Arial</vt:lpstr>
      <vt:lpstr>Calibri</vt:lpstr>
      <vt:lpstr>Frutiger 45 Light</vt:lpstr>
      <vt:lpstr>Times New Roman</vt:lpstr>
      <vt:lpstr>Wingdings</vt:lpstr>
      <vt:lpstr>Benutzerdefiniertes Design</vt:lpstr>
      <vt:lpstr>1_Benutzerdefiniertes Design</vt:lpstr>
      <vt:lpstr>2_Benutzerdefiniertes Design</vt:lpstr>
      <vt:lpstr>CorelDRAW</vt:lpstr>
      <vt:lpstr>MSWordArt.2</vt:lpstr>
      <vt:lpstr>Bewegung bringt Regung</vt:lpstr>
      <vt:lpstr>Agenda</vt:lpstr>
      <vt:lpstr>Mein Training 2011 in Zahlen</vt:lpstr>
      <vt:lpstr>Bewegung steigert den Grundumsatz</vt:lpstr>
      <vt:lpstr>Beispiel: Kalorienverbrauch</vt:lpstr>
      <vt:lpstr>Aktivität Steinzeit und heute</vt:lpstr>
      <vt:lpstr>Alte Herren sollten nicht….</vt:lpstr>
      <vt:lpstr>Null Bock auf Jogg…</vt:lpstr>
      <vt:lpstr>Die Weisheit alter Ärzte</vt:lpstr>
      <vt:lpstr>NEAT: Die Spur führt nach England</vt:lpstr>
      <vt:lpstr>Grundumsatz und Energieverbrauch</vt:lpstr>
      <vt:lpstr>Die NEAT ist entscheidend</vt:lpstr>
      <vt:lpstr>Herz-Kreislauf-Leiden</vt:lpstr>
      <vt:lpstr>Was bringt Bewegung</vt:lpstr>
      <vt:lpstr>Was bringt Bewegung</vt:lpstr>
      <vt:lpstr>Was bringt Bewegung</vt:lpstr>
      <vt:lpstr>Was bringt Bewegung</vt:lpstr>
      <vt:lpstr>Was bringt Bewegung</vt:lpstr>
      <vt:lpstr>Was bringt Bewegung</vt:lpstr>
      <vt:lpstr>Bewegungsmangel macht dumm</vt:lpstr>
      <vt:lpstr>Wieviel Sport braucht der Mensch?</vt:lpstr>
      <vt:lpstr>Bewegung: Wie intensiv?</vt:lpstr>
      <vt:lpstr>Fettverbrennung – Ein träger Vorgang</vt:lpstr>
      <vt:lpstr>Trainingszustände und Fettverbrennung</vt:lpstr>
      <vt:lpstr>Muskelabnahme mit dem Alter</vt:lpstr>
      <vt:lpstr>NordicWalking…aber richtig</vt:lpstr>
      <vt:lpstr>NordicWalking…aber richtig</vt:lpstr>
      <vt:lpstr>Nordic Walking: Geschichte</vt:lpstr>
      <vt:lpstr>Vorteile Nordic Walking</vt:lpstr>
      <vt:lpstr>Stocklänge</vt:lpstr>
      <vt:lpstr>Nordic Walking: Leicht erlernbar</vt:lpstr>
      <vt:lpstr>NordicWalking…aber richtig</vt:lpstr>
      <vt:lpstr>Nordic Walking versus Walking</vt:lpstr>
      <vt:lpstr>Aquafit</vt:lpstr>
      <vt:lpstr>Pilates</vt:lpstr>
      <vt:lpstr>Sport: Der beste Tag ist heute</vt:lpstr>
      <vt:lpstr>Yoga</vt:lpstr>
      <vt:lpstr>Bitte um Geduld: Die fast letzte Seite</vt:lpstr>
      <vt:lpstr>Take Home Message</vt:lpstr>
      <vt:lpstr>Besten Dank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</dc:title>
  <dc:creator>Eichhorn</dc:creator>
  <cp:lastModifiedBy>Jürg Eichhorn</cp:lastModifiedBy>
  <cp:revision>62</cp:revision>
  <cp:lastPrinted>2017-04-30T08:23:54Z</cp:lastPrinted>
  <dcterms:created xsi:type="dcterms:W3CDTF">2001-08-01T10:50:24Z</dcterms:created>
  <dcterms:modified xsi:type="dcterms:W3CDTF">2023-05-12T11:44:50Z</dcterms:modified>
</cp:coreProperties>
</file>